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260" r:id="rId2"/>
    <p:sldId id="262" r:id="rId3"/>
    <p:sldId id="261" r:id="rId4"/>
    <p:sldId id="263" r:id="rId5"/>
    <p:sldId id="264" r:id="rId6"/>
    <p:sldId id="265" r:id="rId7"/>
    <p:sldId id="266" r:id="rId8"/>
    <p:sldId id="267" r:id="rId9"/>
    <p:sldId id="268" r:id="rId10"/>
    <p:sldId id="269" r:id="rId11"/>
    <p:sldId id="270" r:id="rId12"/>
    <p:sldId id="271" r:id="rId13"/>
    <p:sldId id="272" r:id="rId14"/>
    <p:sldId id="273" r:id="rId15"/>
    <p:sldId id="274" r:id="rId16"/>
    <p:sldId id="275" r:id="rId17"/>
    <p:sldId id="276" r:id="rId18"/>
    <p:sldId id="277" r:id="rId19"/>
    <p:sldId id="278" r:id="rId20"/>
    <p:sldId id="279" r:id="rId21"/>
    <p:sldId id="280" r:id="rId22"/>
    <p:sldId id="281" r:id="rId23"/>
    <p:sldId id="282" r:id="rId24"/>
    <p:sldId id="283" r:id="rId25"/>
    <p:sldId id="284" r:id="rId26"/>
    <p:sldId id="285" r:id="rId27"/>
    <p:sldId id="286" r:id="rId28"/>
    <p:sldId id="256" r:id="rId29"/>
    <p:sldId id="287" r:id="rId30"/>
    <p:sldId id="314" r:id="rId31"/>
    <p:sldId id="257" r:id="rId32"/>
    <p:sldId id="305" r:id="rId33"/>
    <p:sldId id="258" r:id="rId34"/>
    <p:sldId id="259" r:id="rId35"/>
    <p:sldId id="288" r:id="rId36"/>
    <p:sldId id="306" r:id="rId37"/>
    <p:sldId id="307" r:id="rId38"/>
    <p:sldId id="308" r:id="rId39"/>
    <p:sldId id="309" r:id="rId40"/>
    <p:sldId id="310" r:id="rId41"/>
    <p:sldId id="289" r:id="rId42"/>
    <p:sldId id="311" r:id="rId43"/>
    <p:sldId id="290" r:id="rId44"/>
    <p:sldId id="316" r:id="rId45"/>
    <p:sldId id="291" r:id="rId46"/>
    <p:sldId id="301" r:id="rId47"/>
    <p:sldId id="292" r:id="rId48"/>
    <p:sldId id="312" r:id="rId49"/>
    <p:sldId id="313" r:id="rId50"/>
    <p:sldId id="317" r:id="rId51"/>
    <p:sldId id="297" r:id="rId52"/>
    <p:sldId id="318" r:id="rId53"/>
    <p:sldId id="319" r:id="rId54"/>
    <p:sldId id="302" r:id="rId55"/>
    <p:sldId id="303" r:id="rId56"/>
    <p:sldId id="304" r:id="rId57"/>
    <p:sldId id="315" r:id="rId58"/>
    <p:sldId id="298" r:id="rId59"/>
    <p:sldId id="299" r:id="rId60"/>
    <p:sldId id="300" r:id="rId61"/>
    <p:sldId id="293" r:id="rId62"/>
    <p:sldId id="294" r:id="rId63"/>
    <p:sldId id="295" r:id="rId64"/>
    <p:sldId id="296" r:id="rId6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64" autoAdjust="0"/>
    <p:restoredTop sz="86430" autoAdjust="0"/>
  </p:normalViewPr>
  <p:slideViewPr>
    <p:cSldViewPr>
      <p:cViewPr varScale="1">
        <p:scale>
          <a:sx n="102" d="100"/>
          <a:sy n="102" d="100"/>
        </p:scale>
        <p:origin x="1512" y="102"/>
      </p:cViewPr>
      <p:guideLst>
        <p:guide orient="horz" pos="2160"/>
        <p:guide pos="2880"/>
      </p:guideLst>
    </p:cSldViewPr>
  </p:slideViewPr>
  <p:outlineViewPr>
    <p:cViewPr>
      <p:scale>
        <a:sx n="33" d="100"/>
        <a:sy n="33" d="100"/>
      </p:scale>
      <p:origin x="222"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BC2376D-C1EE-418D-8574-B2AA0C582E0E}" type="datetimeFigureOut">
              <a:rPr lang="en-US" smtClean="0"/>
              <a:t>2/25/2015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15DA42D-FA99-49AB-8FD8-68A304B1892E}" type="slidenum">
              <a:rPr lang="en-US" smtClean="0"/>
              <a:t>‹#›</a:t>
            </a:fld>
            <a:endParaRPr lang="en-US"/>
          </a:p>
        </p:txBody>
      </p:sp>
    </p:spTree>
    <p:extLst>
      <p:ext uri="{BB962C8B-B14F-4D97-AF65-F5344CB8AC3E}">
        <p14:creationId xmlns:p14="http://schemas.microsoft.com/office/powerpoint/2010/main" val="2676319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5DA42D-FA99-49AB-8FD8-68A304B1892E}" type="slidenum">
              <a:rPr lang="en-US" smtClean="0"/>
              <a:t>4</a:t>
            </a:fld>
            <a:endParaRPr lang="en-US"/>
          </a:p>
        </p:txBody>
      </p:sp>
    </p:spTree>
    <p:extLst>
      <p:ext uri="{BB962C8B-B14F-4D97-AF65-F5344CB8AC3E}">
        <p14:creationId xmlns:p14="http://schemas.microsoft.com/office/powerpoint/2010/main" val="2735694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5DA42D-FA99-49AB-8FD8-68A304B1892E}" type="slidenum">
              <a:rPr lang="en-US" smtClean="0"/>
              <a:t>5</a:t>
            </a:fld>
            <a:endParaRPr lang="en-US"/>
          </a:p>
        </p:txBody>
      </p:sp>
    </p:spTree>
    <p:extLst>
      <p:ext uri="{BB962C8B-B14F-4D97-AF65-F5344CB8AC3E}">
        <p14:creationId xmlns:p14="http://schemas.microsoft.com/office/powerpoint/2010/main" val="25646081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5DA42D-FA99-49AB-8FD8-68A304B1892E}" type="slidenum">
              <a:rPr lang="en-US" smtClean="0"/>
              <a:t>42</a:t>
            </a:fld>
            <a:endParaRPr lang="en-US"/>
          </a:p>
        </p:txBody>
      </p:sp>
    </p:spTree>
    <p:extLst>
      <p:ext uri="{BB962C8B-B14F-4D97-AF65-F5344CB8AC3E}">
        <p14:creationId xmlns:p14="http://schemas.microsoft.com/office/powerpoint/2010/main" val="3570806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15A29EE-6AE1-4E35-97B3-A75378DC7BF6}" type="datetimeFigureOut">
              <a:rPr lang="en-US" smtClean="0"/>
              <a:t>2/25/2015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72DB39-7507-4FCC-9F5B-1386B0EB2077}" type="slidenum">
              <a:rPr lang="en-US" smtClean="0"/>
              <a:t>‹#›</a:t>
            </a:fld>
            <a:endParaRPr lang="en-US"/>
          </a:p>
        </p:txBody>
      </p:sp>
    </p:spTree>
    <p:extLst>
      <p:ext uri="{BB962C8B-B14F-4D97-AF65-F5344CB8AC3E}">
        <p14:creationId xmlns:p14="http://schemas.microsoft.com/office/powerpoint/2010/main" val="24290752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5A29EE-6AE1-4E35-97B3-A75378DC7BF6}" type="datetimeFigureOut">
              <a:rPr lang="en-US" smtClean="0"/>
              <a:t>2/25/2015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72DB39-7507-4FCC-9F5B-1386B0EB2077}" type="slidenum">
              <a:rPr lang="en-US" smtClean="0"/>
              <a:t>‹#›</a:t>
            </a:fld>
            <a:endParaRPr lang="en-US"/>
          </a:p>
        </p:txBody>
      </p:sp>
    </p:spTree>
    <p:extLst>
      <p:ext uri="{BB962C8B-B14F-4D97-AF65-F5344CB8AC3E}">
        <p14:creationId xmlns:p14="http://schemas.microsoft.com/office/powerpoint/2010/main" val="10318294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5A29EE-6AE1-4E35-97B3-A75378DC7BF6}" type="datetimeFigureOut">
              <a:rPr lang="en-US" smtClean="0"/>
              <a:t>2/25/2015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72DB39-7507-4FCC-9F5B-1386B0EB2077}" type="slidenum">
              <a:rPr lang="en-US" smtClean="0"/>
              <a:t>‹#›</a:t>
            </a:fld>
            <a:endParaRPr lang="en-US"/>
          </a:p>
        </p:txBody>
      </p:sp>
    </p:spTree>
    <p:extLst>
      <p:ext uri="{BB962C8B-B14F-4D97-AF65-F5344CB8AC3E}">
        <p14:creationId xmlns:p14="http://schemas.microsoft.com/office/powerpoint/2010/main" val="1950087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5A29EE-6AE1-4E35-97B3-A75378DC7BF6}" type="datetimeFigureOut">
              <a:rPr lang="en-US" smtClean="0"/>
              <a:t>2/25/2015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72DB39-7507-4FCC-9F5B-1386B0EB2077}" type="slidenum">
              <a:rPr lang="en-US" smtClean="0"/>
              <a:t>‹#›</a:t>
            </a:fld>
            <a:endParaRPr lang="en-US"/>
          </a:p>
        </p:txBody>
      </p:sp>
    </p:spTree>
    <p:extLst>
      <p:ext uri="{BB962C8B-B14F-4D97-AF65-F5344CB8AC3E}">
        <p14:creationId xmlns:p14="http://schemas.microsoft.com/office/powerpoint/2010/main" val="470162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15A29EE-6AE1-4E35-97B3-A75378DC7BF6}" type="datetimeFigureOut">
              <a:rPr lang="en-US" smtClean="0"/>
              <a:t>2/25/2015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72DB39-7507-4FCC-9F5B-1386B0EB2077}" type="slidenum">
              <a:rPr lang="en-US" smtClean="0"/>
              <a:t>‹#›</a:t>
            </a:fld>
            <a:endParaRPr lang="en-US"/>
          </a:p>
        </p:txBody>
      </p:sp>
    </p:spTree>
    <p:extLst>
      <p:ext uri="{BB962C8B-B14F-4D97-AF65-F5344CB8AC3E}">
        <p14:creationId xmlns:p14="http://schemas.microsoft.com/office/powerpoint/2010/main" val="947652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15A29EE-6AE1-4E35-97B3-A75378DC7BF6}" type="datetimeFigureOut">
              <a:rPr lang="en-US" smtClean="0"/>
              <a:t>2/25/2015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72DB39-7507-4FCC-9F5B-1386B0EB2077}" type="slidenum">
              <a:rPr lang="en-US" smtClean="0"/>
              <a:t>‹#›</a:t>
            </a:fld>
            <a:endParaRPr lang="en-US"/>
          </a:p>
        </p:txBody>
      </p:sp>
    </p:spTree>
    <p:extLst>
      <p:ext uri="{BB962C8B-B14F-4D97-AF65-F5344CB8AC3E}">
        <p14:creationId xmlns:p14="http://schemas.microsoft.com/office/powerpoint/2010/main" val="27410975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15A29EE-6AE1-4E35-97B3-A75378DC7BF6}" type="datetimeFigureOut">
              <a:rPr lang="en-US" smtClean="0"/>
              <a:t>2/25/2015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272DB39-7507-4FCC-9F5B-1386B0EB2077}" type="slidenum">
              <a:rPr lang="en-US" smtClean="0"/>
              <a:t>‹#›</a:t>
            </a:fld>
            <a:endParaRPr lang="en-US"/>
          </a:p>
        </p:txBody>
      </p:sp>
    </p:spTree>
    <p:extLst>
      <p:ext uri="{BB962C8B-B14F-4D97-AF65-F5344CB8AC3E}">
        <p14:creationId xmlns:p14="http://schemas.microsoft.com/office/powerpoint/2010/main" val="2509014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15A29EE-6AE1-4E35-97B3-A75378DC7BF6}" type="datetimeFigureOut">
              <a:rPr lang="en-US" smtClean="0"/>
              <a:t>2/25/2015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272DB39-7507-4FCC-9F5B-1386B0EB2077}" type="slidenum">
              <a:rPr lang="en-US" smtClean="0"/>
              <a:t>‹#›</a:t>
            </a:fld>
            <a:endParaRPr lang="en-US"/>
          </a:p>
        </p:txBody>
      </p:sp>
    </p:spTree>
    <p:extLst>
      <p:ext uri="{BB962C8B-B14F-4D97-AF65-F5344CB8AC3E}">
        <p14:creationId xmlns:p14="http://schemas.microsoft.com/office/powerpoint/2010/main" val="2458356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5A29EE-6AE1-4E35-97B3-A75378DC7BF6}" type="datetimeFigureOut">
              <a:rPr lang="en-US" smtClean="0"/>
              <a:t>2/25/2015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272DB39-7507-4FCC-9F5B-1386B0EB2077}" type="slidenum">
              <a:rPr lang="en-US" smtClean="0"/>
              <a:t>‹#›</a:t>
            </a:fld>
            <a:endParaRPr lang="en-US"/>
          </a:p>
        </p:txBody>
      </p:sp>
    </p:spTree>
    <p:extLst>
      <p:ext uri="{BB962C8B-B14F-4D97-AF65-F5344CB8AC3E}">
        <p14:creationId xmlns:p14="http://schemas.microsoft.com/office/powerpoint/2010/main" val="1535320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5A29EE-6AE1-4E35-97B3-A75378DC7BF6}" type="datetimeFigureOut">
              <a:rPr lang="en-US" smtClean="0"/>
              <a:t>2/25/2015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72DB39-7507-4FCC-9F5B-1386B0EB2077}" type="slidenum">
              <a:rPr lang="en-US" smtClean="0"/>
              <a:t>‹#›</a:t>
            </a:fld>
            <a:endParaRPr lang="en-US"/>
          </a:p>
        </p:txBody>
      </p:sp>
    </p:spTree>
    <p:extLst>
      <p:ext uri="{BB962C8B-B14F-4D97-AF65-F5344CB8AC3E}">
        <p14:creationId xmlns:p14="http://schemas.microsoft.com/office/powerpoint/2010/main" val="17161176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5A29EE-6AE1-4E35-97B3-A75378DC7BF6}" type="datetimeFigureOut">
              <a:rPr lang="en-US" smtClean="0"/>
              <a:t>2/25/2015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72DB39-7507-4FCC-9F5B-1386B0EB2077}" type="slidenum">
              <a:rPr lang="en-US" smtClean="0"/>
              <a:t>‹#›</a:t>
            </a:fld>
            <a:endParaRPr lang="en-US"/>
          </a:p>
        </p:txBody>
      </p:sp>
    </p:spTree>
    <p:extLst>
      <p:ext uri="{BB962C8B-B14F-4D97-AF65-F5344CB8AC3E}">
        <p14:creationId xmlns:p14="http://schemas.microsoft.com/office/powerpoint/2010/main" val="40126652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5A29EE-6AE1-4E35-97B3-A75378DC7BF6}" type="datetimeFigureOut">
              <a:rPr lang="en-US" smtClean="0"/>
              <a:t>2/25/2015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72DB39-7507-4FCC-9F5B-1386B0EB2077}" type="slidenum">
              <a:rPr lang="en-US" smtClean="0"/>
              <a:t>‹#›</a:t>
            </a:fld>
            <a:endParaRPr lang="en-US"/>
          </a:p>
        </p:txBody>
      </p:sp>
    </p:spTree>
    <p:extLst>
      <p:ext uri="{BB962C8B-B14F-4D97-AF65-F5344CB8AC3E}">
        <p14:creationId xmlns:p14="http://schemas.microsoft.com/office/powerpoint/2010/main" val="17154191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hyperlink" Target="http://www.youtube.com/watch?v=Z0xNo2894Fw&amp;safe=active" TargetMode="Externa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90800" y="304800"/>
            <a:ext cx="3382914" cy="707886"/>
          </a:xfrm>
          <a:prstGeom prst="rect">
            <a:avLst/>
          </a:prstGeom>
          <a:noFill/>
        </p:spPr>
        <p:txBody>
          <a:bodyPr wrap="none" rtlCol="0">
            <a:spAutoFit/>
          </a:bodyPr>
          <a:lstStyle/>
          <a:p>
            <a:r>
              <a:rPr lang="en-US" sz="4000" dirty="0" smtClean="0"/>
              <a:t>Chapter 18-19  </a:t>
            </a:r>
            <a:endParaRPr lang="en-US" sz="40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195052"/>
            <a:ext cx="3584463"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1012686"/>
            <a:ext cx="4762500"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86557" y="5452125"/>
            <a:ext cx="7391400" cy="1323439"/>
          </a:xfrm>
          <a:prstGeom prst="rect">
            <a:avLst/>
          </a:prstGeom>
          <a:noFill/>
        </p:spPr>
        <p:txBody>
          <a:bodyPr wrap="square" rtlCol="0">
            <a:spAutoFit/>
          </a:bodyPr>
          <a:lstStyle/>
          <a:p>
            <a:r>
              <a:rPr lang="en-US" sz="4000" dirty="0" smtClean="0"/>
              <a:t>Henry Ford 1913-more efficient mass production of goods.</a:t>
            </a:r>
            <a:endParaRPr lang="en-US" sz="4000" dirty="0"/>
          </a:p>
        </p:txBody>
      </p:sp>
    </p:spTree>
    <p:extLst>
      <p:ext uri="{BB962C8B-B14F-4D97-AF65-F5344CB8AC3E}">
        <p14:creationId xmlns:p14="http://schemas.microsoft.com/office/powerpoint/2010/main" val="25220978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04800"/>
            <a:ext cx="4250788"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029200" y="990600"/>
            <a:ext cx="2286000" cy="584775"/>
          </a:xfrm>
          <a:prstGeom prst="rect">
            <a:avLst/>
          </a:prstGeom>
          <a:noFill/>
        </p:spPr>
        <p:txBody>
          <a:bodyPr wrap="square" rtlCol="0">
            <a:spAutoFit/>
          </a:bodyPr>
          <a:lstStyle/>
          <a:p>
            <a:r>
              <a:rPr lang="en-US" sz="3200" dirty="0" smtClean="0"/>
              <a:t>Sugar</a:t>
            </a:r>
            <a:endParaRPr lang="en-US" sz="3200"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544" y="3657600"/>
            <a:ext cx="3227656" cy="2872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1623795"/>
            <a:ext cx="2895600" cy="3762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31737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336284"/>
            <a:ext cx="8686800" cy="6186309"/>
          </a:xfrm>
          <a:prstGeom prst="rect">
            <a:avLst/>
          </a:prstGeom>
          <a:noFill/>
        </p:spPr>
        <p:txBody>
          <a:bodyPr wrap="square" rtlCol="0">
            <a:spAutoFit/>
          </a:bodyPr>
          <a:lstStyle/>
          <a:p>
            <a:r>
              <a:rPr lang="en-US" sz="3600" dirty="0" smtClean="0"/>
              <a:t>Impressionism-movement started in France-artists went to countryside to paint nature.</a:t>
            </a:r>
          </a:p>
          <a:p>
            <a:r>
              <a:rPr lang="en-US" sz="3600" dirty="0" smtClean="0"/>
              <a:t>Claude Monet, interplay light, water, sky</a:t>
            </a:r>
          </a:p>
          <a:p>
            <a:endParaRPr lang="en-US" sz="3600" dirty="0"/>
          </a:p>
          <a:p>
            <a:r>
              <a:rPr lang="en-US" sz="3600" dirty="0" smtClean="0"/>
              <a:t>Postimpressionism- Vincent Van Gogh “paint what you feel”  color, color, color</a:t>
            </a:r>
            <a:endParaRPr lang="en-US" sz="3600" dirty="0"/>
          </a:p>
          <a:p>
            <a:endParaRPr lang="en-US" sz="3600" dirty="0" smtClean="0"/>
          </a:p>
          <a:p>
            <a:r>
              <a:rPr lang="en-US" sz="3600" dirty="0" smtClean="0"/>
              <a:t>Decline in realism painting=George Eastman=Kodak camera 1888</a:t>
            </a:r>
          </a:p>
          <a:p>
            <a:endParaRPr lang="en-US" sz="3600" dirty="0"/>
          </a:p>
          <a:p>
            <a:r>
              <a:rPr lang="en-US" sz="3600" dirty="0" smtClean="0"/>
              <a:t>Abstract= Pablo Picasso</a:t>
            </a:r>
            <a:endParaRPr lang="en-US" sz="3600" dirty="0"/>
          </a:p>
        </p:txBody>
      </p:sp>
    </p:spTree>
    <p:extLst>
      <p:ext uri="{BB962C8B-B14F-4D97-AF65-F5344CB8AC3E}">
        <p14:creationId xmlns:p14="http://schemas.microsoft.com/office/powerpoint/2010/main" val="13167637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5800"/>
            <a:ext cx="4369106" cy="5385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5435" y="733411"/>
            <a:ext cx="4758565" cy="42858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724400" y="5791200"/>
            <a:ext cx="1445332" cy="646331"/>
          </a:xfrm>
          <a:prstGeom prst="rect">
            <a:avLst/>
          </a:prstGeom>
          <a:noFill/>
        </p:spPr>
        <p:txBody>
          <a:bodyPr wrap="none" rtlCol="0">
            <a:spAutoFit/>
          </a:bodyPr>
          <a:lstStyle/>
          <a:p>
            <a:r>
              <a:rPr lang="en-US" sz="3600" dirty="0" smtClean="0"/>
              <a:t>Monet</a:t>
            </a:r>
            <a:endParaRPr lang="en-US" sz="3600" dirty="0"/>
          </a:p>
        </p:txBody>
      </p:sp>
    </p:spTree>
    <p:extLst>
      <p:ext uri="{BB962C8B-B14F-4D97-AF65-F5344CB8AC3E}">
        <p14:creationId xmlns:p14="http://schemas.microsoft.com/office/powerpoint/2010/main" val="33504426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502" y="228599"/>
            <a:ext cx="8071498" cy="6062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40842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25039"/>
            <a:ext cx="8394303" cy="61281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530743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2600" y="152400"/>
            <a:ext cx="5831840"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52602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8" y="772886"/>
            <a:ext cx="4371442"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7470" y="772886"/>
            <a:ext cx="4488371" cy="5481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844965" y="88612"/>
            <a:ext cx="1394741" cy="584775"/>
          </a:xfrm>
          <a:prstGeom prst="rect">
            <a:avLst/>
          </a:prstGeom>
          <a:noFill/>
        </p:spPr>
        <p:txBody>
          <a:bodyPr wrap="none" rtlCol="0">
            <a:spAutoFit/>
          </a:bodyPr>
          <a:lstStyle/>
          <a:p>
            <a:r>
              <a:rPr lang="en-US" sz="3200" dirty="0" smtClean="0"/>
              <a:t>Picasso</a:t>
            </a:r>
            <a:endParaRPr lang="en-US" sz="3200" dirty="0"/>
          </a:p>
        </p:txBody>
      </p:sp>
    </p:spTree>
    <p:extLst>
      <p:ext uri="{BB962C8B-B14F-4D97-AF65-F5344CB8AC3E}">
        <p14:creationId xmlns:p14="http://schemas.microsoft.com/office/powerpoint/2010/main" val="29758542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54000"/>
            <a:ext cx="7620000" cy="6350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39235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96186"/>
            <a:ext cx="4343399" cy="655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14997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850648"/>
            <a:ext cx="7501718" cy="6007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346034" y="88612"/>
            <a:ext cx="1787284" cy="584775"/>
          </a:xfrm>
          <a:prstGeom prst="rect">
            <a:avLst/>
          </a:prstGeom>
          <a:noFill/>
        </p:spPr>
        <p:txBody>
          <a:bodyPr wrap="none" rtlCol="0">
            <a:spAutoFit/>
          </a:bodyPr>
          <a:lstStyle/>
          <a:p>
            <a:r>
              <a:rPr lang="en-US" sz="3200" dirty="0" smtClean="0"/>
              <a:t>Van Gogh</a:t>
            </a:r>
            <a:endParaRPr lang="en-US" sz="3200" dirty="0"/>
          </a:p>
        </p:txBody>
      </p:sp>
    </p:spTree>
    <p:extLst>
      <p:ext uri="{BB962C8B-B14F-4D97-AF65-F5344CB8AC3E}">
        <p14:creationId xmlns:p14="http://schemas.microsoft.com/office/powerpoint/2010/main" val="37454555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1019175"/>
            <a:ext cx="5715000" cy="481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23524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81000"/>
            <a:ext cx="7743825" cy="6283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72194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5063" y="304801"/>
            <a:ext cx="4819135"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65109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9413" y="228600"/>
            <a:ext cx="5202493" cy="632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61678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2057400"/>
            <a:ext cx="4048125" cy="3590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838200" y="657217"/>
            <a:ext cx="6788140" cy="646331"/>
          </a:xfrm>
          <a:prstGeom prst="rect">
            <a:avLst/>
          </a:prstGeom>
        </p:spPr>
        <p:txBody>
          <a:bodyPr wrap="none">
            <a:spAutoFit/>
          </a:bodyPr>
          <a:lstStyle/>
          <a:p>
            <a:r>
              <a:rPr lang="en-US" sz="3600" dirty="0" smtClean="0"/>
              <a:t>George Eastman </a:t>
            </a:r>
            <a:r>
              <a:rPr lang="en-US" sz="3600" dirty="0"/>
              <a:t>first </a:t>
            </a:r>
            <a:r>
              <a:rPr lang="en-US" sz="3600" dirty="0" err="1"/>
              <a:t>kodak</a:t>
            </a:r>
            <a:r>
              <a:rPr lang="en-US" sz="3600" dirty="0"/>
              <a:t> camera</a:t>
            </a:r>
          </a:p>
        </p:txBody>
      </p:sp>
    </p:spTree>
    <p:extLst>
      <p:ext uri="{BB962C8B-B14F-4D97-AF65-F5344CB8AC3E}">
        <p14:creationId xmlns:p14="http://schemas.microsoft.com/office/powerpoint/2010/main" val="29308633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533400"/>
            <a:ext cx="7826566" cy="1754326"/>
          </a:xfrm>
          <a:prstGeom prst="rect">
            <a:avLst/>
          </a:prstGeom>
          <a:noFill/>
        </p:spPr>
        <p:txBody>
          <a:bodyPr wrap="none" rtlCol="0">
            <a:spAutoFit/>
          </a:bodyPr>
          <a:lstStyle/>
          <a:p>
            <a:r>
              <a:rPr lang="en-US" sz="3600" dirty="0" smtClean="0"/>
              <a:t>Music- Igor Stravinsky- The Rite of Spring</a:t>
            </a:r>
          </a:p>
          <a:p>
            <a:endParaRPr lang="en-US" sz="3600" dirty="0"/>
          </a:p>
          <a:p>
            <a:endParaRPr lang="en-US" sz="3600" dirty="0"/>
          </a:p>
        </p:txBody>
      </p:sp>
      <p:sp>
        <p:nvSpPr>
          <p:cNvPr id="3" name="Rectangle 2"/>
          <p:cNvSpPr/>
          <p:nvPr/>
        </p:nvSpPr>
        <p:spPr>
          <a:xfrm>
            <a:off x="457200" y="3105835"/>
            <a:ext cx="6400800" cy="646331"/>
          </a:xfrm>
          <a:prstGeom prst="rect">
            <a:avLst/>
          </a:prstGeom>
        </p:spPr>
        <p:txBody>
          <a:bodyPr wrap="square">
            <a:spAutoFit/>
          </a:bodyPr>
          <a:lstStyle/>
          <a:p>
            <a:r>
              <a:rPr lang="en-US" dirty="0">
                <a:hlinkClick r:id="rId2"/>
              </a:rPr>
              <a:t>http://</a:t>
            </a:r>
            <a:r>
              <a:rPr lang="en-US" dirty="0" smtClean="0">
                <a:hlinkClick r:id="rId2"/>
              </a:rPr>
              <a:t>www.youtube.com/watch?v=Z0xNo2894Fw&amp;safe=active</a:t>
            </a:r>
            <a:endParaRPr lang="en-US" dirty="0" smtClean="0"/>
          </a:p>
          <a:p>
            <a:endParaRPr lang="en-US" dirty="0"/>
          </a:p>
        </p:txBody>
      </p:sp>
    </p:spTree>
    <p:extLst>
      <p:ext uri="{BB962C8B-B14F-4D97-AF65-F5344CB8AC3E}">
        <p14:creationId xmlns:p14="http://schemas.microsoft.com/office/powerpoint/2010/main" val="22909958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381000"/>
            <a:ext cx="8839200" cy="3970318"/>
          </a:xfrm>
          <a:prstGeom prst="rect">
            <a:avLst/>
          </a:prstGeom>
          <a:noFill/>
        </p:spPr>
        <p:txBody>
          <a:bodyPr wrap="square" rtlCol="0">
            <a:spAutoFit/>
          </a:bodyPr>
          <a:lstStyle/>
          <a:p>
            <a:r>
              <a:rPr lang="en-US" sz="3600" dirty="0" smtClean="0"/>
              <a:t>Science-many believed that by applying scientific laws, humans could understand the physical world and reality.</a:t>
            </a:r>
          </a:p>
          <a:p>
            <a:r>
              <a:rPr lang="en-US" sz="3600" dirty="0"/>
              <a:t> </a:t>
            </a:r>
            <a:r>
              <a:rPr lang="en-US" sz="3600" dirty="0" smtClean="0"/>
              <a:t>Marie Curie-1</a:t>
            </a:r>
            <a:r>
              <a:rPr lang="en-US" sz="3600" baseline="30000" dirty="0" smtClean="0"/>
              <a:t>st</a:t>
            </a:r>
            <a:r>
              <a:rPr lang="en-US" sz="3600" dirty="0" smtClean="0"/>
              <a:t> woman to win Nobel Prize-Physics for her study of radiation.  She showed atoms were not just material bodies but small active worlds.                                                                                                                                                                                                                                                                                                                                                                                                                                                                                                                                                                                                                                                                                                                                                                                                                                                                                                                                                                                                                                                                                                                                                                                                                                                                                                                                                                                                                                                                                                                                                                                                                                                                                                                                                                                                                                                                                                                                                                                                                                                                                                                                                                                                                                                                                                                                                                                                                                                                                                                                                                                                                                                                                                                                                                                                                                                                                                                                                                                                                                                                                                                                                                                                                                                                                                                                                                                                                                                                                                                                                                                                                                       </a:t>
            </a:r>
            <a:endParaRPr lang="en-US" sz="3600" dirty="0"/>
          </a:p>
        </p:txBody>
      </p:sp>
    </p:spTree>
    <p:extLst>
      <p:ext uri="{BB962C8B-B14F-4D97-AF65-F5344CB8AC3E}">
        <p14:creationId xmlns:p14="http://schemas.microsoft.com/office/powerpoint/2010/main" val="7804116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8729" y="304800"/>
            <a:ext cx="8610600" cy="6186309"/>
          </a:xfrm>
          <a:prstGeom prst="rect">
            <a:avLst/>
          </a:prstGeom>
          <a:noFill/>
        </p:spPr>
        <p:txBody>
          <a:bodyPr wrap="square" rtlCol="0">
            <a:spAutoFit/>
          </a:bodyPr>
          <a:lstStyle/>
          <a:p>
            <a:r>
              <a:rPr lang="en-US" sz="3600" dirty="0" smtClean="0"/>
              <a:t>Einstein- Relativity</a:t>
            </a:r>
          </a:p>
          <a:p>
            <a:r>
              <a:rPr lang="en-US" sz="3600" dirty="0" smtClean="0"/>
              <a:t>Space and time are not absolute but are relative to the observer.  Matter just another form of energy.</a:t>
            </a:r>
          </a:p>
          <a:p>
            <a:endParaRPr lang="en-US" sz="3600" dirty="0"/>
          </a:p>
          <a:p>
            <a:r>
              <a:rPr lang="en-US" sz="3600" dirty="0" smtClean="0"/>
              <a:t>Freud-Psychoanalysis</a:t>
            </a:r>
          </a:p>
          <a:p>
            <a:r>
              <a:rPr lang="en-US" sz="3600" dirty="0" smtClean="0"/>
              <a:t>Human behavior strongly determined by past experiences and internal forces of which people are largely unaware.  Psychoanalysis-probing memory and looking at repressed memories to determine origin of behaviors.</a:t>
            </a:r>
            <a:endParaRPr lang="en-US" sz="3600" dirty="0"/>
          </a:p>
        </p:txBody>
      </p:sp>
    </p:spTree>
    <p:extLst>
      <p:ext uri="{BB962C8B-B14F-4D97-AF65-F5344CB8AC3E}">
        <p14:creationId xmlns:p14="http://schemas.microsoft.com/office/powerpoint/2010/main" val="4370657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533400"/>
            <a:ext cx="8458200" cy="3970318"/>
          </a:xfrm>
          <a:prstGeom prst="rect">
            <a:avLst/>
          </a:prstGeom>
          <a:noFill/>
        </p:spPr>
        <p:txBody>
          <a:bodyPr wrap="square" rtlCol="0">
            <a:spAutoFit/>
          </a:bodyPr>
          <a:lstStyle/>
          <a:p>
            <a:r>
              <a:rPr lang="en-US" sz="3600" dirty="0" smtClean="0"/>
              <a:t>Social Darwinism- ”survival of the fittest”, applied to human activities.</a:t>
            </a:r>
          </a:p>
          <a:p>
            <a:endParaRPr lang="en-US" sz="3600" dirty="0"/>
          </a:p>
          <a:p>
            <a:r>
              <a:rPr lang="en-US" sz="3600" dirty="0" smtClean="0"/>
              <a:t>Pogroms-organized massacre of a minority group of people, esp. Jews.  Many fled Russia.  </a:t>
            </a:r>
          </a:p>
          <a:p>
            <a:r>
              <a:rPr lang="en-US" sz="3600" dirty="0" smtClean="0"/>
              <a:t>(think Nazi Germany)</a:t>
            </a:r>
            <a:endParaRPr lang="en-US" sz="3600" dirty="0"/>
          </a:p>
        </p:txBody>
      </p:sp>
    </p:spTree>
    <p:extLst>
      <p:ext uri="{BB962C8B-B14F-4D97-AF65-F5344CB8AC3E}">
        <p14:creationId xmlns:p14="http://schemas.microsoft.com/office/powerpoint/2010/main" val="17589166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70666"/>
            <a:ext cx="6019800" cy="6237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957748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1129" y="552271"/>
            <a:ext cx="8534400" cy="6186309"/>
          </a:xfrm>
          <a:prstGeom prst="rect">
            <a:avLst/>
          </a:prstGeom>
          <a:noFill/>
        </p:spPr>
        <p:txBody>
          <a:bodyPr wrap="square" rtlCol="0">
            <a:spAutoFit/>
          </a:bodyPr>
          <a:lstStyle/>
          <a:p>
            <a:r>
              <a:rPr lang="en-US" sz="3600" dirty="0" smtClean="0"/>
              <a:t>Chapter 19 Imperialism</a:t>
            </a:r>
          </a:p>
          <a:p>
            <a:r>
              <a:rPr lang="en-US" sz="3600" dirty="0" smtClean="0"/>
              <a:t>European countries scrambled for control of overseas territory.  This is not new-the US was a former colony in North America.  This new imperialism was different-countries wanted total control not just trading posts.  Why??  $$$$  Looking for markets for finished goods and raw materials.  Also needed colonies for prestige and posturing against rivals.  Social Darwinism  ???</a:t>
            </a:r>
          </a:p>
          <a:p>
            <a:endParaRPr lang="en-US" sz="3600" dirty="0"/>
          </a:p>
        </p:txBody>
      </p:sp>
    </p:spTree>
    <p:extLst>
      <p:ext uri="{BB962C8B-B14F-4D97-AF65-F5344CB8AC3E}">
        <p14:creationId xmlns:p14="http://schemas.microsoft.com/office/powerpoint/2010/main" val="19824871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213" y="762001"/>
            <a:ext cx="7817787" cy="5202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900649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228600"/>
            <a:ext cx="8915400" cy="4524315"/>
          </a:xfrm>
          <a:prstGeom prst="rect">
            <a:avLst/>
          </a:prstGeom>
          <a:noFill/>
        </p:spPr>
        <p:txBody>
          <a:bodyPr wrap="square" rtlCol="0">
            <a:spAutoFit/>
          </a:bodyPr>
          <a:lstStyle/>
          <a:p>
            <a:r>
              <a:rPr lang="en-US" sz="3600" dirty="0" smtClean="0"/>
              <a:t>US- </a:t>
            </a:r>
          </a:p>
          <a:p>
            <a:r>
              <a:rPr lang="en-US" sz="3600" dirty="0" smtClean="0"/>
              <a:t>During Spanish- American War, US forces take the Philippines from Spain.  President McKinley makes it an American colony.  Gives US access to trade with China and keeps away from Japanese.  “our duty to civilize the world”  they did NOT want to be colony of US.  3 years of bloody warfare. </a:t>
            </a:r>
            <a:endParaRPr lang="en-US" sz="3600" dirty="0"/>
          </a:p>
        </p:txBody>
      </p:sp>
    </p:spTree>
    <p:extLst>
      <p:ext uri="{BB962C8B-B14F-4D97-AF65-F5344CB8AC3E}">
        <p14:creationId xmlns:p14="http://schemas.microsoft.com/office/powerpoint/2010/main" val="24812440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199" y="1"/>
            <a:ext cx="5381625"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399165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80059" y="762000"/>
            <a:ext cx="8130541" cy="5299235"/>
          </a:xfrm>
          <a:prstGeom prst="rect">
            <a:avLst/>
          </a:prstGeom>
        </p:spPr>
      </p:pic>
    </p:spTree>
    <p:extLst>
      <p:ext uri="{BB962C8B-B14F-4D97-AF65-F5344CB8AC3E}">
        <p14:creationId xmlns:p14="http://schemas.microsoft.com/office/powerpoint/2010/main" val="13313116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533400"/>
            <a:ext cx="8610600" cy="4524315"/>
          </a:xfrm>
          <a:prstGeom prst="rect">
            <a:avLst/>
          </a:prstGeom>
          <a:noFill/>
        </p:spPr>
        <p:txBody>
          <a:bodyPr wrap="square" rtlCol="0">
            <a:spAutoFit/>
          </a:bodyPr>
          <a:lstStyle/>
          <a:p>
            <a:r>
              <a:rPr lang="en-US" sz="3600" dirty="0" smtClean="0"/>
              <a:t>Racism-belief that race determines traits and abilities, racists believe that some races are superior or inferior.</a:t>
            </a:r>
          </a:p>
          <a:p>
            <a:endParaRPr lang="en-US" sz="3600" dirty="0"/>
          </a:p>
          <a:p>
            <a:r>
              <a:rPr lang="en-US" sz="3600" dirty="0" smtClean="0"/>
              <a:t>Other reasons-religious=bring Christian message to the “heathen masses”  or, humanitarian = responsibility to civilize primitive people.</a:t>
            </a:r>
            <a:endParaRPr lang="en-US" sz="3600" dirty="0"/>
          </a:p>
        </p:txBody>
      </p:sp>
    </p:spTree>
    <p:extLst>
      <p:ext uri="{BB962C8B-B14F-4D97-AF65-F5344CB8AC3E}">
        <p14:creationId xmlns:p14="http://schemas.microsoft.com/office/powerpoint/2010/main" val="41740315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671691"/>
            <a:ext cx="8763000" cy="5632311"/>
          </a:xfrm>
          <a:prstGeom prst="rect">
            <a:avLst/>
          </a:prstGeom>
          <a:noFill/>
        </p:spPr>
        <p:txBody>
          <a:bodyPr wrap="square" rtlCol="0">
            <a:spAutoFit/>
          </a:bodyPr>
          <a:lstStyle/>
          <a:p>
            <a:r>
              <a:rPr lang="en-US" sz="3600" dirty="0" smtClean="0"/>
              <a:t>Not all welcomed colonization, some resisted.  Direct v. indirect rule.  Some got to continue to govern themselves, others…..</a:t>
            </a:r>
          </a:p>
          <a:p>
            <a:endParaRPr lang="en-US" sz="3600" dirty="0"/>
          </a:p>
          <a:p>
            <a:r>
              <a:rPr lang="en-US" sz="3600" dirty="0" smtClean="0"/>
              <a:t>19.2 by 1900 virtually all Africa under European rule.  Britain, France, Germany, Belgium, Italy, Spain, Portugal.  Wanted the raw materials and the markets.  Slave trade was over by this time.</a:t>
            </a:r>
          </a:p>
          <a:p>
            <a:endParaRPr lang="en-US" sz="3600" dirty="0"/>
          </a:p>
        </p:txBody>
      </p:sp>
    </p:spTree>
    <p:extLst>
      <p:ext uri="{BB962C8B-B14F-4D97-AF65-F5344CB8AC3E}">
        <p14:creationId xmlns:p14="http://schemas.microsoft.com/office/powerpoint/2010/main" val="7640817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304800"/>
            <a:ext cx="8839200" cy="5632311"/>
          </a:xfrm>
          <a:prstGeom prst="rect">
            <a:avLst/>
          </a:prstGeom>
          <a:noFill/>
        </p:spPr>
        <p:txBody>
          <a:bodyPr wrap="square" rtlCol="0">
            <a:spAutoFit/>
          </a:bodyPr>
          <a:lstStyle/>
          <a:p>
            <a:r>
              <a:rPr lang="en-US" sz="3600" dirty="0" smtClean="0"/>
              <a:t>Muhammad Ali seized control of Egypt.  Modernized the country, industry, education etc.  Had Suez Canal constructed that connected Mediterranean and Red Sea (without having to go all the way around Africa).  BUT once canal completed British now want to control it!  “Lifeline to India” .  Full control in 1914 after revolt.</a:t>
            </a:r>
          </a:p>
          <a:p>
            <a:endParaRPr lang="en-US" sz="3600" dirty="0"/>
          </a:p>
          <a:p>
            <a:endParaRPr lang="en-US" sz="3600" dirty="0"/>
          </a:p>
        </p:txBody>
      </p:sp>
    </p:spTree>
    <p:extLst>
      <p:ext uri="{BB962C8B-B14F-4D97-AF65-F5344CB8AC3E}">
        <p14:creationId xmlns:p14="http://schemas.microsoft.com/office/powerpoint/2010/main" val="11522887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5574" y="914400"/>
            <a:ext cx="8078826" cy="4935109"/>
          </a:xfrm>
          <a:prstGeom prst="rect">
            <a:avLst/>
          </a:prstGeom>
        </p:spPr>
      </p:pic>
    </p:spTree>
    <p:extLst>
      <p:ext uri="{BB962C8B-B14F-4D97-AF65-F5344CB8AC3E}">
        <p14:creationId xmlns:p14="http://schemas.microsoft.com/office/powerpoint/2010/main" val="14319505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76400" y="235324"/>
            <a:ext cx="5715000" cy="6303308"/>
          </a:xfrm>
          <a:prstGeom prst="rect">
            <a:avLst/>
          </a:prstGeom>
        </p:spPr>
      </p:pic>
    </p:spTree>
    <p:extLst>
      <p:ext uri="{BB962C8B-B14F-4D97-AF65-F5344CB8AC3E}">
        <p14:creationId xmlns:p14="http://schemas.microsoft.com/office/powerpoint/2010/main" val="3209815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7200" y="228600"/>
            <a:ext cx="8050256" cy="6019800"/>
          </a:xfrm>
          <a:prstGeom prst="rect">
            <a:avLst/>
          </a:prstGeom>
        </p:spPr>
      </p:pic>
    </p:spTree>
    <p:extLst>
      <p:ext uri="{BB962C8B-B14F-4D97-AF65-F5344CB8AC3E}">
        <p14:creationId xmlns:p14="http://schemas.microsoft.com/office/powerpoint/2010/main" val="37749431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28103" y="715710"/>
            <a:ext cx="8058697" cy="4203953"/>
          </a:xfrm>
          <a:prstGeom prst="rect">
            <a:avLst/>
          </a:prstGeom>
        </p:spPr>
      </p:pic>
    </p:spTree>
    <p:extLst>
      <p:ext uri="{BB962C8B-B14F-4D97-AF65-F5344CB8AC3E}">
        <p14:creationId xmlns:p14="http://schemas.microsoft.com/office/powerpoint/2010/main" val="37870349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81000"/>
            <a:ext cx="8534400" cy="6186309"/>
          </a:xfrm>
          <a:prstGeom prst="rect">
            <a:avLst/>
          </a:prstGeom>
          <a:noFill/>
        </p:spPr>
        <p:txBody>
          <a:bodyPr wrap="square" rtlCol="0">
            <a:spAutoFit/>
          </a:bodyPr>
          <a:lstStyle/>
          <a:p>
            <a:r>
              <a:rPr lang="en-US" sz="3600" dirty="0" smtClean="0"/>
              <a:t>A world economy is developing, goods are being bought and sold around the world.</a:t>
            </a:r>
          </a:p>
          <a:p>
            <a:endParaRPr lang="en-US" sz="3600" dirty="0"/>
          </a:p>
          <a:p>
            <a:r>
              <a:rPr lang="en-US" sz="3600" dirty="0" smtClean="0"/>
              <a:t>Working classes are organizing.  Unions-to improve workers rights.  Right to strike.</a:t>
            </a:r>
          </a:p>
          <a:p>
            <a:endParaRPr lang="en-US" sz="3600" dirty="0"/>
          </a:p>
          <a:p>
            <a:r>
              <a:rPr lang="en-US" sz="3600" dirty="0" smtClean="0"/>
              <a:t>Karl Marx- Communist </a:t>
            </a:r>
            <a:r>
              <a:rPr lang="en-US" sz="3600" dirty="0" err="1" smtClean="0"/>
              <a:t>Mantifesto</a:t>
            </a:r>
            <a:r>
              <a:rPr lang="en-US" sz="3600" dirty="0" smtClean="0"/>
              <a:t>-blamed workers poor conditions on industrial capitalism.  “profit”  </a:t>
            </a:r>
          </a:p>
          <a:p>
            <a:r>
              <a:rPr lang="en-US" sz="3600" dirty="0" smtClean="0"/>
              <a:t>Some thought revolution necessary others revision.  Bourgeoisie v. proletariat (workers)</a:t>
            </a:r>
            <a:endParaRPr lang="en-US" sz="3600" dirty="0"/>
          </a:p>
        </p:txBody>
      </p:sp>
    </p:spTree>
    <p:extLst>
      <p:ext uri="{BB962C8B-B14F-4D97-AF65-F5344CB8AC3E}">
        <p14:creationId xmlns:p14="http://schemas.microsoft.com/office/powerpoint/2010/main" val="142526073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 y="228600"/>
            <a:ext cx="8839200" cy="6201201"/>
          </a:xfrm>
          <a:prstGeom prst="rect">
            <a:avLst/>
          </a:prstGeom>
        </p:spPr>
      </p:pic>
    </p:spTree>
    <p:extLst>
      <p:ext uri="{BB962C8B-B14F-4D97-AF65-F5344CB8AC3E}">
        <p14:creationId xmlns:p14="http://schemas.microsoft.com/office/powerpoint/2010/main" val="18922266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381000"/>
            <a:ext cx="8839200" cy="3970318"/>
          </a:xfrm>
          <a:prstGeom prst="rect">
            <a:avLst/>
          </a:prstGeom>
          <a:noFill/>
        </p:spPr>
        <p:txBody>
          <a:bodyPr wrap="square" rtlCol="0">
            <a:spAutoFit/>
          </a:bodyPr>
          <a:lstStyle/>
          <a:p>
            <a:r>
              <a:rPr lang="en-US" sz="3600" dirty="0" smtClean="0"/>
              <a:t>Central- Explorer David Livingstone spent 30 years in Africa.  His major goal was to find a navigable river that would open Central Africa to European commerce and Christianity.  Found after missing for some time by Henry Stanley.  Stanley convinced King Leopold of Belgium to colonize the Congo.</a:t>
            </a:r>
            <a:endParaRPr lang="en-US" sz="3600" dirty="0"/>
          </a:p>
        </p:txBody>
      </p:sp>
      <p:pic>
        <p:nvPicPr>
          <p:cNvPr id="3" name="Picture 2"/>
          <p:cNvPicPr>
            <a:picLocks noChangeAspect="1"/>
          </p:cNvPicPr>
          <p:nvPr/>
        </p:nvPicPr>
        <p:blipFill>
          <a:blip r:embed="rId2"/>
          <a:stretch>
            <a:fillRect/>
          </a:stretch>
        </p:blipFill>
        <p:spPr>
          <a:xfrm>
            <a:off x="1295400" y="4495800"/>
            <a:ext cx="6096000" cy="2286000"/>
          </a:xfrm>
          <a:prstGeom prst="rect">
            <a:avLst/>
          </a:prstGeom>
        </p:spPr>
      </p:pic>
    </p:spTree>
    <p:extLst>
      <p:ext uri="{BB962C8B-B14F-4D97-AF65-F5344CB8AC3E}">
        <p14:creationId xmlns:p14="http://schemas.microsoft.com/office/powerpoint/2010/main" val="38050483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90800" y="762000"/>
            <a:ext cx="3751783" cy="4733925"/>
          </a:xfrm>
          <a:prstGeom prst="rect">
            <a:avLst/>
          </a:prstGeom>
        </p:spPr>
      </p:pic>
      <p:sp>
        <p:nvSpPr>
          <p:cNvPr id="3" name="TextBox 2"/>
          <p:cNvSpPr txBox="1"/>
          <p:nvPr/>
        </p:nvSpPr>
        <p:spPr>
          <a:xfrm>
            <a:off x="2057400" y="457200"/>
            <a:ext cx="987386" cy="369332"/>
          </a:xfrm>
          <a:prstGeom prst="rect">
            <a:avLst/>
          </a:prstGeom>
          <a:noFill/>
        </p:spPr>
        <p:txBody>
          <a:bodyPr wrap="none" rtlCol="0">
            <a:spAutoFit/>
          </a:bodyPr>
          <a:lstStyle/>
          <a:p>
            <a:r>
              <a:rPr lang="en-US" dirty="0" smtClean="0"/>
              <a:t>STANLEY</a:t>
            </a:r>
            <a:endParaRPr lang="en-US" dirty="0"/>
          </a:p>
        </p:txBody>
      </p:sp>
    </p:spTree>
    <p:extLst>
      <p:ext uri="{BB962C8B-B14F-4D97-AF65-F5344CB8AC3E}">
        <p14:creationId xmlns:p14="http://schemas.microsoft.com/office/powerpoint/2010/main" val="16443696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152400"/>
            <a:ext cx="8763000" cy="7448193"/>
          </a:xfrm>
          <a:prstGeom prst="rect">
            <a:avLst/>
          </a:prstGeom>
          <a:noFill/>
        </p:spPr>
        <p:txBody>
          <a:bodyPr wrap="square" rtlCol="0">
            <a:spAutoFit/>
          </a:bodyPr>
          <a:lstStyle/>
          <a:p>
            <a:r>
              <a:rPr lang="en-US" sz="3600" dirty="0" smtClean="0"/>
              <a:t>South Africa- Boers ( descendants of original Dutch settlers)  They believed that white superiority was ordained by God.  They were defeated by the British eventually</a:t>
            </a:r>
            <a:r>
              <a:rPr lang="en-US" sz="3600" dirty="0" smtClean="0"/>
              <a:t>.  Boers moved out eventually had conflict with the Zulu.  </a:t>
            </a:r>
            <a:r>
              <a:rPr lang="en-US" sz="3600" dirty="0" err="1" smtClean="0"/>
              <a:t>Shaka</a:t>
            </a:r>
            <a:r>
              <a:rPr lang="en-US" sz="3600" dirty="0" smtClean="0"/>
              <a:t> their leader created their own empire.  Free until British joined the battle.</a:t>
            </a:r>
            <a:endParaRPr lang="en-US" sz="3600" dirty="0" smtClean="0"/>
          </a:p>
          <a:p>
            <a:endParaRPr lang="en-US" sz="1000" dirty="0" smtClean="0"/>
          </a:p>
          <a:p>
            <a:r>
              <a:rPr lang="en-US" sz="3600" dirty="0"/>
              <a:t>Effects of </a:t>
            </a:r>
            <a:r>
              <a:rPr lang="en-US" sz="3600" dirty="0" smtClean="0"/>
              <a:t>Imperialism- by 1914 only Liberia (homeland for former slaves in the US) and Ethiopia were free.  Others who tried to resist were devastated by superior European military force.</a:t>
            </a:r>
            <a:endParaRPr lang="en-US" sz="3600" dirty="0"/>
          </a:p>
          <a:p>
            <a:endParaRPr lang="en-US" sz="3600" dirty="0"/>
          </a:p>
        </p:txBody>
      </p:sp>
    </p:spTree>
    <p:extLst>
      <p:ext uri="{BB962C8B-B14F-4D97-AF65-F5344CB8AC3E}">
        <p14:creationId xmlns:p14="http://schemas.microsoft.com/office/powerpoint/2010/main" val="21363477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 y="304800"/>
            <a:ext cx="4876800" cy="6324600"/>
          </a:xfrm>
          <a:prstGeom prst="rect">
            <a:avLst/>
          </a:prstGeom>
        </p:spPr>
      </p:pic>
      <p:pic>
        <p:nvPicPr>
          <p:cNvPr id="3" name="Picture 2"/>
          <p:cNvPicPr>
            <a:picLocks noChangeAspect="1"/>
          </p:cNvPicPr>
          <p:nvPr/>
        </p:nvPicPr>
        <p:blipFill>
          <a:blip r:embed="rId3"/>
          <a:stretch>
            <a:fillRect/>
          </a:stretch>
        </p:blipFill>
        <p:spPr>
          <a:xfrm>
            <a:off x="4968710" y="52754"/>
            <a:ext cx="3870489" cy="6576646"/>
          </a:xfrm>
          <a:prstGeom prst="rect">
            <a:avLst/>
          </a:prstGeom>
        </p:spPr>
      </p:pic>
    </p:spTree>
    <p:extLst>
      <p:ext uri="{BB962C8B-B14F-4D97-AF65-F5344CB8AC3E}">
        <p14:creationId xmlns:p14="http://schemas.microsoft.com/office/powerpoint/2010/main" val="19317129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381000"/>
            <a:ext cx="8839200" cy="6186309"/>
          </a:xfrm>
          <a:prstGeom prst="rect">
            <a:avLst/>
          </a:prstGeom>
          <a:noFill/>
        </p:spPr>
        <p:txBody>
          <a:bodyPr wrap="square" rtlCol="0">
            <a:spAutoFit/>
          </a:bodyPr>
          <a:lstStyle/>
          <a:p>
            <a:r>
              <a:rPr lang="en-US" sz="3600" dirty="0" smtClean="0"/>
              <a:t>Colonial Rule-</a:t>
            </a:r>
          </a:p>
          <a:p>
            <a:r>
              <a:rPr lang="en-US" sz="3600" dirty="0" smtClean="0"/>
              <a:t>British- indirect rule- basically British made all the decisions and locals enforced them. (cheap)  Does not disrupt local customs BUT it does keep old elite in power- seeds for class tension.</a:t>
            </a:r>
          </a:p>
          <a:p>
            <a:r>
              <a:rPr lang="en-US" sz="3600" dirty="0" smtClean="0"/>
              <a:t>Direct rule-France- French official at top, tried to assimilate African subjects into French culture.  Locals were able to run for high positions.  </a:t>
            </a:r>
          </a:p>
          <a:p>
            <a:r>
              <a:rPr lang="en-US" sz="3600" dirty="0" smtClean="0"/>
              <a:t>Many sought independence by end of century.</a:t>
            </a:r>
            <a:endParaRPr lang="en-US" sz="3600" dirty="0"/>
          </a:p>
        </p:txBody>
      </p:sp>
    </p:spTree>
    <p:extLst>
      <p:ext uri="{BB962C8B-B14F-4D97-AF65-F5344CB8AC3E}">
        <p14:creationId xmlns:p14="http://schemas.microsoft.com/office/powerpoint/2010/main" val="36805421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000" y="87002"/>
            <a:ext cx="8510587" cy="6800850"/>
          </a:xfrm>
          <a:prstGeom prst="rect">
            <a:avLst/>
          </a:prstGeom>
        </p:spPr>
      </p:pic>
    </p:spTree>
    <p:extLst>
      <p:ext uri="{BB962C8B-B14F-4D97-AF65-F5344CB8AC3E}">
        <p14:creationId xmlns:p14="http://schemas.microsoft.com/office/powerpoint/2010/main" val="41571902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152400"/>
            <a:ext cx="8686800" cy="6740307"/>
          </a:xfrm>
          <a:prstGeom prst="rect">
            <a:avLst/>
          </a:prstGeom>
          <a:noFill/>
        </p:spPr>
        <p:txBody>
          <a:bodyPr wrap="square" rtlCol="0">
            <a:spAutoFit/>
          </a:bodyPr>
          <a:lstStyle/>
          <a:p>
            <a:r>
              <a:rPr lang="en-US" sz="3600" dirty="0" smtClean="0"/>
              <a:t>19.3 British Rule in India- Britain gave the British East India Company (a trading co) the right to be involved in India’s military and political affairs.  They had their own soldiers and also hired </a:t>
            </a:r>
            <a:r>
              <a:rPr lang="en-US" sz="3600" dirty="0" err="1" smtClean="0"/>
              <a:t>Sepoys</a:t>
            </a:r>
            <a:r>
              <a:rPr lang="en-US" sz="3600" dirty="0" smtClean="0"/>
              <a:t> </a:t>
            </a:r>
            <a:r>
              <a:rPr lang="en-US" sz="3600" dirty="0" smtClean="0"/>
              <a:t>(Indian soldiers). </a:t>
            </a:r>
          </a:p>
          <a:p>
            <a:r>
              <a:rPr lang="en-US" sz="3600" dirty="0" smtClean="0"/>
              <a:t>1</a:t>
            </a:r>
            <a:r>
              <a:rPr lang="en-US" sz="3600" baseline="30000" dirty="0" smtClean="0"/>
              <a:t>st</a:t>
            </a:r>
            <a:r>
              <a:rPr lang="en-US" sz="3600" dirty="0" smtClean="0"/>
              <a:t> Revolt- 1857 rumor that rifle cartridges had pig and cow fat freaked the </a:t>
            </a:r>
            <a:r>
              <a:rPr lang="en-US" sz="3600" dirty="0" err="1" smtClean="0"/>
              <a:t>sepoys</a:t>
            </a:r>
            <a:r>
              <a:rPr lang="en-US" sz="3600" dirty="0" smtClean="0"/>
              <a:t> out!  Cow sacred to Hindus, pig taboo to Muslims.</a:t>
            </a:r>
          </a:p>
          <a:p>
            <a:r>
              <a:rPr lang="en-US" sz="3600" dirty="0" smtClean="0"/>
              <a:t>Several soldiers were punished for refusing to use cartridges.  Revolt !! Indians # &gt; British !!! But not organized well and Hindus v. Muslim kept them from working together.</a:t>
            </a:r>
            <a:endParaRPr lang="en-US" sz="3600" dirty="0"/>
          </a:p>
        </p:txBody>
      </p:sp>
    </p:spTree>
    <p:extLst>
      <p:ext uri="{BB962C8B-B14F-4D97-AF65-F5344CB8AC3E}">
        <p14:creationId xmlns:p14="http://schemas.microsoft.com/office/powerpoint/2010/main" val="27916241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0" y="609600"/>
            <a:ext cx="7661709" cy="4665785"/>
          </a:xfrm>
          <a:prstGeom prst="rect">
            <a:avLst/>
          </a:prstGeom>
        </p:spPr>
      </p:pic>
    </p:spTree>
    <p:extLst>
      <p:ext uri="{BB962C8B-B14F-4D97-AF65-F5344CB8AC3E}">
        <p14:creationId xmlns:p14="http://schemas.microsoft.com/office/powerpoint/2010/main" val="42291062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 y="2057400"/>
            <a:ext cx="8839200" cy="2971800"/>
          </a:xfrm>
          <a:prstGeom prst="rect">
            <a:avLst/>
          </a:prstGeom>
        </p:spPr>
      </p:pic>
    </p:spTree>
    <p:extLst>
      <p:ext uri="{BB962C8B-B14F-4D97-AF65-F5344CB8AC3E}">
        <p14:creationId xmlns:p14="http://schemas.microsoft.com/office/powerpoint/2010/main" val="25622994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204791"/>
            <a:ext cx="8610600" cy="6186309"/>
          </a:xfrm>
          <a:prstGeom prst="rect">
            <a:avLst/>
          </a:prstGeom>
          <a:noFill/>
        </p:spPr>
        <p:txBody>
          <a:bodyPr wrap="square" rtlCol="0">
            <a:spAutoFit/>
          </a:bodyPr>
          <a:lstStyle/>
          <a:p>
            <a:r>
              <a:rPr lang="en-US" sz="3600" dirty="0" smtClean="0"/>
              <a:t>Women- many entered the work force in white collar jobs.  Most W married and raised children.  Birth rate declined-BC.  Family was the central institution of middle class life.  Less kids=more time devoted to each kid.  Working class women worked to help support family-their children were generally apprenticed by 9-10 or working.  Some families started to be supported by husband only.</a:t>
            </a:r>
          </a:p>
          <a:p>
            <a:endParaRPr lang="en-US" sz="3600" dirty="0"/>
          </a:p>
        </p:txBody>
      </p:sp>
    </p:spTree>
    <p:extLst>
      <p:ext uri="{BB962C8B-B14F-4D97-AF65-F5344CB8AC3E}">
        <p14:creationId xmlns:p14="http://schemas.microsoft.com/office/powerpoint/2010/main" val="232010808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72182" y="1219200"/>
            <a:ext cx="7051471" cy="4267199"/>
          </a:xfrm>
          <a:prstGeom prst="rect">
            <a:avLst/>
          </a:prstGeom>
        </p:spPr>
      </p:pic>
    </p:spTree>
    <p:extLst>
      <p:ext uri="{BB962C8B-B14F-4D97-AF65-F5344CB8AC3E}">
        <p14:creationId xmlns:p14="http://schemas.microsoft.com/office/powerpoint/2010/main" val="2756932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304800"/>
            <a:ext cx="8763000" cy="6740307"/>
          </a:xfrm>
          <a:prstGeom prst="rect">
            <a:avLst/>
          </a:prstGeom>
          <a:noFill/>
        </p:spPr>
        <p:txBody>
          <a:bodyPr wrap="square" rtlCol="0">
            <a:spAutoFit/>
          </a:bodyPr>
          <a:lstStyle/>
          <a:p>
            <a:r>
              <a:rPr lang="en-US" sz="3600" dirty="0" smtClean="0"/>
              <a:t>British Parliament transferred the powers of EITC to British gov’t.  1876 Queen Victoria took the title of Empress of India- they are now her subjects. </a:t>
            </a:r>
          </a:p>
          <a:p>
            <a:r>
              <a:rPr lang="en-US" sz="3600" dirty="0" smtClean="0"/>
              <a:t>Colonial rule was direct after </a:t>
            </a:r>
            <a:r>
              <a:rPr lang="en-US" sz="3600" dirty="0" err="1" smtClean="0"/>
              <a:t>Sepoy</a:t>
            </a:r>
            <a:r>
              <a:rPr lang="en-US" sz="3600" dirty="0" smtClean="0"/>
              <a:t> Mutiny, viceroy-governor who is representative of monarch and British civil service staff of 3500 who ruled 300m.  Pro’s- order/stability, honest form of gov’t.  New school system, only benefitted the upper class.  Roads, hospitals, canals, universities, postal system…. Health and sanitation systems also better.</a:t>
            </a:r>
          </a:p>
        </p:txBody>
      </p:sp>
    </p:spTree>
    <p:extLst>
      <p:ext uri="{BB962C8B-B14F-4D97-AF65-F5344CB8AC3E}">
        <p14:creationId xmlns:p14="http://schemas.microsoft.com/office/powerpoint/2010/main" val="21969301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152400"/>
            <a:ext cx="8839200" cy="7294305"/>
          </a:xfrm>
          <a:prstGeom prst="rect">
            <a:avLst/>
          </a:prstGeom>
          <a:noFill/>
        </p:spPr>
        <p:txBody>
          <a:bodyPr wrap="square" rtlCol="0">
            <a:spAutoFit/>
          </a:bodyPr>
          <a:lstStyle/>
          <a:p>
            <a:r>
              <a:rPr lang="en-US" sz="3600" dirty="0" smtClean="0"/>
              <a:t>Con’s- </a:t>
            </a:r>
          </a:p>
          <a:p>
            <a:r>
              <a:rPr lang="en-US" sz="3600" dirty="0" smtClean="0"/>
              <a:t>British rule kept best jobs and homes for Britons.  This led to an Indian nationalist movement, the first members were upper class, English educated.  Many preferred reform to revolution.  They met INC- Indian National Congress- wanted independence for all Indians regardless of religion.  Led to problems.  Hindu v. Muslim</a:t>
            </a:r>
          </a:p>
          <a:p>
            <a:r>
              <a:rPr lang="en-US" sz="3600" dirty="0" smtClean="0"/>
              <a:t>Mohandas Gandhi- led nonviolent resistance, to improve conditions of poor and gain independence for India.</a:t>
            </a:r>
          </a:p>
          <a:p>
            <a:endParaRPr lang="en-US" sz="3600" dirty="0"/>
          </a:p>
        </p:txBody>
      </p:sp>
    </p:spTree>
    <p:extLst>
      <p:ext uri="{BB962C8B-B14F-4D97-AF65-F5344CB8AC3E}">
        <p14:creationId xmlns:p14="http://schemas.microsoft.com/office/powerpoint/2010/main" val="36379978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14400" y="1371600"/>
            <a:ext cx="7315200" cy="4114800"/>
          </a:xfrm>
          <a:prstGeom prst="rect">
            <a:avLst/>
          </a:prstGeom>
        </p:spPr>
      </p:pic>
    </p:spTree>
    <p:extLst>
      <p:ext uri="{BB962C8B-B14F-4D97-AF65-F5344CB8AC3E}">
        <p14:creationId xmlns:p14="http://schemas.microsoft.com/office/powerpoint/2010/main" val="39188928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90600" y="533400"/>
            <a:ext cx="7463781" cy="5603685"/>
          </a:xfrm>
          <a:prstGeom prst="rect">
            <a:avLst/>
          </a:prstGeom>
        </p:spPr>
      </p:pic>
    </p:spTree>
    <p:extLst>
      <p:ext uri="{BB962C8B-B14F-4D97-AF65-F5344CB8AC3E}">
        <p14:creationId xmlns:p14="http://schemas.microsoft.com/office/powerpoint/2010/main" val="35150918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228600"/>
            <a:ext cx="8763000" cy="5078313"/>
          </a:xfrm>
          <a:prstGeom prst="rect">
            <a:avLst/>
          </a:prstGeom>
          <a:noFill/>
        </p:spPr>
        <p:txBody>
          <a:bodyPr wrap="square" rtlCol="0">
            <a:spAutoFit/>
          </a:bodyPr>
          <a:lstStyle/>
          <a:p>
            <a:r>
              <a:rPr lang="en-US" sz="3600" dirty="0" smtClean="0"/>
              <a:t>19.4- </a:t>
            </a:r>
          </a:p>
          <a:p>
            <a:r>
              <a:rPr lang="en-US" sz="3600" dirty="0" smtClean="0"/>
              <a:t>Spanish-American War, 1898 – Cuba became a protectorate of US, Puerto Rico annexed to US. </a:t>
            </a:r>
          </a:p>
          <a:p>
            <a:r>
              <a:rPr lang="en-US" sz="3600" dirty="0" smtClean="0"/>
              <a:t>1903 Pres. Teddy Roosevelt supported rebellion that helped Panama separate from Colombia.  US got 10 mile wide strip of land through the country.  Panama Canal constructed here.  </a:t>
            </a:r>
            <a:endParaRPr lang="en-US" sz="3600" dirty="0"/>
          </a:p>
        </p:txBody>
      </p:sp>
    </p:spTree>
    <p:extLst>
      <p:ext uri="{BB962C8B-B14F-4D97-AF65-F5344CB8AC3E}">
        <p14:creationId xmlns:p14="http://schemas.microsoft.com/office/powerpoint/2010/main" val="16396461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52880" y="380999"/>
            <a:ext cx="6167120" cy="6026501"/>
          </a:xfrm>
          <a:prstGeom prst="rect">
            <a:avLst/>
          </a:prstGeom>
        </p:spPr>
      </p:pic>
    </p:spTree>
    <p:extLst>
      <p:ext uri="{BB962C8B-B14F-4D97-AF65-F5344CB8AC3E}">
        <p14:creationId xmlns:p14="http://schemas.microsoft.com/office/powerpoint/2010/main" val="2167107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922" y="228600"/>
            <a:ext cx="9210675" cy="6267450"/>
          </a:xfrm>
          <a:prstGeom prst="rect">
            <a:avLst/>
          </a:prstGeom>
        </p:spPr>
      </p:pic>
    </p:spTree>
    <p:extLst>
      <p:ext uri="{BB962C8B-B14F-4D97-AF65-F5344CB8AC3E}">
        <p14:creationId xmlns:p14="http://schemas.microsoft.com/office/powerpoint/2010/main" val="1619213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59601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060517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685800"/>
            <a:ext cx="8534400" cy="3970318"/>
          </a:xfrm>
          <a:prstGeom prst="rect">
            <a:avLst/>
          </a:prstGeom>
          <a:noFill/>
        </p:spPr>
        <p:txBody>
          <a:bodyPr wrap="square" rtlCol="0">
            <a:spAutoFit/>
          </a:bodyPr>
          <a:lstStyle/>
          <a:p>
            <a:r>
              <a:rPr lang="en-US" sz="3600" dirty="0" smtClean="0"/>
              <a:t>Women’s Rights- some wanted equality.  Husbands had total control over wives property.  Some wanted right to attend universities and equal political rights.  </a:t>
            </a:r>
          </a:p>
          <a:p>
            <a:r>
              <a:rPr lang="en-US" sz="3600" dirty="0" smtClean="0"/>
              <a:t>Right to vote= suffrage, wanted full citizenship.</a:t>
            </a:r>
          </a:p>
          <a:p>
            <a:r>
              <a:rPr lang="en-US" sz="3600" dirty="0" smtClean="0"/>
              <a:t>Treated horribly by authorities.</a:t>
            </a:r>
            <a:endParaRPr lang="en-US" sz="3600" dirty="0"/>
          </a:p>
        </p:txBody>
      </p:sp>
    </p:spTree>
    <p:extLst>
      <p:ext uri="{BB962C8B-B14F-4D97-AF65-F5344CB8AC3E}">
        <p14:creationId xmlns:p14="http://schemas.microsoft.com/office/powerpoint/2010/main" val="27086600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35842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9082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21164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20784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294966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8224" y="462643"/>
            <a:ext cx="4205776"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85800"/>
            <a:ext cx="4267200" cy="55680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826511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57200"/>
            <a:ext cx="8026400" cy="601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24399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7714" y="139464"/>
            <a:ext cx="8686800" cy="6740307"/>
          </a:xfrm>
          <a:prstGeom prst="rect">
            <a:avLst/>
          </a:prstGeom>
          <a:noFill/>
        </p:spPr>
        <p:txBody>
          <a:bodyPr wrap="square" rtlCol="0">
            <a:spAutoFit/>
          </a:bodyPr>
          <a:lstStyle/>
          <a:p>
            <a:r>
              <a:rPr lang="en-US" sz="3600" dirty="0" smtClean="0"/>
              <a:t>The United States-4 years of Civil War-South destroyed.  </a:t>
            </a:r>
          </a:p>
          <a:p>
            <a:r>
              <a:rPr lang="en-US" sz="3600" dirty="0" smtClean="0"/>
              <a:t>13</a:t>
            </a:r>
            <a:r>
              <a:rPr lang="en-US" sz="3600" baseline="30000" dirty="0" smtClean="0"/>
              <a:t>th</a:t>
            </a:r>
            <a:r>
              <a:rPr lang="en-US" sz="3600" dirty="0" smtClean="0"/>
              <a:t> Amendment-abolishing slavery</a:t>
            </a:r>
          </a:p>
          <a:p>
            <a:r>
              <a:rPr lang="en-US" sz="3600" dirty="0" smtClean="0"/>
              <a:t>14</a:t>
            </a:r>
            <a:r>
              <a:rPr lang="en-US" sz="3600" baseline="30000" dirty="0" smtClean="0"/>
              <a:t>th</a:t>
            </a:r>
            <a:r>
              <a:rPr lang="en-US" sz="3600" dirty="0" smtClean="0"/>
              <a:t> Amendment-citizenship for slaves</a:t>
            </a:r>
          </a:p>
          <a:p>
            <a:r>
              <a:rPr lang="en-US" sz="3600" dirty="0" smtClean="0"/>
              <a:t>15</a:t>
            </a:r>
            <a:r>
              <a:rPr lang="en-US" sz="3600" baseline="30000" dirty="0" smtClean="0"/>
              <a:t>th</a:t>
            </a:r>
            <a:r>
              <a:rPr lang="en-US" sz="3600" dirty="0" smtClean="0"/>
              <a:t> Amendment-voting rights for black males</a:t>
            </a:r>
          </a:p>
          <a:p>
            <a:r>
              <a:rPr lang="en-US" sz="3600" dirty="0" smtClean="0"/>
              <a:t>Southern state laws soon blocked blacks right to vote.</a:t>
            </a:r>
          </a:p>
          <a:p>
            <a:r>
              <a:rPr lang="en-US" sz="3600" dirty="0" smtClean="0"/>
              <a:t>US led steel and iron production- 3 cites over 1 mil.  US richest nation in world.  9% owned 71% of wealth.  US began to expand-Hawaii, Samoan Islands, Puerto Rico, Guam, Philippines.</a:t>
            </a:r>
            <a:endParaRPr lang="en-US" sz="3600" dirty="0"/>
          </a:p>
        </p:txBody>
      </p:sp>
    </p:spTree>
    <p:extLst>
      <p:ext uri="{BB962C8B-B14F-4D97-AF65-F5344CB8AC3E}">
        <p14:creationId xmlns:p14="http://schemas.microsoft.com/office/powerpoint/2010/main" val="3645000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780</TotalTime>
  <Words>1259</Words>
  <Application>Microsoft Office PowerPoint</Application>
  <PresentationFormat>On-screen Show (4:3)</PresentationFormat>
  <Paragraphs>78</Paragraphs>
  <Slides>64</Slides>
  <Notes>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64</vt:i4>
      </vt:variant>
    </vt:vector>
  </HeadingPairs>
  <TitlesOfParts>
    <vt:vector size="67"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ACPS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Risa J. Wray</dc:creator>
  <cp:lastModifiedBy>Risa J. Wray</cp:lastModifiedBy>
  <cp:revision>42</cp:revision>
  <dcterms:created xsi:type="dcterms:W3CDTF">2013-03-07T20:07:47Z</dcterms:created>
  <dcterms:modified xsi:type="dcterms:W3CDTF">2015-02-25T16:58:23Z</dcterms:modified>
</cp:coreProperties>
</file>