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9" r:id="rId3"/>
    <p:sldId id="270" r:id="rId4"/>
    <p:sldId id="271" r:id="rId5"/>
    <p:sldId id="272" r:id="rId6"/>
    <p:sldId id="261" r:id="rId7"/>
    <p:sldId id="257" r:id="rId8"/>
    <p:sldId id="273" r:id="rId9"/>
    <p:sldId id="262" r:id="rId10"/>
    <p:sldId id="274" r:id="rId11"/>
    <p:sldId id="275" r:id="rId12"/>
    <p:sldId id="276" r:id="rId13"/>
    <p:sldId id="277" r:id="rId14"/>
    <p:sldId id="278" r:id="rId15"/>
    <p:sldId id="263" r:id="rId16"/>
    <p:sldId id="258" r:id="rId17"/>
    <p:sldId id="264" r:id="rId18"/>
    <p:sldId id="265" r:id="rId19"/>
    <p:sldId id="259" r:id="rId20"/>
    <p:sldId id="279" r:id="rId21"/>
    <p:sldId id="280" r:id="rId22"/>
    <p:sldId id="282" r:id="rId23"/>
    <p:sldId id="281" r:id="rId24"/>
    <p:sldId id="283" r:id="rId25"/>
    <p:sldId id="284" r:id="rId26"/>
    <p:sldId id="285" r:id="rId27"/>
    <p:sldId id="286" r:id="rId28"/>
    <p:sldId id="287" r:id="rId29"/>
    <p:sldId id="288" r:id="rId30"/>
    <p:sldId id="289" r:id="rId31"/>
    <p:sldId id="290" r:id="rId32"/>
    <p:sldId id="291" r:id="rId33"/>
    <p:sldId id="292" r:id="rId34"/>
    <p:sldId id="293" r:id="rId35"/>
    <p:sldId id="295" r:id="rId36"/>
    <p:sldId id="294" r:id="rId37"/>
    <p:sldId id="296" r:id="rId38"/>
    <p:sldId id="297" r:id="rId39"/>
    <p:sldId id="298" r:id="rId40"/>
    <p:sldId id="300" r:id="rId41"/>
    <p:sldId id="299" r:id="rId42"/>
    <p:sldId id="301" r:id="rId43"/>
    <p:sldId id="302" r:id="rId44"/>
    <p:sldId id="303" r:id="rId45"/>
    <p:sldId id="304" r:id="rId46"/>
    <p:sldId id="305" r:id="rId47"/>
    <p:sldId id="306" r:id="rId48"/>
    <p:sldId id="307" r:id="rId49"/>
    <p:sldId id="308" r:id="rId50"/>
    <p:sldId id="309" r:id="rId51"/>
    <p:sldId id="310" r:id="rId52"/>
    <p:sldId id="323" r:id="rId53"/>
    <p:sldId id="311" r:id="rId54"/>
    <p:sldId id="312" r:id="rId55"/>
    <p:sldId id="313" r:id="rId56"/>
    <p:sldId id="314" r:id="rId57"/>
    <p:sldId id="315" r:id="rId58"/>
    <p:sldId id="316" r:id="rId59"/>
    <p:sldId id="317" r:id="rId60"/>
    <p:sldId id="266" r:id="rId61"/>
    <p:sldId id="267" r:id="rId62"/>
    <p:sldId id="268" r:id="rId63"/>
    <p:sldId id="318" r:id="rId64"/>
    <p:sldId id="319" r:id="rId65"/>
    <p:sldId id="320" r:id="rId66"/>
    <p:sldId id="322" r:id="rId67"/>
    <p:sldId id="321" r:id="rId68"/>
    <p:sldId id="324" r:id="rId69"/>
    <p:sldId id="325" r:id="rId70"/>
    <p:sldId id="326" r:id="rId71"/>
    <p:sldId id="327" r:id="rId72"/>
    <p:sldId id="330" r:id="rId73"/>
    <p:sldId id="329" r:id="rId74"/>
    <p:sldId id="328" r:id="rId75"/>
    <p:sldId id="331" r:id="rId76"/>
    <p:sldId id="332" r:id="rId77"/>
    <p:sldId id="333" r:id="rId78"/>
    <p:sldId id="334" r:id="rId79"/>
    <p:sldId id="335" r:id="rId80"/>
    <p:sldId id="336" r:id="rId81"/>
    <p:sldId id="337" r:id="rId82"/>
    <p:sldId id="338" r:id="rId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1" d="100"/>
          <a:sy n="71" d="100"/>
        </p:scale>
        <p:origin x="492"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2E1090-7761-4DB0-885E-87C987EC62A7}" type="datetimeFigureOut">
              <a:rPr lang="en-US" smtClean="0"/>
              <a:t>2/23/2018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251C9C-B5A6-4E8C-9B1E-9415E470CABF}" type="slidenum">
              <a:rPr lang="en-US" smtClean="0"/>
              <a:t>‹#›</a:t>
            </a:fld>
            <a:endParaRPr lang="en-US"/>
          </a:p>
        </p:txBody>
      </p:sp>
    </p:spTree>
    <p:extLst>
      <p:ext uri="{BB962C8B-B14F-4D97-AF65-F5344CB8AC3E}">
        <p14:creationId xmlns:p14="http://schemas.microsoft.com/office/powerpoint/2010/main" val="832529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2E1090-7761-4DB0-885E-87C987EC62A7}" type="datetimeFigureOut">
              <a:rPr lang="en-US" smtClean="0"/>
              <a:t>2/23/2018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251C9C-B5A6-4E8C-9B1E-9415E470CABF}" type="slidenum">
              <a:rPr lang="en-US" smtClean="0"/>
              <a:t>‹#›</a:t>
            </a:fld>
            <a:endParaRPr lang="en-US"/>
          </a:p>
        </p:txBody>
      </p:sp>
    </p:spTree>
    <p:extLst>
      <p:ext uri="{BB962C8B-B14F-4D97-AF65-F5344CB8AC3E}">
        <p14:creationId xmlns:p14="http://schemas.microsoft.com/office/powerpoint/2010/main" val="4239757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2E1090-7761-4DB0-885E-87C987EC62A7}" type="datetimeFigureOut">
              <a:rPr lang="en-US" smtClean="0"/>
              <a:t>2/23/2018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251C9C-B5A6-4E8C-9B1E-9415E470CABF}" type="slidenum">
              <a:rPr lang="en-US" smtClean="0"/>
              <a:t>‹#›</a:t>
            </a:fld>
            <a:endParaRPr lang="en-US"/>
          </a:p>
        </p:txBody>
      </p:sp>
    </p:spTree>
    <p:extLst>
      <p:ext uri="{BB962C8B-B14F-4D97-AF65-F5344CB8AC3E}">
        <p14:creationId xmlns:p14="http://schemas.microsoft.com/office/powerpoint/2010/main" val="1640263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2E1090-7761-4DB0-885E-87C987EC62A7}" type="datetimeFigureOut">
              <a:rPr lang="en-US" smtClean="0"/>
              <a:t>2/23/2018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251C9C-B5A6-4E8C-9B1E-9415E470CABF}" type="slidenum">
              <a:rPr lang="en-US" smtClean="0"/>
              <a:t>‹#›</a:t>
            </a:fld>
            <a:endParaRPr lang="en-US"/>
          </a:p>
        </p:txBody>
      </p:sp>
    </p:spTree>
    <p:extLst>
      <p:ext uri="{BB962C8B-B14F-4D97-AF65-F5344CB8AC3E}">
        <p14:creationId xmlns:p14="http://schemas.microsoft.com/office/powerpoint/2010/main" val="2818133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2E1090-7761-4DB0-885E-87C987EC62A7}" type="datetimeFigureOut">
              <a:rPr lang="en-US" smtClean="0"/>
              <a:t>2/23/2018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251C9C-B5A6-4E8C-9B1E-9415E470CABF}" type="slidenum">
              <a:rPr lang="en-US" smtClean="0"/>
              <a:t>‹#›</a:t>
            </a:fld>
            <a:endParaRPr lang="en-US"/>
          </a:p>
        </p:txBody>
      </p:sp>
    </p:spTree>
    <p:extLst>
      <p:ext uri="{BB962C8B-B14F-4D97-AF65-F5344CB8AC3E}">
        <p14:creationId xmlns:p14="http://schemas.microsoft.com/office/powerpoint/2010/main" val="1892436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2E1090-7761-4DB0-885E-87C987EC62A7}" type="datetimeFigureOut">
              <a:rPr lang="en-US" smtClean="0"/>
              <a:t>2/23/2018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251C9C-B5A6-4E8C-9B1E-9415E470CABF}" type="slidenum">
              <a:rPr lang="en-US" smtClean="0"/>
              <a:t>‹#›</a:t>
            </a:fld>
            <a:endParaRPr lang="en-US"/>
          </a:p>
        </p:txBody>
      </p:sp>
    </p:spTree>
    <p:extLst>
      <p:ext uri="{BB962C8B-B14F-4D97-AF65-F5344CB8AC3E}">
        <p14:creationId xmlns:p14="http://schemas.microsoft.com/office/powerpoint/2010/main" val="472273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2E1090-7761-4DB0-885E-87C987EC62A7}" type="datetimeFigureOut">
              <a:rPr lang="en-US" smtClean="0"/>
              <a:t>2/23/2018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251C9C-B5A6-4E8C-9B1E-9415E470CABF}" type="slidenum">
              <a:rPr lang="en-US" smtClean="0"/>
              <a:t>‹#›</a:t>
            </a:fld>
            <a:endParaRPr lang="en-US"/>
          </a:p>
        </p:txBody>
      </p:sp>
    </p:spTree>
    <p:extLst>
      <p:ext uri="{BB962C8B-B14F-4D97-AF65-F5344CB8AC3E}">
        <p14:creationId xmlns:p14="http://schemas.microsoft.com/office/powerpoint/2010/main" val="3993834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2E1090-7761-4DB0-885E-87C987EC62A7}" type="datetimeFigureOut">
              <a:rPr lang="en-US" smtClean="0"/>
              <a:t>2/23/2018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251C9C-B5A6-4E8C-9B1E-9415E470CABF}" type="slidenum">
              <a:rPr lang="en-US" smtClean="0"/>
              <a:t>‹#›</a:t>
            </a:fld>
            <a:endParaRPr lang="en-US"/>
          </a:p>
        </p:txBody>
      </p:sp>
    </p:spTree>
    <p:extLst>
      <p:ext uri="{BB962C8B-B14F-4D97-AF65-F5344CB8AC3E}">
        <p14:creationId xmlns:p14="http://schemas.microsoft.com/office/powerpoint/2010/main" val="1709704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2E1090-7761-4DB0-885E-87C987EC62A7}" type="datetimeFigureOut">
              <a:rPr lang="en-US" smtClean="0"/>
              <a:t>2/23/2018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251C9C-B5A6-4E8C-9B1E-9415E470CABF}" type="slidenum">
              <a:rPr lang="en-US" smtClean="0"/>
              <a:t>‹#›</a:t>
            </a:fld>
            <a:endParaRPr lang="en-US"/>
          </a:p>
        </p:txBody>
      </p:sp>
    </p:spTree>
    <p:extLst>
      <p:ext uri="{BB962C8B-B14F-4D97-AF65-F5344CB8AC3E}">
        <p14:creationId xmlns:p14="http://schemas.microsoft.com/office/powerpoint/2010/main" val="2955769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2E1090-7761-4DB0-885E-87C987EC62A7}" type="datetimeFigureOut">
              <a:rPr lang="en-US" smtClean="0"/>
              <a:t>2/23/2018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251C9C-B5A6-4E8C-9B1E-9415E470CABF}" type="slidenum">
              <a:rPr lang="en-US" smtClean="0"/>
              <a:t>‹#›</a:t>
            </a:fld>
            <a:endParaRPr lang="en-US"/>
          </a:p>
        </p:txBody>
      </p:sp>
    </p:spTree>
    <p:extLst>
      <p:ext uri="{BB962C8B-B14F-4D97-AF65-F5344CB8AC3E}">
        <p14:creationId xmlns:p14="http://schemas.microsoft.com/office/powerpoint/2010/main" val="2365791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2E1090-7761-4DB0-885E-87C987EC62A7}" type="datetimeFigureOut">
              <a:rPr lang="en-US" smtClean="0"/>
              <a:t>2/23/2018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251C9C-B5A6-4E8C-9B1E-9415E470CABF}" type="slidenum">
              <a:rPr lang="en-US" smtClean="0"/>
              <a:t>‹#›</a:t>
            </a:fld>
            <a:endParaRPr lang="en-US"/>
          </a:p>
        </p:txBody>
      </p:sp>
    </p:spTree>
    <p:extLst>
      <p:ext uri="{BB962C8B-B14F-4D97-AF65-F5344CB8AC3E}">
        <p14:creationId xmlns:p14="http://schemas.microsoft.com/office/powerpoint/2010/main" val="2687420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E1090-7761-4DB0-885E-87C987EC62A7}" type="datetimeFigureOut">
              <a:rPr lang="en-US" smtClean="0"/>
              <a:t>2/23/2018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251C9C-B5A6-4E8C-9B1E-9415E470CABF}" type="slidenum">
              <a:rPr lang="en-US" smtClean="0"/>
              <a:t>‹#›</a:t>
            </a:fld>
            <a:endParaRPr lang="en-US"/>
          </a:p>
        </p:txBody>
      </p:sp>
    </p:spTree>
    <p:extLst>
      <p:ext uri="{BB962C8B-B14F-4D97-AF65-F5344CB8AC3E}">
        <p14:creationId xmlns:p14="http://schemas.microsoft.com/office/powerpoint/2010/main" val="2111372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mail.google.com/mail/u/0/?shva=1#inbox/143c751e69ce68dc?projector=1" TargetMode="External"/><Relationship Id="rId2" Type="http://schemas.openxmlformats.org/officeDocument/2006/relationships/hyperlink" Target="http://www.history.com/topics/thirty-years-war/videos#mankind-in-2-minute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youtube.com/watch?v=ga6Q0WjHuHc"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www.youtube.com/watch?v=O4b0G_auKCI"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www.youtube.com/watch?v=YCmFBsS1BhA" TargetMode="External"/><Relationship Id="rId2" Type="http://schemas.openxmlformats.org/officeDocument/2006/relationships/hyperlink" Target="http://www.youtube.com/watch?v=OzR1dwjhVsU"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7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s://www.youtube.com/watch?v=il7uhFe-vUY" TargetMode="External"/><Relationship Id="rId2" Type="http://schemas.openxmlformats.org/officeDocument/2006/relationships/hyperlink" Target="https://www.youtube.com/watch?v=TX9zAlSXSOo" TargetMode="External"/><Relationship Id="rId1" Type="http://schemas.openxmlformats.org/officeDocument/2006/relationships/slideLayout" Target="../slideLayouts/slideLayout7.xml"/><Relationship Id="rId4" Type="http://schemas.openxmlformats.org/officeDocument/2006/relationships/hyperlink" Target="https://www.youtube.com/watch?v=sLB-uMPj27s&amp;feature=related"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ctrTitle"/>
          </p:nvPr>
        </p:nvSpPr>
        <p:spPr>
          <a:xfrm>
            <a:off x="685800" y="2142163"/>
            <a:ext cx="7772400" cy="1446550"/>
          </a:xfrm>
          <a:prstGeom prst="rect">
            <a:avLst/>
          </a:prstGeom>
          <a:noFill/>
        </p:spPr>
        <p:txBody>
          <a:bodyPr vert="horz" rtlCol="0">
            <a:spAutoFit/>
          </a:bodyPr>
          <a:lstStyle/>
          <a:p>
            <a:pPr algn="ctr"/>
            <a:r>
              <a:rPr lang="en-US" dirty="0" smtClean="0">
                <a:solidFill>
                  <a:srgbClr val="000000"/>
                </a:solidFill>
                <a:latin typeface="Times New Roman - 36"/>
              </a:rPr>
              <a:t>Chapter 12 Conflict and Absolutism in Europe</a:t>
            </a:r>
            <a:endParaRPr lang="en-US" dirty="0">
              <a:solidFill>
                <a:srgbClr val="000000"/>
              </a:solidFill>
              <a:latin typeface="Times New Roman - 36"/>
            </a:endParaRPr>
          </a:p>
        </p:txBody>
      </p:sp>
      <p:sp>
        <p:nvSpPr>
          <p:cNvPr id="2" name="Rectangle 1"/>
          <p:cNvSpPr/>
          <p:nvPr/>
        </p:nvSpPr>
        <p:spPr>
          <a:xfrm>
            <a:off x="1371600" y="4800600"/>
            <a:ext cx="4572000" cy="923330"/>
          </a:xfrm>
          <a:prstGeom prst="rect">
            <a:avLst/>
          </a:prstGeom>
        </p:spPr>
        <p:txBody>
          <a:bodyPr>
            <a:spAutoFit/>
          </a:bodyPr>
          <a:lstStyle/>
          <a:p>
            <a:r>
              <a:rPr lang="en-US" dirty="0">
                <a:hlinkClick r:id="rId2"/>
              </a:rPr>
              <a:t>http://</a:t>
            </a:r>
            <a:r>
              <a:rPr lang="en-US" dirty="0" smtClean="0">
                <a:hlinkClick r:id="rId2"/>
              </a:rPr>
              <a:t>www.history.com/topics/thirty-years-war/videos#mankind-in-2-minutes</a:t>
            </a:r>
            <a:endParaRPr lang="en-US" dirty="0" smtClean="0"/>
          </a:p>
          <a:p>
            <a:endParaRPr lang="en-US" dirty="0"/>
          </a:p>
        </p:txBody>
      </p:sp>
      <p:sp>
        <p:nvSpPr>
          <p:cNvPr id="3" name="Rectangle 2"/>
          <p:cNvSpPr/>
          <p:nvPr/>
        </p:nvSpPr>
        <p:spPr>
          <a:xfrm>
            <a:off x="381000" y="457200"/>
            <a:ext cx="4572000" cy="1200329"/>
          </a:xfrm>
          <a:prstGeom prst="rect">
            <a:avLst/>
          </a:prstGeom>
        </p:spPr>
        <p:txBody>
          <a:bodyPr>
            <a:spAutoFit/>
          </a:bodyPr>
          <a:lstStyle/>
          <a:p>
            <a:r>
              <a:rPr lang="en-US" dirty="0">
                <a:hlinkClick r:id="rId3"/>
              </a:rPr>
              <a:t>https://mail.google.com/mail/u/0/?</a:t>
            </a:r>
            <a:r>
              <a:rPr lang="en-US" dirty="0" smtClean="0">
                <a:hlinkClick r:id="rId3"/>
              </a:rPr>
              <a:t>shva=1#inbox/143c751e69ce68dc?projector=1</a:t>
            </a:r>
            <a:endParaRPr lang="en-US" dirty="0" smtClean="0"/>
          </a:p>
          <a:p>
            <a:endParaRPr lang="en-US" dirty="0"/>
          </a:p>
          <a:p>
            <a:r>
              <a:rPr lang="en-US" dirty="0" smtClean="0"/>
              <a:t>How to become monarch….. funny</a:t>
            </a:r>
            <a:endParaRPr lang="en-US" dirty="0"/>
          </a:p>
        </p:txBody>
      </p:sp>
    </p:spTree>
    <p:extLst>
      <p:ext uri="{BB962C8B-B14F-4D97-AF65-F5344CB8AC3E}">
        <p14:creationId xmlns:p14="http://schemas.microsoft.com/office/powerpoint/2010/main" val="1597071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1" y="0"/>
            <a:ext cx="9144001" cy="6858000"/>
          </a:xfrm>
          <a:prstGeom prst="rect">
            <a:avLst/>
          </a:prstGeom>
          <a:noFill/>
          <a:ln w="9525">
            <a:noFill/>
            <a:miter lim="800000"/>
            <a:headEnd/>
            <a:tailEnd/>
          </a:ln>
        </p:spPr>
      </p:pic>
    </p:spTree>
    <p:extLst>
      <p:ext uri="{BB962C8B-B14F-4D97-AF65-F5344CB8AC3E}">
        <p14:creationId xmlns:p14="http://schemas.microsoft.com/office/powerpoint/2010/main" val="152439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0" y="0"/>
            <a:ext cx="9157044" cy="6858000"/>
          </a:xfrm>
          <a:prstGeom prst="rect">
            <a:avLst/>
          </a:prstGeom>
          <a:noFill/>
          <a:ln w="9525">
            <a:noFill/>
            <a:miter lim="800000"/>
            <a:headEnd/>
            <a:tailEnd/>
          </a:ln>
        </p:spPr>
      </p:pic>
    </p:spTree>
    <p:extLst>
      <p:ext uri="{BB962C8B-B14F-4D97-AF65-F5344CB8AC3E}">
        <p14:creationId xmlns:p14="http://schemas.microsoft.com/office/powerpoint/2010/main" val="2972024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0" y="-1"/>
            <a:ext cx="9153770" cy="6858001"/>
          </a:xfrm>
          <a:prstGeom prst="rect">
            <a:avLst/>
          </a:prstGeom>
          <a:noFill/>
          <a:ln w="9525">
            <a:noFill/>
            <a:miter lim="800000"/>
            <a:headEnd/>
            <a:tailEnd/>
          </a:ln>
        </p:spPr>
      </p:pic>
    </p:spTree>
    <p:extLst>
      <p:ext uri="{BB962C8B-B14F-4D97-AF65-F5344CB8AC3E}">
        <p14:creationId xmlns:p14="http://schemas.microsoft.com/office/powerpoint/2010/main" val="2394113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0" y="0"/>
            <a:ext cx="9121238" cy="6858000"/>
          </a:xfrm>
          <a:prstGeom prst="rect">
            <a:avLst/>
          </a:prstGeom>
          <a:noFill/>
          <a:ln w="9525">
            <a:noFill/>
            <a:miter lim="800000"/>
            <a:headEnd/>
            <a:tailEnd/>
          </a:ln>
        </p:spPr>
      </p:pic>
    </p:spTree>
    <p:extLst>
      <p:ext uri="{BB962C8B-B14F-4D97-AF65-F5344CB8AC3E}">
        <p14:creationId xmlns:p14="http://schemas.microsoft.com/office/powerpoint/2010/main" val="3224468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a:t>
            </a:r>
            <a:endParaRPr lang="en-US" dirty="0"/>
          </a:p>
        </p:txBody>
      </p:sp>
      <p:sp>
        <p:nvSpPr>
          <p:cNvPr id="3" name="Content Placeholder 2"/>
          <p:cNvSpPr>
            <a:spLocks noGrp="1"/>
          </p:cNvSpPr>
          <p:nvPr>
            <p:ph idx="1"/>
          </p:nvPr>
        </p:nvSpPr>
        <p:spPr/>
        <p:txBody>
          <a:bodyPr/>
          <a:lstStyle/>
          <a:p>
            <a:r>
              <a:rPr lang="en-US" dirty="0" smtClean="0"/>
              <a:t>What was the significance of the defeat of the Spanish Armada?</a:t>
            </a:r>
          </a:p>
          <a:p>
            <a:pPr lvl="1"/>
            <a:r>
              <a:rPr lang="en-US" b="1" dirty="0" smtClean="0"/>
              <a:t>Both Spain’s navy and its prestige as a world power were greatly damaged by the defeat, and political power shifted to England and France.</a:t>
            </a:r>
            <a:endParaRPr lang="en-US" b="1" dirty="0"/>
          </a:p>
        </p:txBody>
      </p:sp>
    </p:spTree>
    <p:extLst>
      <p:ext uri="{BB962C8B-B14F-4D97-AF65-F5344CB8AC3E}">
        <p14:creationId xmlns:p14="http://schemas.microsoft.com/office/powerpoint/2010/main" val="3688615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45568"/>
            <a:ext cx="8863699" cy="6716282"/>
          </a:xfrm>
          <a:prstGeom prst="rect">
            <a:avLst/>
          </a:prstGeom>
          <a:noFill/>
        </p:spPr>
        <p:txBody>
          <a:bodyPr vert="horz" wrap="square" lIns="67647" tIns="33824" rIns="67647" bIns="33824" rtlCol="0">
            <a:spAutoFit/>
          </a:bodyPr>
          <a:lstStyle/>
          <a:p>
            <a:r>
              <a:rPr lang="en-US" sz="3600" dirty="0">
                <a:solidFill>
                  <a:srgbClr val="000000"/>
                </a:solidFill>
                <a:latin typeface="Times New Roman - 47"/>
              </a:rPr>
              <a:t>Huguenots-French Protestants, made </a:t>
            </a:r>
            <a:r>
              <a:rPr lang="en-US" sz="3600" dirty="0" smtClean="0">
                <a:solidFill>
                  <a:srgbClr val="000000"/>
                </a:solidFill>
                <a:latin typeface="Times New Roman - 47"/>
              </a:rPr>
              <a:t>up </a:t>
            </a:r>
            <a:r>
              <a:rPr lang="en-US" sz="3600" dirty="0">
                <a:solidFill>
                  <a:srgbClr val="000000"/>
                </a:solidFill>
                <a:latin typeface="Times New Roman - 47"/>
              </a:rPr>
              <a:t>~ 7 % of population but 40-50 % </a:t>
            </a:r>
            <a:r>
              <a:rPr lang="en-US" sz="3600" dirty="0" smtClean="0">
                <a:solidFill>
                  <a:srgbClr val="000000"/>
                </a:solidFill>
                <a:latin typeface="Times New Roman - 47"/>
              </a:rPr>
              <a:t>were </a:t>
            </a:r>
            <a:r>
              <a:rPr lang="en-US" sz="3600" dirty="0">
                <a:solidFill>
                  <a:srgbClr val="000000"/>
                </a:solidFill>
                <a:latin typeface="Times New Roman - 47"/>
              </a:rPr>
              <a:t>nobility.  French Catholics (and </a:t>
            </a:r>
            <a:r>
              <a:rPr lang="en-US" sz="3600" dirty="0" smtClean="0">
                <a:solidFill>
                  <a:srgbClr val="000000"/>
                </a:solidFill>
                <a:latin typeface="Times New Roman - 47"/>
              </a:rPr>
              <a:t>king</a:t>
            </a:r>
            <a:r>
              <a:rPr lang="en-US" sz="3600" dirty="0">
                <a:solidFill>
                  <a:srgbClr val="000000"/>
                </a:solidFill>
                <a:latin typeface="Times New Roman - 47"/>
              </a:rPr>
              <a:t>) strongly outnumbered </a:t>
            </a:r>
            <a:r>
              <a:rPr lang="en-US" sz="3600" dirty="0" smtClean="0">
                <a:solidFill>
                  <a:srgbClr val="000000"/>
                </a:solidFill>
                <a:latin typeface="Times New Roman - 47"/>
              </a:rPr>
              <a:t>Huguenots</a:t>
            </a:r>
            <a:r>
              <a:rPr lang="en-US" sz="3600" dirty="0">
                <a:solidFill>
                  <a:srgbClr val="000000"/>
                </a:solidFill>
                <a:latin typeface="Times New Roman - 47"/>
              </a:rPr>
              <a:t>.  Henry of Navarre, a </a:t>
            </a:r>
            <a:r>
              <a:rPr lang="en-US" sz="3600" dirty="0" smtClean="0">
                <a:solidFill>
                  <a:srgbClr val="000000"/>
                </a:solidFill>
                <a:latin typeface="Times New Roman - 47"/>
              </a:rPr>
              <a:t>Huguenot </a:t>
            </a:r>
            <a:r>
              <a:rPr lang="en-US" sz="3600" dirty="0">
                <a:solidFill>
                  <a:srgbClr val="000000"/>
                </a:solidFill>
                <a:latin typeface="Times New Roman - 47"/>
              </a:rPr>
              <a:t>became king of France </a:t>
            </a:r>
            <a:r>
              <a:rPr lang="en-US" sz="3600" dirty="0" smtClean="0">
                <a:solidFill>
                  <a:srgbClr val="000000"/>
                </a:solidFill>
                <a:latin typeface="Times New Roman - 47"/>
              </a:rPr>
              <a:t>(</a:t>
            </a:r>
            <a:r>
              <a:rPr lang="en-US" sz="3600" dirty="0">
                <a:solidFill>
                  <a:srgbClr val="000000"/>
                </a:solidFill>
                <a:latin typeface="Times New Roman - 47"/>
              </a:rPr>
              <a:t>Henry IV).  He converted to </a:t>
            </a:r>
            <a:r>
              <a:rPr lang="en-US" sz="3600" dirty="0" smtClean="0">
                <a:solidFill>
                  <a:srgbClr val="000000"/>
                </a:solidFill>
                <a:latin typeface="Times New Roman - 47"/>
              </a:rPr>
              <a:t>Catholicism </a:t>
            </a:r>
            <a:r>
              <a:rPr lang="en-US" sz="3600" dirty="0">
                <a:solidFill>
                  <a:srgbClr val="000000"/>
                </a:solidFill>
                <a:latin typeface="Times New Roman - 47"/>
              </a:rPr>
              <a:t>when he </a:t>
            </a:r>
            <a:r>
              <a:rPr lang="en-US" sz="3600" dirty="0" smtClean="0">
                <a:solidFill>
                  <a:srgbClr val="000000"/>
                </a:solidFill>
                <a:latin typeface="Times New Roman - 47"/>
              </a:rPr>
              <a:t>realized he would </a:t>
            </a:r>
            <a:r>
              <a:rPr lang="en-US" sz="3600" dirty="0">
                <a:solidFill>
                  <a:srgbClr val="000000"/>
                </a:solidFill>
                <a:latin typeface="Times New Roman - 47"/>
              </a:rPr>
              <a:t>never be accepted if Protestant.   </a:t>
            </a:r>
            <a:r>
              <a:rPr lang="en-US" sz="3600" dirty="0" smtClean="0">
                <a:solidFill>
                  <a:srgbClr val="000000"/>
                </a:solidFill>
                <a:latin typeface="Times New Roman - 47"/>
              </a:rPr>
              <a:t>His </a:t>
            </a:r>
            <a:r>
              <a:rPr lang="en-US" sz="3600" dirty="0">
                <a:solidFill>
                  <a:srgbClr val="000000"/>
                </a:solidFill>
                <a:latin typeface="Times New Roman - 47"/>
              </a:rPr>
              <a:t>crowning stopped fighting in </a:t>
            </a:r>
            <a:r>
              <a:rPr lang="en-US" sz="3600" dirty="0" smtClean="0">
                <a:solidFill>
                  <a:srgbClr val="000000"/>
                </a:solidFill>
                <a:latin typeface="Times New Roman - 47"/>
              </a:rPr>
              <a:t>France</a:t>
            </a:r>
            <a:r>
              <a:rPr lang="en-US" sz="3600" dirty="0">
                <a:solidFill>
                  <a:srgbClr val="000000"/>
                </a:solidFill>
                <a:latin typeface="Times New Roman - 47"/>
              </a:rPr>
              <a:t>.  The Edict of Nantes </a:t>
            </a:r>
            <a:r>
              <a:rPr lang="en-US" sz="3600" dirty="0" smtClean="0">
                <a:solidFill>
                  <a:srgbClr val="000000"/>
                </a:solidFill>
                <a:latin typeface="Times New Roman - 47"/>
              </a:rPr>
              <a:t>recognized </a:t>
            </a:r>
            <a:r>
              <a:rPr lang="en-US" sz="3600" dirty="0">
                <a:solidFill>
                  <a:srgbClr val="000000"/>
                </a:solidFill>
                <a:latin typeface="Times New Roman - 47"/>
              </a:rPr>
              <a:t>Catholicism as Frances </a:t>
            </a:r>
            <a:r>
              <a:rPr lang="en-US" sz="3600" dirty="0" smtClean="0">
                <a:solidFill>
                  <a:srgbClr val="000000"/>
                </a:solidFill>
                <a:latin typeface="Times New Roman - 47"/>
              </a:rPr>
              <a:t>official </a:t>
            </a:r>
            <a:r>
              <a:rPr lang="en-US" sz="3600" dirty="0">
                <a:solidFill>
                  <a:srgbClr val="000000"/>
                </a:solidFill>
                <a:latin typeface="Times New Roman - 47"/>
              </a:rPr>
              <a:t>religion but allowed </a:t>
            </a:r>
            <a:r>
              <a:rPr lang="en-US" sz="3600" dirty="0" smtClean="0">
                <a:solidFill>
                  <a:srgbClr val="000000"/>
                </a:solidFill>
                <a:latin typeface="Times New Roman - 47"/>
              </a:rPr>
              <a:t>Huguenots </a:t>
            </a:r>
            <a:r>
              <a:rPr lang="en-US" sz="3600" dirty="0">
                <a:solidFill>
                  <a:srgbClr val="000000"/>
                </a:solidFill>
                <a:latin typeface="Times New Roman - 47"/>
              </a:rPr>
              <a:t>to worship.</a:t>
            </a:r>
          </a:p>
        </p:txBody>
      </p:sp>
      <p:sp>
        <p:nvSpPr>
          <p:cNvPr id="3" name="TextBox 2"/>
          <p:cNvSpPr txBox="1"/>
          <p:nvPr/>
        </p:nvSpPr>
        <p:spPr>
          <a:xfrm>
            <a:off x="6183630" y="3508745"/>
            <a:ext cx="388620" cy="206808"/>
          </a:xfrm>
          <a:prstGeom prst="rect">
            <a:avLst/>
          </a:prstGeom>
          <a:noFill/>
        </p:spPr>
        <p:txBody>
          <a:bodyPr vert="horz" lIns="67647" tIns="33824" rIns="67647" bIns="33824" rtlCol="0">
            <a:spAutoFit/>
          </a:bodyPr>
          <a:lstStyle/>
          <a:p>
            <a:r>
              <a:rPr lang="en-US" sz="900">
                <a:solidFill>
                  <a:srgbClr val="000000"/>
                </a:solidFill>
                <a:latin typeface="Times New Roman - 16"/>
              </a:rPr>
              <a:t>n</a:t>
            </a:r>
          </a:p>
        </p:txBody>
      </p:sp>
    </p:spTree>
    <p:extLst>
      <p:ext uri="{BB962C8B-B14F-4D97-AF65-F5344CB8AC3E}">
        <p14:creationId xmlns:p14="http://schemas.microsoft.com/office/powerpoint/2010/main" val="1316646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014" y="667431"/>
            <a:ext cx="8927586" cy="2862322"/>
          </a:xfrm>
          <a:prstGeom prst="rect">
            <a:avLst/>
          </a:prstGeom>
          <a:noFill/>
        </p:spPr>
        <p:txBody>
          <a:bodyPr wrap="square" rtlCol="0">
            <a:spAutoFit/>
          </a:bodyPr>
          <a:lstStyle/>
          <a:p>
            <a:r>
              <a:rPr lang="en-US" sz="3600" dirty="0" smtClean="0"/>
              <a:t>Crisis in Europe-political upheaval, religious warfare, severe economic crisis.  Inflation=rising prices, caused by growing population that increased demand for food and land causing prices to go up for both.</a:t>
            </a:r>
            <a:endParaRPr lang="en-US" sz="3600" dirty="0"/>
          </a:p>
        </p:txBody>
      </p:sp>
    </p:spTree>
    <p:extLst>
      <p:ext uri="{BB962C8B-B14F-4D97-AF65-F5344CB8AC3E}">
        <p14:creationId xmlns:p14="http://schemas.microsoft.com/office/powerpoint/2010/main" val="1607944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06326"/>
            <a:ext cx="8275320" cy="6162285"/>
          </a:xfrm>
          <a:prstGeom prst="rect">
            <a:avLst/>
          </a:prstGeom>
          <a:noFill/>
        </p:spPr>
        <p:txBody>
          <a:bodyPr vert="horz" lIns="67647" tIns="33824" rIns="67647" bIns="33824" rtlCol="0">
            <a:spAutoFit/>
          </a:bodyPr>
          <a:lstStyle/>
          <a:p>
            <a:r>
              <a:rPr lang="en-US" sz="3600" dirty="0">
                <a:solidFill>
                  <a:srgbClr val="000000"/>
                </a:solidFill>
                <a:latin typeface="Times New Roman - 48"/>
              </a:rPr>
              <a:t>Social Crises, War, and Revolution</a:t>
            </a:r>
          </a:p>
          <a:p>
            <a:r>
              <a:rPr lang="en-US" sz="3600" dirty="0">
                <a:solidFill>
                  <a:srgbClr val="000000"/>
                </a:solidFill>
                <a:latin typeface="Times New Roman - 48"/>
              </a:rPr>
              <a:t>Inflation= rising prices</a:t>
            </a:r>
          </a:p>
          <a:p>
            <a:r>
              <a:rPr lang="en-US" sz="3600" dirty="0">
                <a:solidFill>
                  <a:srgbClr val="000000"/>
                </a:solidFill>
                <a:latin typeface="Times New Roman - 48"/>
              </a:rPr>
              <a:t>Spain's economy had become </a:t>
            </a:r>
            <a:r>
              <a:rPr lang="en-US" sz="3600" dirty="0" smtClean="0">
                <a:solidFill>
                  <a:srgbClr val="000000"/>
                </a:solidFill>
                <a:latin typeface="Times New Roman - 48"/>
              </a:rPr>
              <a:t>dependent </a:t>
            </a:r>
            <a:r>
              <a:rPr lang="en-US" sz="3600" dirty="0">
                <a:solidFill>
                  <a:srgbClr val="000000"/>
                </a:solidFill>
                <a:latin typeface="Times New Roman - 48"/>
              </a:rPr>
              <a:t>on imported silver (which </a:t>
            </a:r>
            <a:r>
              <a:rPr lang="en-US" sz="3600" dirty="0" smtClean="0">
                <a:solidFill>
                  <a:srgbClr val="000000"/>
                </a:solidFill>
                <a:latin typeface="Times New Roman - 48"/>
              </a:rPr>
              <a:t>was </a:t>
            </a:r>
            <a:r>
              <a:rPr lang="en-US" sz="3600" dirty="0">
                <a:solidFill>
                  <a:srgbClr val="000000"/>
                </a:solidFill>
                <a:latin typeface="Times New Roman - 48"/>
              </a:rPr>
              <a:t>decreasing), ships were being </a:t>
            </a:r>
            <a:r>
              <a:rPr lang="en-US" sz="3600" dirty="0" smtClean="0">
                <a:solidFill>
                  <a:srgbClr val="000000"/>
                </a:solidFill>
                <a:latin typeface="Times New Roman - 48"/>
              </a:rPr>
              <a:t>pirated</a:t>
            </a:r>
            <a:r>
              <a:rPr lang="en-US" sz="3600" dirty="0">
                <a:solidFill>
                  <a:srgbClr val="000000"/>
                </a:solidFill>
                <a:latin typeface="Times New Roman - 48"/>
              </a:rPr>
              <a:t>, loss of Muslim and Jewish </a:t>
            </a:r>
            <a:r>
              <a:rPr lang="en-US" sz="3600" dirty="0" smtClean="0">
                <a:solidFill>
                  <a:srgbClr val="000000"/>
                </a:solidFill>
                <a:latin typeface="Times New Roman - 48"/>
              </a:rPr>
              <a:t>artisans </a:t>
            </a:r>
            <a:r>
              <a:rPr lang="en-US" sz="3600" dirty="0">
                <a:solidFill>
                  <a:srgbClr val="000000"/>
                </a:solidFill>
                <a:latin typeface="Times New Roman - 48"/>
              </a:rPr>
              <a:t>and merchants.  (remember </a:t>
            </a:r>
            <a:r>
              <a:rPr lang="en-US" sz="3600" dirty="0" smtClean="0">
                <a:solidFill>
                  <a:srgbClr val="000000"/>
                </a:solidFill>
                <a:latin typeface="Times New Roman - 48"/>
              </a:rPr>
              <a:t>they </a:t>
            </a:r>
            <a:r>
              <a:rPr lang="en-US" sz="3600" dirty="0">
                <a:solidFill>
                  <a:srgbClr val="000000"/>
                </a:solidFill>
                <a:latin typeface="Times New Roman - 48"/>
              </a:rPr>
              <a:t>were told to get out, convert or </a:t>
            </a:r>
            <a:r>
              <a:rPr lang="en-US" sz="3600" dirty="0" smtClean="0">
                <a:solidFill>
                  <a:srgbClr val="000000"/>
                </a:solidFill>
                <a:latin typeface="Times New Roman - 48"/>
              </a:rPr>
              <a:t>die</a:t>
            </a:r>
            <a:r>
              <a:rPr lang="en-US" sz="3600" dirty="0">
                <a:solidFill>
                  <a:srgbClr val="000000"/>
                </a:solidFill>
                <a:latin typeface="Times New Roman - 48"/>
              </a:rPr>
              <a:t>).   Populations in Europe began </a:t>
            </a:r>
            <a:r>
              <a:rPr lang="en-US" sz="3600" dirty="0" smtClean="0">
                <a:solidFill>
                  <a:srgbClr val="000000"/>
                </a:solidFill>
                <a:latin typeface="Times New Roman - 48"/>
              </a:rPr>
              <a:t>to </a:t>
            </a:r>
            <a:r>
              <a:rPr lang="en-US" sz="3600" dirty="0">
                <a:solidFill>
                  <a:srgbClr val="000000"/>
                </a:solidFill>
                <a:latin typeface="Times New Roman - 48"/>
              </a:rPr>
              <a:t>decline by 1650 (plague, famine, </a:t>
            </a:r>
            <a:r>
              <a:rPr lang="en-US" sz="3600" dirty="0" smtClean="0">
                <a:solidFill>
                  <a:srgbClr val="000000"/>
                </a:solidFill>
                <a:latin typeface="Times New Roman - 48"/>
              </a:rPr>
              <a:t>warfare</a:t>
            </a:r>
            <a:r>
              <a:rPr lang="en-US" sz="3600" dirty="0">
                <a:solidFill>
                  <a:srgbClr val="000000"/>
                </a:solidFill>
                <a:latin typeface="Times New Roman - 48"/>
              </a:rPr>
              <a:t>) this created social tensions. </a:t>
            </a:r>
          </a:p>
        </p:txBody>
      </p:sp>
    </p:spTree>
    <p:extLst>
      <p:ext uri="{BB962C8B-B14F-4D97-AF65-F5344CB8AC3E}">
        <p14:creationId xmlns:p14="http://schemas.microsoft.com/office/powerpoint/2010/main" val="3123773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29110"/>
            <a:ext cx="8839200" cy="4500291"/>
          </a:xfrm>
          <a:prstGeom prst="rect">
            <a:avLst/>
          </a:prstGeom>
          <a:noFill/>
        </p:spPr>
        <p:txBody>
          <a:bodyPr vert="horz" wrap="square" lIns="67647" tIns="33824" rIns="67647" bIns="33824" rtlCol="0">
            <a:spAutoFit/>
          </a:bodyPr>
          <a:lstStyle/>
          <a:p>
            <a:r>
              <a:rPr lang="en-US" sz="3600" dirty="0">
                <a:solidFill>
                  <a:srgbClr val="000000"/>
                </a:solidFill>
                <a:latin typeface="Times New Roman - 48"/>
              </a:rPr>
              <a:t>Witchcraft or magic had been part </a:t>
            </a:r>
            <a:r>
              <a:rPr lang="en-US" sz="3600" dirty="0" smtClean="0">
                <a:solidFill>
                  <a:srgbClr val="000000"/>
                </a:solidFill>
                <a:latin typeface="Times New Roman - 48"/>
              </a:rPr>
              <a:t>of </a:t>
            </a:r>
            <a:r>
              <a:rPr lang="en-US" sz="3600" dirty="0">
                <a:solidFill>
                  <a:srgbClr val="000000"/>
                </a:solidFill>
                <a:latin typeface="Times New Roman - 48"/>
              </a:rPr>
              <a:t>village culture for centuries.  </a:t>
            </a:r>
            <a:r>
              <a:rPr lang="en-US" sz="3600" dirty="0" smtClean="0">
                <a:solidFill>
                  <a:srgbClr val="000000"/>
                </a:solidFill>
                <a:latin typeface="Times New Roman - 48"/>
              </a:rPr>
              <a:t>The </a:t>
            </a:r>
            <a:r>
              <a:rPr lang="en-US" sz="3600" dirty="0">
                <a:solidFill>
                  <a:srgbClr val="000000"/>
                </a:solidFill>
                <a:latin typeface="Times New Roman - 48"/>
              </a:rPr>
              <a:t>religious zeal that led to the </a:t>
            </a:r>
            <a:r>
              <a:rPr lang="en-US" sz="3600" dirty="0" smtClean="0">
                <a:solidFill>
                  <a:srgbClr val="000000"/>
                </a:solidFill>
                <a:latin typeface="Times New Roman - 48"/>
              </a:rPr>
              <a:t>Inquisition </a:t>
            </a:r>
            <a:r>
              <a:rPr lang="en-US" sz="3600" dirty="0">
                <a:solidFill>
                  <a:srgbClr val="000000"/>
                </a:solidFill>
                <a:latin typeface="Times New Roman - 48"/>
              </a:rPr>
              <a:t>and the hunt for </a:t>
            </a:r>
            <a:r>
              <a:rPr lang="en-US" sz="3600" dirty="0" smtClean="0">
                <a:solidFill>
                  <a:srgbClr val="000000"/>
                </a:solidFill>
                <a:latin typeface="Times New Roman - 48"/>
              </a:rPr>
              <a:t>heretics </a:t>
            </a:r>
            <a:r>
              <a:rPr lang="en-US" sz="3600" dirty="0">
                <a:solidFill>
                  <a:srgbClr val="000000"/>
                </a:solidFill>
                <a:latin typeface="Times New Roman - 48"/>
              </a:rPr>
              <a:t>was extended to </a:t>
            </a:r>
            <a:r>
              <a:rPr lang="en-US" sz="3600" dirty="0" smtClean="0">
                <a:solidFill>
                  <a:srgbClr val="000000"/>
                </a:solidFill>
                <a:latin typeface="Times New Roman - 48"/>
              </a:rPr>
              <a:t>witchcraft</a:t>
            </a:r>
            <a:r>
              <a:rPr lang="en-US" sz="3600" dirty="0">
                <a:solidFill>
                  <a:srgbClr val="000000"/>
                </a:solidFill>
                <a:latin typeface="Times New Roman - 48"/>
              </a:rPr>
              <a:t>.   (mostly common, </a:t>
            </a:r>
            <a:r>
              <a:rPr lang="en-US" sz="3600" dirty="0" smtClean="0">
                <a:solidFill>
                  <a:srgbClr val="000000"/>
                </a:solidFill>
                <a:latin typeface="Times New Roman - 48"/>
              </a:rPr>
              <a:t>poor</a:t>
            </a:r>
            <a:r>
              <a:rPr lang="en-US" sz="3600" dirty="0">
                <a:solidFill>
                  <a:srgbClr val="000000"/>
                </a:solidFill>
                <a:latin typeface="Times New Roman - 48"/>
              </a:rPr>
              <a:t>, 75 % women, single or </a:t>
            </a:r>
            <a:r>
              <a:rPr lang="en-US" sz="3600" dirty="0" smtClean="0">
                <a:solidFill>
                  <a:srgbClr val="000000"/>
                </a:solidFill>
                <a:latin typeface="Times New Roman - 48"/>
              </a:rPr>
              <a:t>widowed </a:t>
            </a:r>
            <a:r>
              <a:rPr lang="en-US" sz="3600" dirty="0">
                <a:solidFill>
                  <a:srgbClr val="000000"/>
                </a:solidFill>
                <a:latin typeface="Times New Roman - 48"/>
              </a:rPr>
              <a:t>and over age 50)  </a:t>
            </a:r>
            <a:r>
              <a:rPr lang="en-US" sz="3600" dirty="0" smtClean="0">
                <a:solidFill>
                  <a:srgbClr val="000000"/>
                </a:solidFill>
                <a:latin typeface="Times New Roman - 48"/>
              </a:rPr>
              <a:t>Usually </a:t>
            </a:r>
            <a:r>
              <a:rPr lang="en-US" sz="3600" dirty="0">
                <a:solidFill>
                  <a:srgbClr val="000000"/>
                </a:solidFill>
                <a:latin typeface="Times New Roman - 48"/>
              </a:rPr>
              <a:t>under intense torture, they </a:t>
            </a:r>
            <a:r>
              <a:rPr lang="en-US" sz="3600" dirty="0" smtClean="0">
                <a:solidFill>
                  <a:srgbClr val="000000"/>
                </a:solidFill>
                <a:latin typeface="Times New Roman - 48"/>
              </a:rPr>
              <a:t>would </a:t>
            </a:r>
            <a:r>
              <a:rPr lang="en-US" sz="3600" dirty="0">
                <a:solidFill>
                  <a:srgbClr val="000000"/>
                </a:solidFill>
                <a:latin typeface="Times New Roman - 48"/>
              </a:rPr>
              <a:t>confess.</a:t>
            </a:r>
          </a:p>
        </p:txBody>
      </p:sp>
    </p:spTree>
    <p:extLst>
      <p:ext uri="{BB962C8B-B14F-4D97-AF65-F5344CB8AC3E}">
        <p14:creationId xmlns:p14="http://schemas.microsoft.com/office/powerpoint/2010/main" val="451876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17266"/>
            <a:ext cx="8851522" cy="5632311"/>
          </a:xfrm>
          <a:prstGeom prst="rect">
            <a:avLst/>
          </a:prstGeom>
          <a:noFill/>
        </p:spPr>
        <p:txBody>
          <a:bodyPr wrap="square" rtlCol="0">
            <a:spAutoFit/>
          </a:bodyPr>
          <a:lstStyle/>
          <a:p>
            <a:r>
              <a:rPr lang="en-US" sz="3600" dirty="0" smtClean="0"/>
              <a:t>30 year’s war-the “last of the religious wars” started in Germany.  The Peace of Augsburg had not recognized Calvinism. (only Lutheranism)  Started as religious war then evolved into political as well.  Germany plundered and destroyed by all but England.  Holy Roman Empire broken up into 300 states- it was no longer a political entity-only religion.  Peace at Westphalia ended war.</a:t>
            </a:r>
            <a:endParaRPr lang="en-US" sz="3600" dirty="0"/>
          </a:p>
          <a:p>
            <a:endParaRPr lang="en-US" sz="3600" dirty="0"/>
          </a:p>
        </p:txBody>
      </p:sp>
    </p:spTree>
    <p:extLst>
      <p:ext uri="{BB962C8B-B14F-4D97-AF65-F5344CB8AC3E}">
        <p14:creationId xmlns:p14="http://schemas.microsoft.com/office/powerpoint/2010/main" val="3351941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72526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76400"/>
            <a:ext cx="8229600" cy="1143000"/>
          </a:xfrm>
        </p:spPr>
        <p:txBody>
          <a:bodyPr>
            <a:normAutofit fontScale="90000"/>
          </a:bodyPr>
          <a:lstStyle/>
          <a:p>
            <a:r>
              <a:rPr lang="en-US" dirty="0" smtClean="0"/>
              <a:t>Thirty Years War, in 5 </a:t>
            </a:r>
            <a:r>
              <a:rPr lang="en-US" dirty="0" err="1" smtClean="0"/>
              <a:t>mins</a:t>
            </a:r>
            <a:r>
              <a:rPr lang="en-US" dirty="0"/>
              <a:t/>
            </a:r>
            <a:br>
              <a:rPr lang="en-US" dirty="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val="22147698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0" y="0"/>
            <a:ext cx="9155324" cy="6858000"/>
          </a:xfrm>
          <a:prstGeom prst="rect">
            <a:avLst/>
          </a:prstGeom>
          <a:noFill/>
          <a:ln w="9525">
            <a:noFill/>
            <a:miter lim="800000"/>
            <a:headEnd/>
            <a:tailEnd/>
          </a:ln>
        </p:spPr>
      </p:pic>
    </p:spTree>
    <p:extLst>
      <p:ext uri="{BB962C8B-B14F-4D97-AF65-F5344CB8AC3E}">
        <p14:creationId xmlns:p14="http://schemas.microsoft.com/office/powerpoint/2010/main" val="33186115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 12.1 Discussion &amp; Review</a:t>
            </a:r>
            <a:endParaRPr lang="en-US" dirty="0"/>
          </a:p>
        </p:txBody>
      </p:sp>
      <p:sp>
        <p:nvSpPr>
          <p:cNvPr id="3" name="Content Placeholder 2"/>
          <p:cNvSpPr>
            <a:spLocks noGrp="1"/>
          </p:cNvSpPr>
          <p:nvPr>
            <p:ph idx="1"/>
          </p:nvPr>
        </p:nvSpPr>
        <p:spPr/>
        <p:txBody>
          <a:bodyPr/>
          <a:lstStyle/>
          <a:p>
            <a:r>
              <a:rPr lang="en-US" dirty="0" smtClean="0"/>
              <a:t>King Philip II of Spain was supportive of which religion?</a:t>
            </a:r>
          </a:p>
          <a:p>
            <a:pPr marL="0" indent="0">
              <a:buNone/>
            </a:pPr>
            <a:endParaRPr lang="en-US" dirty="0" smtClean="0"/>
          </a:p>
          <a:p>
            <a:r>
              <a:rPr lang="en-US" dirty="0" smtClean="0"/>
              <a:t>What French document lessened tensions btwn Huguenots and Catholics?</a:t>
            </a:r>
          </a:p>
          <a:p>
            <a:pPr marL="0" indent="0">
              <a:buNone/>
            </a:pPr>
            <a:endParaRPr lang="en-US" dirty="0" smtClean="0"/>
          </a:p>
          <a:p>
            <a:r>
              <a:rPr lang="en-US" dirty="0" smtClean="0"/>
              <a:t>What is another term for ‘a fleet of ships’?</a:t>
            </a:r>
          </a:p>
        </p:txBody>
      </p:sp>
    </p:spTree>
    <p:extLst>
      <p:ext uri="{BB962C8B-B14F-4D97-AF65-F5344CB8AC3E}">
        <p14:creationId xmlns:p14="http://schemas.microsoft.com/office/powerpoint/2010/main" val="10307579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 12.1 Discussion &amp; Review</a:t>
            </a:r>
            <a:endParaRPr lang="en-US" dirty="0"/>
          </a:p>
        </p:txBody>
      </p:sp>
      <p:sp>
        <p:nvSpPr>
          <p:cNvPr id="3" name="Content Placeholder 2"/>
          <p:cNvSpPr>
            <a:spLocks noGrp="1"/>
          </p:cNvSpPr>
          <p:nvPr>
            <p:ph idx="1"/>
          </p:nvPr>
        </p:nvSpPr>
        <p:spPr/>
        <p:txBody>
          <a:bodyPr/>
          <a:lstStyle/>
          <a:p>
            <a:r>
              <a:rPr lang="en-US" dirty="0" smtClean="0"/>
              <a:t>King Philip II of Spain was supportive of which religion?</a:t>
            </a:r>
          </a:p>
          <a:p>
            <a:pPr lvl="1"/>
            <a:r>
              <a:rPr lang="en-US" b="1" dirty="0" smtClean="0"/>
              <a:t>Catholicism</a:t>
            </a:r>
          </a:p>
          <a:p>
            <a:r>
              <a:rPr lang="en-US" dirty="0" smtClean="0"/>
              <a:t>What French document lessened tensions btwn Huguenots and Catholics?</a:t>
            </a:r>
          </a:p>
          <a:p>
            <a:pPr lvl="1"/>
            <a:r>
              <a:rPr lang="en-US" b="1" dirty="0" smtClean="0"/>
              <a:t>Edict of Nantes</a:t>
            </a:r>
          </a:p>
          <a:p>
            <a:r>
              <a:rPr lang="en-US" dirty="0" smtClean="0"/>
              <a:t>What is another term for ‘a fleet of ships’?</a:t>
            </a:r>
          </a:p>
          <a:p>
            <a:pPr lvl="1"/>
            <a:r>
              <a:rPr lang="en-US" b="1" dirty="0" smtClean="0"/>
              <a:t>Armada</a:t>
            </a:r>
          </a:p>
        </p:txBody>
      </p:sp>
    </p:spTree>
    <p:extLst>
      <p:ext uri="{BB962C8B-B14F-4D97-AF65-F5344CB8AC3E}">
        <p14:creationId xmlns:p14="http://schemas.microsoft.com/office/powerpoint/2010/main" val="25747781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War and Revolution in England</a:t>
            </a:r>
            <a:endParaRPr lang="en-US" dirty="0"/>
          </a:p>
        </p:txBody>
      </p:sp>
      <p:sp>
        <p:nvSpPr>
          <p:cNvPr id="3" name="Subtitle 2"/>
          <p:cNvSpPr>
            <a:spLocks noGrp="1"/>
          </p:cNvSpPr>
          <p:nvPr>
            <p:ph type="subTitle" idx="1"/>
          </p:nvPr>
        </p:nvSpPr>
        <p:spPr/>
        <p:txBody>
          <a:bodyPr/>
          <a:lstStyle/>
          <a:p>
            <a:r>
              <a:rPr lang="en-US" dirty="0" smtClean="0"/>
              <a:t>Ch 12.2, p. 217</a:t>
            </a:r>
            <a:endParaRPr lang="en-US" dirty="0"/>
          </a:p>
        </p:txBody>
      </p:sp>
      <p:sp>
        <p:nvSpPr>
          <p:cNvPr id="4" name="Rectangle 3"/>
          <p:cNvSpPr/>
          <p:nvPr/>
        </p:nvSpPr>
        <p:spPr>
          <a:xfrm>
            <a:off x="1219200" y="5105400"/>
            <a:ext cx="4572000" cy="923330"/>
          </a:xfrm>
          <a:prstGeom prst="rect">
            <a:avLst/>
          </a:prstGeom>
        </p:spPr>
        <p:txBody>
          <a:bodyPr>
            <a:spAutoFit/>
          </a:bodyPr>
          <a:lstStyle/>
          <a:p>
            <a:r>
              <a:rPr lang="en-US" dirty="0">
                <a:hlinkClick r:id="rId2"/>
              </a:rPr>
              <a:t>http://</a:t>
            </a:r>
            <a:r>
              <a:rPr lang="en-US" dirty="0" smtClean="0">
                <a:hlinkClick r:id="rId2"/>
              </a:rPr>
              <a:t>www.youtube.com/watch?v=ga6Q0WjHuHc</a:t>
            </a:r>
            <a:endParaRPr lang="en-US" dirty="0" smtClean="0"/>
          </a:p>
          <a:p>
            <a:endParaRPr lang="en-US" dirty="0"/>
          </a:p>
        </p:txBody>
      </p:sp>
      <p:sp>
        <p:nvSpPr>
          <p:cNvPr id="5" name="TextBox 4"/>
          <p:cNvSpPr txBox="1"/>
          <p:nvPr/>
        </p:nvSpPr>
        <p:spPr>
          <a:xfrm>
            <a:off x="6324600" y="6172200"/>
            <a:ext cx="2570063" cy="369332"/>
          </a:xfrm>
          <a:prstGeom prst="rect">
            <a:avLst/>
          </a:prstGeom>
          <a:noFill/>
        </p:spPr>
        <p:txBody>
          <a:bodyPr wrap="none" rtlCol="0">
            <a:spAutoFit/>
          </a:bodyPr>
          <a:lstStyle/>
          <a:p>
            <a:r>
              <a:rPr lang="en-US" dirty="0" smtClean="0"/>
              <a:t>Glorious revolution 3 min</a:t>
            </a:r>
            <a:endParaRPr lang="en-US" dirty="0"/>
          </a:p>
        </p:txBody>
      </p:sp>
    </p:spTree>
    <p:extLst>
      <p:ext uri="{BB962C8B-B14F-4D97-AF65-F5344CB8AC3E}">
        <p14:creationId xmlns:p14="http://schemas.microsoft.com/office/powerpoint/2010/main" val="20254037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0" y="0"/>
            <a:ext cx="9170238" cy="6858000"/>
          </a:xfrm>
          <a:prstGeom prst="rect">
            <a:avLst/>
          </a:prstGeom>
          <a:noFill/>
          <a:ln w="9525">
            <a:noFill/>
            <a:miter lim="800000"/>
            <a:headEnd/>
            <a:tailEnd/>
          </a:ln>
        </p:spPr>
      </p:pic>
    </p:spTree>
    <p:extLst>
      <p:ext uri="{BB962C8B-B14F-4D97-AF65-F5344CB8AC3E}">
        <p14:creationId xmlns:p14="http://schemas.microsoft.com/office/powerpoint/2010/main" val="36799116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1" y="0"/>
            <a:ext cx="9144001" cy="6858000"/>
          </a:xfrm>
          <a:prstGeom prst="rect">
            <a:avLst/>
          </a:prstGeom>
          <a:noFill/>
          <a:ln w="9525">
            <a:noFill/>
            <a:miter lim="800000"/>
            <a:headEnd/>
            <a:tailEnd/>
          </a:ln>
        </p:spPr>
      </p:pic>
    </p:spTree>
    <p:extLst>
      <p:ext uri="{BB962C8B-B14F-4D97-AF65-F5344CB8AC3E}">
        <p14:creationId xmlns:p14="http://schemas.microsoft.com/office/powerpoint/2010/main" val="25982497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 12.2 </a:t>
            </a:r>
            <a:r>
              <a:rPr lang="en-US" dirty="0" err="1" smtClean="0"/>
              <a:t>Vocab</a:t>
            </a:r>
            <a:endParaRPr lang="en-US" dirty="0"/>
          </a:p>
        </p:txBody>
      </p:sp>
      <p:sp>
        <p:nvSpPr>
          <p:cNvPr id="3" name="Content Placeholder 2"/>
          <p:cNvSpPr>
            <a:spLocks noGrp="1"/>
          </p:cNvSpPr>
          <p:nvPr>
            <p:ph idx="1"/>
          </p:nvPr>
        </p:nvSpPr>
        <p:spPr/>
        <p:txBody>
          <a:bodyPr>
            <a:normAutofit lnSpcReduction="10000"/>
          </a:bodyPr>
          <a:lstStyle/>
          <a:p>
            <a:r>
              <a:rPr lang="en-US" dirty="0" smtClean="0"/>
              <a:t>Divine right of kings</a:t>
            </a:r>
          </a:p>
          <a:p>
            <a:r>
              <a:rPr lang="en-US" dirty="0" smtClean="0"/>
              <a:t>Puritans</a:t>
            </a:r>
          </a:p>
          <a:p>
            <a:r>
              <a:rPr lang="en-US" dirty="0" smtClean="0"/>
              <a:t>Cavaliers</a:t>
            </a:r>
          </a:p>
          <a:p>
            <a:r>
              <a:rPr lang="en-US" dirty="0" smtClean="0"/>
              <a:t>Roundheads</a:t>
            </a:r>
          </a:p>
          <a:p>
            <a:r>
              <a:rPr lang="en-US" dirty="0" smtClean="0"/>
              <a:t>Natural rights</a:t>
            </a:r>
          </a:p>
          <a:p>
            <a:r>
              <a:rPr lang="en-US" b="1" dirty="0" smtClean="0"/>
              <a:t>Commonwealth</a:t>
            </a:r>
          </a:p>
          <a:p>
            <a:r>
              <a:rPr lang="en-US" b="1" dirty="0" smtClean="0"/>
              <a:t>Restoration</a:t>
            </a:r>
          </a:p>
          <a:p>
            <a:r>
              <a:rPr lang="en-US" b="1" dirty="0" smtClean="0"/>
              <a:t>convert</a:t>
            </a:r>
          </a:p>
        </p:txBody>
      </p:sp>
    </p:spTree>
    <p:extLst>
      <p:ext uri="{BB962C8B-B14F-4D97-AF65-F5344CB8AC3E}">
        <p14:creationId xmlns:p14="http://schemas.microsoft.com/office/powerpoint/2010/main" val="23280489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King vs. Parliament</a:t>
            </a:r>
            <a:endParaRPr lang="en-US" dirty="0"/>
          </a:p>
        </p:txBody>
      </p:sp>
      <p:sp>
        <p:nvSpPr>
          <p:cNvPr id="3" name="Content Placeholder 2"/>
          <p:cNvSpPr>
            <a:spLocks noGrp="1"/>
          </p:cNvSpPr>
          <p:nvPr>
            <p:ph idx="1"/>
          </p:nvPr>
        </p:nvSpPr>
        <p:spPr>
          <a:xfrm>
            <a:off x="0" y="914400"/>
            <a:ext cx="9067800" cy="5638800"/>
          </a:xfrm>
        </p:spPr>
        <p:txBody>
          <a:bodyPr>
            <a:noAutofit/>
          </a:bodyPr>
          <a:lstStyle/>
          <a:p>
            <a:r>
              <a:rPr lang="en-US" sz="3600" dirty="0" smtClean="0"/>
              <a:t>After Elizabeth I dies, James I steps up</a:t>
            </a:r>
          </a:p>
          <a:p>
            <a:pPr lvl="1"/>
            <a:r>
              <a:rPr lang="en-US" sz="3600" dirty="0" smtClean="0"/>
              <a:t>Believed in divine right of kings</a:t>
            </a:r>
          </a:p>
          <a:p>
            <a:pPr lvl="1"/>
            <a:r>
              <a:rPr lang="en-US" sz="3600" dirty="0" smtClean="0"/>
              <a:t>Got power from &amp; responsible only to God</a:t>
            </a:r>
          </a:p>
          <a:p>
            <a:pPr lvl="1"/>
            <a:r>
              <a:rPr lang="en-US" sz="3600" dirty="0" smtClean="0"/>
              <a:t>Parliament (made up of nobles) gets upset b/c they want to have a say</a:t>
            </a:r>
          </a:p>
          <a:p>
            <a:r>
              <a:rPr lang="en-US" sz="3600" dirty="0" smtClean="0"/>
              <a:t>Then Charles I inherits the throne from his father (James I) and ignores Parliament even further</a:t>
            </a:r>
          </a:p>
          <a:p>
            <a:pPr lvl="1"/>
            <a:r>
              <a:rPr lang="en-US" sz="3600" dirty="0" smtClean="0"/>
              <a:t>Like father, like</a:t>
            </a:r>
            <a:endParaRPr lang="en-US" sz="1600" dirty="0" smtClean="0"/>
          </a:p>
        </p:txBody>
      </p:sp>
    </p:spTree>
    <p:extLst>
      <p:ext uri="{BB962C8B-B14F-4D97-AF65-F5344CB8AC3E}">
        <p14:creationId xmlns:p14="http://schemas.microsoft.com/office/powerpoint/2010/main" val="17461794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4525963"/>
          </a:xfrm>
        </p:spPr>
        <p:txBody>
          <a:bodyPr>
            <a:normAutofit fontScale="85000" lnSpcReduction="10000"/>
          </a:bodyPr>
          <a:lstStyle/>
          <a:p>
            <a:r>
              <a:rPr lang="en-US" sz="3600" dirty="0" smtClean="0"/>
              <a:t>Many of the members of Parliament were Puritans</a:t>
            </a:r>
          </a:p>
          <a:p>
            <a:pPr lvl="1"/>
            <a:r>
              <a:rPr lang="en-US" sz="3600" dirty="0" smtClean="0"/>
              <a:t>Puritans were British Protestants who wanted further separation from the Roman Catholic Church</a:t>
            </a:r>
          </a:p>
          <a:p>
            <a:pPr lvl="1"/>
            <a:r>
              <a:rPr lang="en-US" sz="3600" dirty="0" smtClean="0"/>
              <a:t>Fled to America in 1620 to escape persecution</a:t>
            </a:r>
          </a:p>
          <a:p>
            <a:pPr lvl="1"/>
            <a:r>
              <a:rPr lang="en-US" sz="3600" dirty="0" smtClean="0"/>
              <a:t>1628 Petition of Right- parliament passed-limited kings power to tax, imprison citizens w/o cause, quarter troops, institute martial law.  At first king accepted POR then he ignored it.</a:t>
            </a:r>
            <a:endParaRPr lang="en-US" sz="3600" dirty="0"/>
          </a:p>
        </p:txBody>
      </p:sp>
    </p:spTree>
    <p:extLst>
      <p:ext uri="{BB962C8B-B14F-4D97-AF65-F5344CB8AC3E}">
        <p14:creationId xmlns:p14="http://schemas.microsoft.com/office/powerpoint/2010/main" val="30542418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457200" y="685800"/>
            <a:ext cx="8229600" cy="6172200"/>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762000" y="0"/>
            <a:ext cx="7458075" cy="838200"/>
          </a:xfrm>
          <a:prstGeom prst="rect">
            <a:avLst/>
          </a:prstGeom>
          <a:noFill/>
          <a:ln w="9525">
            <a:noFill/>
            <a:miter lim="800000"/>
            <a:headEnd/>
            <a:tailEnd/>
          </a:ln>
        </p:spPr>
      </p:pic>
    </p:spTree>
    <p:extLst>
      <p:ext uri="{BB962C8B-B14F-4D97-AF65-F5344CB8AC3E}">
        <p14:creationId xmlns:p14="http://schemas.microsoft.com/office/powerpoint/2010/main" val="1695476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514"/>
            <a:ext cx="8229600" cy="639762"/>
          </a:xfrm>
        </p:spPr>
        <p:txBody>
          <a:bodyPr>
            <a:normAutofit fontScale="90000"/>
          </a:bodyPr>
          <a:lstStyle/>
          <a:p>
            <a:r>
              <a:rPr lang="en-US" dirty="0" smtClean="0"/>
              <a:t>Civil War, then Commonwealth</a:t>
            </a:r>
            <a:endParaRPr lang="en-US" dirty="0"/>
          </a:p>
        </p:txBody>
      </p:sp>
      <p:sp>
        <p:nvSpPr>
          <p:cNvPr id="4" name="Content Placeholder 3"/>
          <p:cNvSpPr>
            <a:spLocks noGrp="1"/>
          </p:cNvSpPr>
          <p:nvPr>
            <p:ph sz="half" idx="2"/>
          </p:nvPr>
        </p:nvSpPr>
        <p:spPr>
          <a:xfrm>
            <a:off x="152400" y="685800"/>
            <a:ext cx="8915400" cy="5943600"/>
          </a:xfrm>
        </p:spPr>
        <p:txBody>
          <a:bodyPr>
            <a:noAutofit/>
          </a:bodyPr>
          <a:lstStyle/>
          <a:p>
            <a:r>
              <a:rPr lang="en-US" sz="3200" dirty="0" smtClean="0"/>
              <a:t>Conflicts btwn Charles I and Parliament lead to Civil War (1642)</a:t>
            </a:r>
          </a:p>
          <a:p>
            <a:r>
              <a:rPr lang="en-US" sz="3200" dirty="0" smtClean="0"/>
              <a:t>Supporters of the king = Cavaliers or Royalists</a:t>
            </a:r>
          </a:p>
          <a:p>
            <a:pPr marL="342900" lvl="2" indent="-342900"/>
            <a:r>
              <a:rPr lang="en-US" sz="3200" dirty="0" smtClean="0"/>
              <a:t>Supporters of Parliament </a:t>
            </a:r>
            <a:r>
              <a:rPr lang="en-US" sz="3200" dirty="0"/>
              <a:t>= Roundheads </a:t>
            </a:r>
            <a:r>
              <a:rPr lang="en-US" sz="3200" dirty="0" smtClean="0"/>
              <a:t>commanded by Oliver Cromwell (he is a military genius!!</a:t>
            </a:r>
          </a:p>
          <a:p>
            <a:r>
              <a:rPr lang="en-US" sz="3200" dirty="0" smtClean="0"/>
              <a:t>Parliament wins !!      Charles I executed  </a:t>
            </a:r>
            <a:r>
              <a:rPr lang="en-US" sz="3200" dirty="0" smtClean="0">
                <a:sym typeface="Wingdings" pitchFamily="2" charset="2"/>
              </a:rPr>
              <a:t></a:t>
            </a:r>
            <a:endParaRPr lang="en-US" sz="3200" dirty="0" smtClean="0"/>
          </a:p>
          <a:p>
            <a:r>
              <a:rPr lang="en-US" sz="3200" dirty="0" smtClean="0"/>
              <a:t>Cromwell named leader of new gov’t….a COMMONWEALTH is born.  Monarchy </a:t>
            </a:r>
            <a:r>
              <a:rPr lang="en-US" sz="3200" dirty="0"/>
              <a:t>and House of Lords is </a:t>
            </a:r>
            <a:r>
              <a:rPr lang="en-US" sz="3200" dirty="0" smtClean="0"/>
              <a:t>abolished. </a:t>
            </a:r>
            <a:endParaRPr lang="en-US" sz="3200" dirty="0"/>
          </a:p>
        </p:txBody>
      </p:sp>
      <p:sp>
        <p:nvSpPr>
          <p:cNvPr id="3" name="Rectangle 2"/>
          <p:cNvSpPr/>
          <p:nvPr/>
        </p:nvSpPr>
        <p:spPr>
          <a:xfrm>
            <a:off x="4114800" y="5867400"/>
            <a:ext cx="4572000" cy="923330"/>
          </a:xfrm>
          <a:prstGeom prst="rect">
            <a:avLst/>
          </a:prstGeom>
        </p:spPr>
        <p:txBody>
          <a:bodyPr>
            <a:spAutoFit/>
          </a:bodyPr>
          <a:lstStyle/>
          <a:p>
            <a:r>
              <a:rPr lang="en-US" dirty="0">
                <a:hlinkClick r:id="rId2"/>
              </a:rPr>
              <a:t>http://</a:t>
            </a:r>
            <a:r>
              <a:rPr lang="en-US" dirty="0" smtClean="0">
                <a:hlinkClick r:id="rId2"/>
              </a:rPr>
              <a:t>www.youtube.com/watch?v=O4b0G_auKCI</a:t>
            </a:r>
            <a:endParaRPr lang="en-US" dirty="0" smtClean="0"/>
          </a:p>
          <a:p>
            <a:r>
              <a:rPr lang="en-US" dirty="0" smtClean="0"/>
              <a:t>Roundheads v. cavaliers  2 min</a:t>
            </a:r>
            <a:endParaRPr lang="en-US" dirty="0"/>
          </a:p>
        </p:txBody>
      </p:sp>
    </p:spTree>
    <p:extLst>
      <p:ext uri="{BB962C8B-B14F-4D97-AF65-F5344CB8AC3E}">
        <p14:creationId xmlns:p14="http://schemas.microsoft.com/office/powerpoint/2010/main" val="6934925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Commonwealth, cont’d.</a:t>
            </a:r>
            <a:endParaRPr lang="en-US" dirty="0"/>
          </a:p>
        </p:txBody>
      </p:sp>
      <p:sp>
        <p:nvSpPr>
          <p:cNvPr id="3" name="Content Placeholder 2"/>
          <p:cNvSpPr>
            <a:spLocks noGrp="1"/>
          </p:cNvSpPr>
          <p:nvPr>
            <p:ph idx="1"/>
          </p:nvPr>
        </p:nvSpPr>
        <p:spPr>
          <a:xfrm>
            <a:off x="381000" y="990600"/>
            <a:ext cx="8534400" cy="5135563"/>
          </a:xfrm>
        </p:spPr>
        <p:txBody>
          <a:bodyPr>
            <a:normAutofit/>
          </a:bodyPr>
          <a:lstStyle/>
          <a:p>
            <a:r>
              <a:rPr lang="en-US" sz="3600" dirty="0" smtClean="0"/>
              <a:t>Cromwell eventually establishes a military dictatorship b/c dealing with parliaments is troublesome</a:t>
            </a:r>
          </a:p>
          <a:p>
            <a:pPr lvl="1"/>
            <a:r>
              <a:rPr lang="en-US" sz="3600" dirty="0" smtClean="0"/>
              <a:t>Dies in 1658 and gov’t. falls apart</a:t>
            </a:r>
          </a:p>
          <a:p>
            <a:pPr lvl="2"/>
            <a:r>
              <a:rPr lang="en-US" sz="3600" dirty="0" smtClean="0"/>
              <a:t>Monarchy restored</a:t>
            </a:r>
            <a:endParaRPr lang="en-US" sz="3600" dirty="0"/>
          </a:p>
        </p:txBody>
      </p:sp>
      <p:sp>
        <p:nvSpPr>
          <p:cNvPr id="5" name="Rectangle 4"/>
          <p:cNvSpPr/>
          <p:nvPr/>
        </p:nvSpPr>
        <p:spPr>
          <a:xfrm>
            <a:off x="4343400" y="4038600"/>
            <a:ext cx="4572000" cy="923330"/>
          </a:xfrm>
          <a:prstGeom prst="rect">
            <a:avLst/>
          </a:prstGeom>
        </p:spPr>
        <p:txBody>
          <a:bodyPr>
            <a:spAutoFit/>
          </a:bodyPr>
          <a:lstStyle/>
          <a:p>
            <a:r>
              <a:rPr lang="en-US" dirty="0">
                <a:hlinkClick r:id="rId2"/>
              </a:rPr>
              <a:t>http://</a:t>
            </a:r>
            <a:r>
              <a:rPr lang="en-US" dirty="0" smtClean="0">
                <a:hlinkClick r:id="rId2"/>
              </a:rPr>
              <a:t>www.youtube.com/watch?v=OzR1dwjhVsU</a:t>
            </a:r>
            <a:endParaRPr lang="en-US" dirty="0" smtClean="0"/>
          </a:p>
          <a:p>
            <a:endParaRPr lang="en-US" dirty="0"/>
          </a:p>
        </p:txBody>
      </p:sp>
      <p:sp>
        <p:nvSpPr>
          <p:cNvPr id="6" name="Rectangle 5"/>
          <p:cNvSpPr/>
          <p:nvPr/>
        </p:nvSpPr>
        <p:spPr>
          <a:xfrm>
            <a:off x="304800" y="5952530"/>
            <a:ext cx="4572000" cy="923330"/>
          </a:xfrm>
          <a:prstGeom prst="rect">
            <a:avLst/>
          </a:prstGeom>
        </p:spPr>
        <p:txBody>
          <a:bodyPr>
            <a:spAutoFit/>
          </a:bodyPr>
          <a:lstStyle/>
          <a:p>
            <a:r>
              <a:rPr lang="en-US" dirty="0">
                <a:hlinkClick r:id="rId3"/>
              </a:rPr>
              <a:t>http://</a:t>
            </a:r>
            <a:r>
              <a:rPr lang="en-US" dirty="0" smtClean="0">
                <a:hlinkClick r:id="rId3"/>
              </a:rPr>
              <a:t>www.youtube.com/watch?v=YCmFBsS1BhA</a:t>
            </a:r>
            <a:r>
              <a:rPr lang="en-US" dirty="0" smtClean="0"/>
              <a:t>                                Cromwell warts. 2 min</a:t>
            </a:r>
          </a:p>
          <a:p>
            <a:endParaRPr lang="en-US" dirty="0"/>
          </a:p>
        </p:txBody>
      </p:sp>
    </p:spTree>
    <p:extLst>
      <p:ext uri="{BB962C8B-B14F-4D97-AF65-F5344CB8AC3E}">
        <p14:creationId xmlns:p14="http://schemas.microsoft.com/office/powerpoint/2010/main" val="35354131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Restoration of Monarchy</a:t>
            </a:r>
            <a:endParaRPr lang="en-US" dirty="0"/>
          </a:p>
        </p:txBody>
      </p:sp>
      <p:sp>
        <p:nvSpPr>
          <p:cNvPr id="3" name="Content Placeholder 2"/>
          <p:cNvSpPr>
            <a:spLocks noGrp="1"/>
          </p:cNvSpPr>
          <p:nvPr>
            <p:ph idx="1"/>
          </p:nvPr>
        </p:nvSpPr>
        <p:spPr>
          <a:xfrm>
            <a:off x="228600" y="838200"/>
            <a:ext cx="8839200" cy="5287963"/>
          </a:xfrm>
        </p:spPr>
        <p:txBody>
          <a:bodyPr>
            <a:noAutofit/>
          </a:bodyPr>
          <a:lstStyle/>
          <a:p>
            <a:r>
              <a:rPr lang="en-US" sz="3600" dirty="0" smtClean="0"/>
              <a:t>Charles II (son of Charles I) becomes king in 1660</a:t>
            </a:r>
          </a:p>
          <a:p>
            <a:pPr lvl="1"/>
            <a:r>
              <a:rPr lang="en-US" sz="3600" dirty="0" smtClean="0"/>
              <a:t>Called the ‘Restoration’</a:t>
            </a:r>
          </a:p>
          <a:p>
            <a:pPr lvl="2"/>
            <a:r>
              <a:rPr lang="en-US" sz="3600" dirty="0" smtClean="0"/>
              <a:t>BUT parliament still powerful</a:t>
            </a:r>
          </a:p>
          <a:p>
            <a:r>
              <a:rPr lang="en-US" sz="3600" dirty="0" smtClean="0"/>
              <a:t>Charles II tries to suspend Parliaments anti-Catholic laws</a:t>
            </a:r>
          </a:p>
          <a:p>
            <a:r>
              <a:rPr lang="en-US" sz="3600" dirty="0" smtClean="0"/>
              <a:t>Parliament passes law that only allows Church of England members to hold office “Test Act”</a:t>
            </a:r>
            <a:endParaRPr lang="en-US" sz="3600" dirty="0"/>
          </a:p>
        </p:txBody>
      </p:sp>
    </p:spTree>
    <p:extLst>
      <p:ext uri="{BB962C8B-B14F-4D97-AF65-F5344CB8AC3E}">
        <p14:creationId xmlns:p14="http://schemas.microsoft.com/office/powerpoint/2010/main" val="28991649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42327328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A ‘Glorious’ Revolution</a:t>
            </a:r>
            <a:endParaRPr lang="en-US" dirty="0"/>
          </a:p>
        </p:txBody>
      </p:sp>
      <p:sp>
        <p:nvSpPr>
          <p:cNvPr id="3" name="Content Placeholder 2"/>
          <p:cNvSpPr>
            <a:spLocks noGrp="1"/>
          </p:cNvSpPr>
          <p:nvPr>
            <p:ph idx="1"/>
          </p:nvPr>
        </p:nvSpPr>
        <p:spPr>
          <a:xfrm>
            <a:off x="76200" y="1066800"/>
            <a:ext cx="8839200" cy="5562600"/>
          </a:xfrm>
        </p:spPr>
        <p:txBody>
          <a:bodyPr>
            <a:noAutofit/>
          </a:bodyPr>
          <a:lstStyle/>
          <a:p>
            <a:r>
              <a:rPr lang="en-US" sz="3600" dirty="0" smtClean="0"/>
              <a:t>After James II has a male heir, (catholic)  the Parliament invites Dutch leader William of Orange to invade England</a:t>
            </a:r>
          </a:p>
          <a:p>
            <a:r>
              <a:rPr lang="en-US" sz="3600" dirty="0" smtClean="0"/>
              <a:t>Some soldiers abandon James II to join William.</a:t>
            </a:r>
          </a:p>
          <a:p>
            <a:r>
              <a:rPr lang="en-US" sz="3600" dirty="0" smtClean="0"/>
              <a:t>James runs away to France</a:t>
            </a:r>
          </a:p>
          <a:p>
            <a:pPr lvl="1"/>
            <a:r>
              <a:rPr lang="en-US" sz="3600" dirty="0" smtClean="0"/>
              <a:t>William and wife, Mary, become King and Queen of England  (Mary is James II daughter) William wants to fight France!!</a:t>
            </a:r>
            <a:endParaRPr lang="en-US" sz="3600" dirty="0"/>
          </a:p>
        </p:txBody>
      </p:sp>
    </p:spTree>
    <p:extLst>
      <p:ext uri="{BB962C8B-B14F-4D97-AF65-F5344CB8AC3E}">
        <p14:creationId xmlns:p14="http://schemas.microsoft.com/office/powerpoint/2010/main" val="22756574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0" y="23446"/>
            <a:ext cx="9144000" cy="6858000"/>
          </a:xfrm>
          <a:prstGeom prst="rect">
            <a:avLst/>
          </a:prstGeom>
          <a:noFill/>
          <a:ln w="9525">
            <a:noFill/>
            <a:miter lim="800000"/>
            <a:headEnd/>
            <a:tailEnd/>
          </a:ln>
        </p:spPr>
      </p:pic>
      <p:sp>
        <p:nvSpPr>
          <p:cNvPr id="2" name="TextBox 1"/>
          <p:cNvSpPr txBox="1"/>
          <p:nvPr/>
        </p:nvSpPr>
        <p:spPr>
          <a:xfrm>
            <a:off x="8077200" y="5867400"/>
            <a:ext cx="990600" cy="923330"/>
          </a:xfrm>
          <a:prstGeom prst="rect">
            <a:avLst/>
          </a:prstGeom>
          <a:noFill/>
        </p:spPr>
        <p:txBody>
          <a:bodyPr wrap="square" rtlCol="0">
            <a:spAutoFit/>
          </a:bodyPr>
          <a:lstStyle/>
          <a:p>
            <a:r>
              <a:rPr lang="en-US" dirty="0" smtClean="0"/>
              <a:t>William of Orange</a:t>
            </a:r>
            <a:endParaRPr lang="en-US" dirty="0"/>
          </a:p>
        </p:txBody>
      </p:sp>
      <p:cxnSp>
        <p:nvCxnSpPr>
          <p:cNvPr id="4" name="Straight Connector 3"/>
          <p:cNvCxnSpPr/>
          <p:nvPr/>
        </p:nvCxnSpPr>
        <p:spPr>
          <a:xfrm>
            <a:off x="7924800" y="6172200"/>
            <a:ext cx="15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077200" y="5791200"/>
            <a:ext cx="0" cy="99953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5786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Query</a:t>
            </a:r>
            <a:endParaRPr lang="en-US" dirty="0"/>
          </a:p>
        </p:txBody>
      </p:sp>
      <p:sp>
        <p:nvSpPr>
          <p:cNvPr id="3" name="Content Placeholder 2"/>
          <p:cNvSpPr>
            <a:spLocks noGrp="1"/>
          </p:cNvSpPr>
          <p:nvPr>
            <p:ph idx="1"/>
          </p:nvPr>
        </p:nvSpPr>
        <p:spPr>
          <a:xfrm>
            <a:off x="457200" y="1066800"/>
            <a:ext cx="8229600" cy="5059363"/>
          </a:xfrm>
        </p:spPr>
        <p:txBody>
          <a:bodyPr>
            <a:normAutofit/>
          </a:bodyPr>
          <a:lstStyle/>
          <a:p>
            <a:r>
              <a:rPr lang="en-US" sz="3600" dirty="0" smtClean="0"/>
              <a:t>Why is it called a glorious revolution?</a:t>
            </a:r>
          </a:p>
          <a:p>
            <a:pPr lvl="1"/>
            <a:r>
              <a:rPr lang="en-US" sz="3600" dirty="0" smtClean="0"/>
              <a:t>Little blood was shed</a:t>
            </a:r>
          </a:p>
          <a:p>
            <a:pPr lvl="1"/>
            <a:r>
              <a:rPr lang="en-US" sz="3600" dirty="0" smtClean="0"/>
              <a:t>A Bill of Rights was enacted (similar to Petition of Rights)</a:t>
            </a:r>
          </a:p>
          <a:p>
            <a:pPr lvl="2"/>
            <a:r>
              <a:rPr lang="en-US" sz="3600" dirty="0" smtClean="0"/>
              <a:t>Establishing England’s first official constitutional monarchy</a:t>
            </a:r>
          </a:p>
          <a:p>
            <a:pPr marL="914400" lvl="2" indent="0">
              <a:buNone/>
            </a:pPr>
            <a:r>
              <a:rPr lang="en-US" sz="3600" dirty="0" smtClean="0"/>
              <a:t>William king by the grace of Parliament not God!  </a:t>
            </a:r>
          </a:p>
        </p:txBody>
      </p:sp>
    </p:spTree>
    <p:extLst>
      <p:ext uri="{BB962C8B-B14F-4D97-AF65-F5344CB8AC3E}">
        <p14:creationId xmlns:p14="http://schemas.microsoft.com/office/powerpoint/2010/main" val="21143333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Bill of Rights</a:t>
            </a:r>
            <a:endParaRPr lang="en-US" dirty="0"/>
          </a:p>
        </p:txBody>
      </p:sp>
      <p:sp>
        <p:nvSpPr>
          <p:cNvPr id="3" name="Content Placeholder 2"/>
          <p:cNvSpPr>
            <a:spLocks noGrp="1"/>
          </p:cNvSpPr>
          <p:nvPr>
            <p:ph idx="1"/>
          </p:nvPr>
        </p:nvSpPr>
        <p:spPr/>
        <p:txBody>
          <a:bodyPr>
            <a:normAutofit fontScale="92500" lnSpcReduction="10000"/>
          </a:bodyPr>
          <a:lstStyle/>
          <a:p>
            <a:r>
              <a:rPr lang="en-US" sz="3600" dirty="0" smtClean="0"/>
              <a:t>Gave Parliament the right to:</a:t>
            </a:r>
          </a:p>
          <a:p>
            <a:pPr lvl="1"/>
            <a:r>
              <a:rPr lang="en-US" sz="3600" dirty="0" smtClean="0"/>
              <a:t> make and levy taxes</a:t>
            </a:r>
          </a:p>
          <a:p>
            <a:pPr lvl="1"/>
            <a:r>
              <a:rPr lang="en-US" sz="3600" dirty="0" smtClean="0"/>
              <a:t>raise armies</a:t>
            </a:r>
          </a:p>
          <a:p>
            <a:r>
              <a:rPr lang="en-US" sz="3600" dirty="0" smtClean="0"/>
              <a:t>Cruel and unusual punishment banned</a:t>
            </a:r>
          </a:p>
          <a:p>
            <a:r>
              <a:rPr lang="en-US" sz="3600" dirty="0" smtClean="0"/>
              <a:t>People had right to : right to a jury trial, right to keep arms</a:t>
            </a:r>
          </a:p>
          <a:p>
            <a:r>
              <a:rPr lang="en-US" sz="3600" dirty="0" smtClean="0"/>
              <a:t>Laid the foundation for a limited government. </a:t>
            </a:r>
          </a:p>
        </p:txBody>
      </p:sp>
    </p:spTree>
    <p:extLst>
      <p:ext uri="{BB962C8B-B14F-4D97-AF65-F5344CB8AC3E}">
        <p14:creationId xmlns:p14="http://schemas.microsoft.com/office/powerpoint/2010/main" val="12060530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srcRect/>
          <a:stretch>
            <a:fillRect/>
          </a:stretch>
        </p:blipFill>
        <p:spPr bwMode="auto">
          <a:xfrm>
            <a:off x="-1" y="-1"/>
            <a:ext cx="9144001" cy="6858001"/>
          </a:xfrm>
          <a:prstGeom prst="rect">
            <a:avLst/>
          </a:prstGeom>
          <a:noFill/>
          <a:ln w="9525">
            <a:noFill/>
            <a:miter lim="800000"/>
            <a:headEnd/>
            <a:tailEnd/>
          </a:ln>
        </p:spPr>
      </p:pic>
    </p:spTree>
    <p:extLst>
      <p:ext uri="{BB962C8B-B14F-4D97-AF65-F5344CB8AC3E}">
        <p14:creationId xmlns:p14="http://schemas.microsoft.com/office/powerpoint/2010/main" val="26329738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Philosophizers </a:t>
            </a:r>
            <a:endParaRPr lang="en-US" dirty="0"/>
          </a:p>
        </p:txBody>
      </p:sp>
      <p:sp>
        <p:nvSpPr>
          <p:cNvPr id="6" name="Text Placeholder 5"/>
          <p:cNvSpPr>
            <a:spLocks noGrp="1"/>
          </p:cNvSpPr>
          <p:nvPr>
            <p:ph type="body" idx="1"/>
          </p:nvPr>
        </p:nvSpPr>
        <p:spPr>
          <a:xfrm>
            <a:off x="381000" y="914400"/>
            <a:ext cx="4040188" cy="639762"/>
          </a:xfrm>
        </p:spPr>
        <p:txBody>
          <a:bodyPr>
            <a:noAutofit/>
          </a:bodyPr>
          <a:lstStyle/>
          <a:p>
            <a:r>
              <a:rPr lang="en-US" sz="3600" dirty="0" smtClean="0"/>
              <a:t>Thomas Hobbes</a:t>
            </a:r>
            <a:endParaRPr lang="en-US" sz="3600" dirty="0"/>
          </a:p>
        </p:txBody>
      </p:sp>
      <p:sp>
        <p:nvSpPr>
          <p:cNvPr id="7" name="Content Placeholder 6"/>
          <p:cNvSpPr>
            <a:spLocks noGrp="1"/>
          </p:cNvSpPr>
          <p:nvPr>
            <p:ph sz="half" idx="2"/>
          </p:nvPr>
        </p:nvSpPr>
        <p:spPr>
          <a:xfrm>
            <a:off x="457200" y="2174874"/>
            <a:ext cx="4040188" cy="4302125"/>
          </a:xfrm>
        </p:spPr>
        <p:txBody>
          <a:bodyPr>
            <a:noAutofit/>
          </a:bodyPr>
          <a:lstStyle/>
          <a:p>
            <a:r>
              <a:rPr lang="en-US" sz="3600" dirty="0" smtClean="0"/>
              <a:t>Everyone is selfish and inherently destructive</a:t>
            </a:r>
          </a:p>
          <a:p>
            <a:r>
              <a:rPr lang="en-US" sz="3600" dirty="0" smtClean="0"/>
              <a:t>Wrote </a:t>
            </a:r>
            <a:r>
              <a:rPr lang="en-US" sz="3600" i="1" dirty="0" smtClean="0"/>
              <a:t>Leviathan</a:t>
            </a:r>
            <a:endParaRPr lang="en-US" sz="3600" dirty="0" smtClean="0"/>
          </a:p>
          <a:p>
            <a:r>
              <a:rPr lang="en-US" sz="3600" dirty="0" smtClean="0"/>
              <a:t>Believed in absolute rulers to preserve order</a:t>
            </a:r>
            <a:endParaRPr lang="en-US" sz="3600" dirty="0"/>
          </a:p>
        </p:txBody>
      </p:sp>
      <p:sp>
        <p:nvSpPr>
          <p:cNvPr id="8" name="Text Placeholder 7"/>
          <p:cNvSpPr>
            <a:spLocks noGrp="1"/>
          </p:cNvSpPr>
          <p:nvPr>
            <p:ph type="body" sz="quarter" idx="3"/>
          </p:nvPr>
        </p:nvSpPr>
        <p:spPr>
          <a:xfrm>
            <a:off x="4648200" y="914400"/>
            <a:ext cx="4041775" cy="639762"/>
          </a:xfrm>
        </p:spPr>
        <p:txBody>
          <a:bodyPr>
            <a:noAutofit/>
          </a:bodyPr>
          <a:lstStyle/>
          <a:p>
            <a:r>
              <a:rPr lang="en-US" sz="3600" dirty="0" smtClean="0"/>
              <a:t>John Locke</a:t>
            </a:r>
            <a:endParaRPr lang="en-US" sz="3600" dirty="0"/>
          </a:p>
        </p:txBody>
      </p:sp>
      <p:sp>
        <p:nvSpPr>
          <p:cNvPr id="9" name="Content Placeholder 8"/>
          <p:cNvSpPr>
            <a:spLocks noGrp="1"/>
          </p:cNvSpPr>
          <p:nvPr>
            <p:ph sz="quarter" idx="4"/>
          </p:nvPr>
        </p:nvSpPr>
        <p:spPr>
          <a:xfrm>
            <a:off x="4495800" y="1600200"/>
            <a:ext cx="4495799" cy="5257800"/>
          </a:xfrm>
        </p:spPr>
        <p:txBody>
          <a:bodyPr>
            <a:noAutofit/>
          </a:bodyPr>
          <a:lstStyle/>
          <a:p>
            <a:r>
              <a:rPr lang="en-US" sz="3600" dirty="0" smtClean="0"/>
              <a:t>Everyone has natural rights= life, liberty and property</a:t>
            </a:r>
          </a:p>
          <a:p>
            <a:r>
              <a:rPr lang="en-US" sz="3600" dirty="0" smtClean="0"/>
              <a:t>Write </a:t>
            </a:r>
            <a:r>
              <a:rPr lang="en-US" sz="3600" i="1" dirty="0" smtClean="0"/>
              <a:t>Two Treatises of Government</a:t>
            </a:r>
            <a:endParaRPr lang="en-US" sz="3600" dirty="0" smtClean="0"/>
          </a:p>
          <a:p>
            <a:r>
              <a:rPr lang="en-US" sz="3600" dirty="0" smtClean="0"/>
              <a:t>Argued against absolute rule</a:t>
            </a:r>
          </a:p>
          <a:p>
            <a:r>
              <a:rPr lang="en-US" sz="3600" dirty="0" smtClean="0"/>
              <a:t>Ruled by the consent of the governed. </a:t>
            </a:r>
            <a:endParaRPr lang="en-US" sz="3600" dirty="0"/>
          </a:p>
        </p:txBody>
      </p:sp>
    </p:spTree>
    <p:extLst>
      <p:ext uri="{BB962C8B-B14F-4D97-AF65-F5344CB8AC3E}">
        <p14:creationId xmlns:p14="http://schemas.microsoft.com/office/powerpoint/2010/main" val="1057577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1"/>
            <a:ext cx="9144000" cy="6870199"/>
          </a:xfrm>
          <a:prstGeom prst="rect">
            <a:avLst/>
          </a:prstGeom>
          <a:noFill/>
          <a:ln w="9525">
            <a:noFill/>
            <a:miter lim="800000"/>
            <a:headEnd/>
            <a:tailEnd/>
          </a:ln>
        </p:spPr>
      </p:pic>
    </p:spTree>
    <p:extLst>
      <p:ext uri="{BB962C8B-B14F-4D97-AF65-F5344CB8AC3E}">
        <p14:creationId xmlns:p14="http://schemas.microsoft.com/office/powerpoint/2010/main" val="42011251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 12.2 Discussion and Review</a:t>
            </a:r>
            <a:endParaRPr lang="en-US" dirty="0"/>
          </a:p>
        </p:txBody>
      </p:sp>
      <p:sp>
        <p:nvSpPr>
          <p:cNvPr id="3" name="Content Placeholder 2"/>
          <p:cNvSpPr>
            <a:spLocks noGrp="1"/>
          </p:cNvSpPr>
          <p:nvPr>
            <p:ph idx="1"/>
          </p:nvPr>
        </p:nvSpPr>
        <p:spPr/>
        <p:txBody>
          <a:bodyPr>
            <a:normAutofit/>
          </a:bodyPr>
          <a:lstStyle/>
          <a:p>
            <a:r>
              <a:rPr lang="en-US" dirty="0" smtClean="0"/>
              <a:t>What does ‘divine right of power’ mean?</a:t>
            </a:r>
          </a:p>
          <a:p>
            <a:pPr marL="0" indent="0">
              <a:buNone/>
            </a:pPr>
            <a:endParaRPr lang="en-US" dirty="0" smtClean="0"/>
          </a:p>
          <a:p>
            <a:r>
              <a:rPr lang="en-US" dirty="0" smtClean="0"/>
              <a:t>What document gave Parliament the right to raise and army, among others?</a:t>
            </a:r>
          </a:p>
          <a:p>
            <a:pPr marL="0" indent="0">
              <a:buNone/>
            </a:pPr>
            <a:endParaRPr lang="en-US" dirty="0" smtClean="0"/>
          </a:p>
          <a:p>
            <a:r>
              <a:rPr lang="en-US" dirty="0" smtClean="0"/>
              <a:t>The ideas of ____________ can be found in the US Constitution and Declaration of Independence. </a:t>
            </a:r>
          </a:p>
          <a:p>
            <a:pPr marL="0" indent="0">
              <a:buNone/>
            </a:pPr>
            <a:endParaRPr lang="en-US" dirty="0" smtClean="0"/>
          </a:p>
        </p:txBody>
      </p:sp>
    </p:spTree>
    <p:extLst>
      <p:ext uri="{BB962C8B-B14F-4D97-AF65-F5344CB8AC3E}">
        <p14:creationId xmlns:p14="http://schemas.microsoft.com/office/powerpoint/2010/main" val="7035771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 12.2 Discussion and Review</a:t>
            </a:r>
            <a:endParaRPr lang="en-US" dirty="0"/>
          </a:p>
        </p:txBody>
      </p:sp>
      <p:sp>
        <p:nvSpPr>
          <p:cNvPr id="3" name="Content Placeholder 2"/>
          <p:cNvSpPr>
            <a:spLocks noGrp="1"/>
          </p:cNvSpPr>
          <p:nvPr>
            <p:ph idx="1"/>
          </p:nvPr>
        </p:nvSpPr>
        <p:spPr/>
        <p:txBody>
          <a:bodyPr>
            <a:normAutofit lnSpcReduction="10000"/>
          </a:bodyPr>
          <a:lstStyle/>
          <a:p>
            <a:r>
              <a:rPr lang="en-US" dirty="0" smtClean="0"/>
              <a:t>What does ‘divine right of power’ mean?</a:t>
            </a:r>
          </a:p>
          <a:p>
            <a:pPr lvl="1"/>
            <a:r>
              <a:rPr lang="en-US" b="1" dirty="0" smtClean="0"/>
              <a:t>God given right to rule</a:t>
            </a:r>
          </a:p>
          <a:p>
            <a:r>
              <a:rPr lang="en-US" dirty="0" smtClean="0"/>
              <a:t>What document gave Parliament the right to raise and army, among others?</a:t>
            </a:r>
          </a:p>
          <a:p>
            <a:pPr lvl="1"/>
            <a:r>
              <a:rPr lang="en-US" b="1" dirty="0" smtClean="0"/>
              <a:t>Bill of Rights</a:t>
            </a:r>
          </a:p>
          <a:p>
            <a:r>
              <a:rPr lang="en-US" dirty="0" smtClean="0"/>
              <a:t>The ideas of ____________ can be found in the US Constitution and Declaration of Independence. </a:t>
            </a:r>
          </a:p>
          <a:p>
            <a:pPr lvl="1"/>
            <a:r>
              <a:rPr lang="en-US" b="1" dirty="0" smtClean="0"/>
              <a:t>John Locke</a:t>
            </a:r>
            <a:endParaRPr lang="en-US" b="1" dirty="0"/>
          </a:p>
        </p:txBody>
      </p:sp>
    </p:spTree>
    <p:extLst>
      <p:ext uri="{BB962C8B-B14F-4D97-AF65-F5344CB8AC3E}">
        <p14:creationId xmlns:p14="http://schemas.microsoft.com/office/powerpoint/2010/main" val="41702782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Absolutism in Europe</a:t>
            </a:r>
            <a:endParaRPr lang="en-US" dirty="0"/>
          </a:p>
        </p:txBody>
      </p:sp>
      <p:sp>
        <p:nvSpPr>
          <p:cNvPr id="3" name="Subtitle 2"/>
          <p:cNvSpPr>
            <a:spLocks noGrp="1"/>
          </p:cNvSpPr>
          <p:nvPr>
            <p:ph type="subTitle" idx="1"/>
          </p:nvPr>
        </p:nvSpPr>
        <p:spPr/>
        <p:txBody>
          <a:bodyPr/>
          <a:lstStyle/>
          <a:p>
            <a:r>
              <a:rPr lang="en-US" dirty="0" smtClean="0"/>
              <a:t>Ch 12.3, p. 221</a:t>
            </a:r>
            <a:endParaRPr lang="en-US" dirty="0"/>
          </a:p>
        </p:txBody>
      </p:sp>
    </p:spTree>
    <p:extLst>
      <p:ext uri="{BB962C8B-B14F-4D97-AF65-F5344CB8AC3E}">
        <p14:creationId xmlns:p14="http://schemas.microsoft.com/office/powerpoint/2010/main" val="32956049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srcRect/>
          <a:stretch>
            <a:fillRect/>
          </a:stretch>
        </p:blipFill>
        <p:spPr bwMode="auto">
          <a:xfrm>
            <a:off x="0" y="0"/>
            <a:ext cx="9153769" cy="6858000"/>
          </a:xfrm>
          <a:prstGeom prst="rect">
            <a:avLst/>
          </a:prstGeom>
          <a:noFill/>
          <a:ln w="9525">
            <a:noFill/>
            <a:miter lim="800000"/>
            <a:headEnd/>
            <a:tailEnd/>
          </a:ln>
        </p:spPr>
      </p:pic>
    </p:spTree>
    <p:extLst>
      <p:ext uri="{BB962C8B-B14F-4D97-AF65-F5344CB8AC3E}">
        <p14:creationId xmlns:p14="http://schemas.microsoft.com/office/powerpoint/2010/main" val="30688679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a:stretch>
            <a:fillRect/>
          </a:stretch>
        </p:blipFill>
        <p:spPr bwMode="auto">
          <a:xfrm>
            <a:off x="0" y="0"/>
            <a:ext cx="9144000" cy="6860440"/>
          </a:xfrm>
          <a:prstGeom prst="rect">
            <a:avLst/>
          </a:prstGeom>
          <a:noFill/>
          <a:ln w="9525">
            <a:noFill/>
            <a:miter lim="800000"/>
            <a:headEnd/>
            <a:tailEnd/>
          </a:ln>
        </p:spPr>
      </p:pic>
    </p:spTree>
    <p:extLst>
      <p:ext uri="{BB962C8B-B14F-4D97-AF65-F5344CB8AC3E}">
        <p14:creationId xmlns:p14="http://schemas.microsoft.com/office/powerpoint/2010/main" val="9969656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 12.3 </a:t>
            </a:r>
            <a:r>
              <a:rPr lang="en-US" dirty="0" err="1" smtClean="0"/>
              <a:t>Vocab</a:t>
            </a:r>
            <a:endParaRPr lang="en-US" dirty="0"/>
          </a:p>
        </p:txBody>
      </p:sp>
      <p:sp>
        <p:nvSpPr>
          <p:cNvPr id="3" name="Content Placeholder 2"/>
          <p:cNvSpPr>
            <a:spLocks noGrp="1"/>
          </p:cNvSpPr>
          <p:nvPr>
            <p:ph idx="1"/>
          </p:nvPr>
        </p:nvSpPr>
        <p:spPr/>
        <p:txBody>
          <a:bodyPr/>
          <a:lstStyle/>
          <a:p>
            <a:r>
              <a:rPr lang="en-US" dirty="0" smtClean="0"/>
              <a:t>Absolutism</a:t>
            </a:r>
          </a:p>
          <a:p>
            <a:r>
              <a:rPr lang="en-US" dirty="0" smtClean="0"/>
              <a:t>Boyar</a:t>
            </a:r>
          </a:p>
          <a:p>
            <a:r>
              <a:rPr lang="en-US" dirty="0" smtClean="0"/>
              <a:t>Czar</a:t>
            </a:r>
          </a:p>
          <a:p>
            <a:r>
              <a:rPr lang="en-US" b="1" dirty="0" smtClean="0"/>
              <a:t>Stability</a:t>
            </a:r>
          </a:p>
          <a:p>
            <a:r>
              <a:rPr lang="en-US" b="1" dirty="0" smtClean="0"/>
              <a:t>Emerge</a:t>
            </a:r>
          </a:p>
          <a:p>
            <a:r>
              <a:rPr lang="en-US" b="1" dirty="0" smtClean="0"/>
              <a:t>Authority</a:t>
            </a:r>
          </a:p>
        </p:txBody>
      </p:sp>
    </p:spTree>
    <p:extLst>
      <p:ext uri="{BB962C8B-B14F-4D97-AF65-F5344CB8AC3E}">
        <p14:creationId xmlns:p14="http://schemas.microsoft.com/office/powerpoint/2010/main" val="18113097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srcRect/>
          <a:stretch>
            <a:fillRect/>
          </a:stretch>
        </p:blipFill>
        <p:spPr bwMode="auto">
          <a:xfrm>
            <a:off x="0" y="0"/>
            <a:ext cx="9144000" cy="6860440"/>
          </a:xfrm>
          <a:prstGeom prst="rect">
            <a:avLst/>
          </a:prstGeom>
          <a:noFill/>
          <a:ln w="9525">
            <a:noFill/>
            <a:miter lim="800000"/>
            <a:headEnd/>
            <a:tailEnd/>
          </a:ln>
        </p:spPr>
      </p:pic>
    </p:spTree>
    <p:extLst>
      <p:ext uri="{BB962C8B-B14F-4D97-AF65-F5344CB8AC3E}">
        <p14:creationId xmlns:p14="http://schemas.microsoft.com/office/powerpoint/2010/main" val="28479169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839200" cy="1096962"/>
          </a:xfrm>
        </p:spPr>
        <p:txBody>
          <a:bodyPr>
            <a:noAutofit/>
          </a:bodyPr>
          <a:lstStyle/>
          <a:p>
            <a:r>
              <a:rPr lang="en-US" sz="3600" b="1" dirty="0" smtClean="0"/>
              <a:t>Absolute Monarchy </a:t>
            </a:r>
            <a:r>
              <a:rPr lang="en-US" sz="3600" dirty="0" smtClean="0"/>
              <a:t>in France- their response to crises in other countries. </a:t>
            </a:r>
            <a:endParaRPr lang="en-US" sz="3600" dirty="0"/>
          </a:p>
        </p:txBody>
      </p:sp>
      <p:sp>
        <p:nvSpPr>
          <p:cNvPr id="3" name="Content Placeholder 2"/>
          <p:cNvSpPr>
            <a:spLocks noGrp="1"/>
          </p:cNvSpPr>
          <p:nvPr>
            <p:ph idx="1"/>
          </p:nvPr>
        </p:nvSpPr>
        <p:spPr>
          <a:xfrm>
            <a:off x="76200" y="1447800"/>
            <a:ext cx="8839200" cy="5410200"/>
          </a:xfrm>
        </p:spPr>
        <p:txBody>
          <a:bodyPr>
            <a:noAutofit/>
          </a:bodyPr>
          <a:lstStyle/>
          <a:p>
            <a:r>
              <a:rPr lang="en-US" sz="3600" dirty="0" smtClean="0"/>
              <a:t>Absolutism = ruler has total power, idea of divine right of kings.  King received power from God and he was responsible only to God.</a:t>
            </a:r>
          </a:p>
          <a:p>
            <a:r>
              <a:rPr lang="en-US" sz="3600" dirty="0" smtClean="0"/>
              <a:t>Richelieu and Mazarin -Served as ministers for Louis XIII and Louis XIV.  R. strengthened monarch’s power (spies to get traitors)</a:t>
            </a:r>
          </a:p>
          <a:p>
            <a:r>
              <a:rPr lang="en-US" sz="3600" dirty="0" smtClean="0"/>
              <a:t>Louis XIV aka “Sun King”-Source of light for all ppl</a:t>
            </a:r>
            <a:endParaRPr lang="en-US" sz="3600" dirty="0"/>
          </a:p>
        </p:txBody>
      </p:sp>
    </p:spTree>
    <p:extLst>
      <p:ext uri="{BB962C8B-B14F-4D97-AF65-F5344CB8AC3E}">
        <p14:creationId xmlns:p14="http://schemas.microsoft.com/office/powerpoint/2010/main" val="3160370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print"/>
          <a:srcRect/>
          <a:stretch>
            <a:fillRect/>
          </a:stretch>
        </p:blipFill>
        <p:spPr bwMode="auto">
          <a:xfrm>
            <a:off x="0" y="0"/>
            <a:ext cx="9144000" cy="6875114"/>
          </a:xfrm>
          <a:prstGeom prst="rect">
            <a:avLst/>
          </a:prstGeom>
          <a:noFill/>
          <a:ln w="9525">
            <a:noFill/>
            <a:miter lim="800000"/>
            <a:headEnd/>
            <a:tailEnd/>
          </a:ln>
        </p:spPr>
      </p:pic>
    </p:spTree>
    <p:extLst>
      <p:ext uri="{BB962C8B-B14F-4D97-AF65-F5344CB8AC3E}">
        <p14:creationId xmlns:p14="http://schemas.microsoft.com/office/powerpoint/2010/main" val="23555663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819400" cy="639762"/>
          </a:xfrm>
        </p:spPr>
        <p:txBody>
          <a:bodyPr>
            <a:normAutofit fontScale="90000"/>
          </a:bodyPr>
          <a:lstStyle/>
          <a:p>
            <a:r>
              <a:rPr lang="en-US" b="1" dirty="0" smtClean="0"/>
              <a:t>Louis XIV</a:t>
            </a:r>
            <a:endParaRPr lang="en-US" b="1" dirty="0"/>
          </a:p>
        </p:txBody>
      </p:sp>
      <p:sp>
        <p:nvSpPr>
          <p:cNvPr id="5" name="Content Placeholder 4"/>
          <p:cNvSpPr>
            <a:spLocks noGrp="1"/>
          </p:cNvSpPr>
          <p:nvPr>
            <p:ph sz="half" idx="2"/>
          </p:nvPr>
        </p:nvSpPr>
        <p:spPr>
          <a:xfrm>
            <a:off x="3810000" y="457200"/>
            <a:ext cx="5105400" cy="6172200"/>
          </a:xfrm>
        </p:spPr>
        <p:txBody>
          <a:bodyPr>
            <a:noAutofit/>
          </a:bodyPr>
          <a:lstStyle/>
          <a:p>
            <a:r>
              <a:rPr lang="en-US" sz="3600" dirty="0" smtClean="0"/>
              <a:t>Control of policy making</a:t>
            </a:r>
          </a:p>
          <a:p>
            <a:r>
              <a:rPr lang="en-US" sz="3600" dirty="0" smtClean="0"/>
              <a:t>Anti-protestant policy</a:t>
            </a:r>
          </a:p>
          <a:p>
            <a:r>
              <a:rPr lang="en-US" sz="3600" dirty="0" smtClean="0"/>
              <a:t>Colbert’s control of finances-mercantilism</a:t>
            </a:r>
          </a:p>
          <a:p>
            <a:pPr lvl="1"/>
            <a:r>
              <a:rPr lang="en-US" sz="3600" dirty="0" smtClean="0"/>
              <a:t>Increase exports decrease imports made country more $</a:t>
            </a:r>
          </a:p>
          <a:p>
            <a:r>
              <a:rPr lang="en-US" sz="3600" dirty="0" smtClean="0"/>
              <a:t>Built and army</a:t>
            </a:r>
          </a:p>
          <a:p>
            <a:pPr lvl="1"/>
            <a:r>
              <a:rPr lang="en-US" sz="3600" dirty="0" smtClean="0"/>
              <a:t>Waged wars to expand control/lands</a:t>
            </a:r>
            <a:endParaRPr lang="en-US" sz="3600" dirty="0"/>
          </a:p>
        </p:txBody>
      </p:sp>
      <p:pic>
        <p:nvPicPr>
          <p:cNvPr id="73730" name="Picture 2" descr="http://lordbest.napoleonicmedals.org/louis14.jpg"/>
          <p:cNvPicPr>
            <a:picLocks noChangeAspect="1" noChangeArrowheads="1"/>
          </p:cNvPicPr>
          <p:nvPr/>
        </p:nvPicPr>
        <p:blipFill>
          <a:blip r:embed="rId2" cstate="print"/>
          <a:srcRect/>
          <a:stretch>
            <a:fillRect/>
          </a:stretch>
        </p:blipFill>
        <p:spPr bwMode="auto">
          <a:xfrm>
            <a:off x="228600" y="1143000"/>
            <a:ext cx="3352800" cy="5486400"/>
          </a:xfrm>
          <a:prstGeom prst="rect">
            <a:avLst/>
          </a:prstGeom>
          <a:noFill/>
        </p:spPr>
      </p:pic>
    </p:spTree>
    <p:extLst>
      <p:ext uri="{BB962C8B-B14F-4D97-AF65-F5344CB8AC3E}">
        <p14:creationId xmlns:p14="http://schemas.microsoft.com/office/powerpoint/2010/main" val="931590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42080536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Louis XIV</a:t>
            </a:r>
            <a:endParaRPr lang="en-US" dirty="0"/>
          </a:p>
        </p:txBody>
      </p:sp>
      <p:sp>
        <p:nvSpPr>
          <p:cNvPr id="5" name="Content Placeholder 4"/>
          <p:cNvSpPr>
            <a:spLocks noGrp="1"/>
          </p:cNvSpPr>
          <p:nvPr>
            <p:ph idx="1"/>
          </p:nvPr>
        </p:nvSpPr>
        <p:spPr>
          <a:xfrm>
            <a:off x="152400" y="990600"/>
            <a:ext cx="8763000" cy="5135563"/>
          </a:xfrm>
        </p:spPr>
        <p:txBody>
          <a:bodyPr>
            <a:normAutofit/>
          </a:bodyPr>
          <a:lstStyle/>
          <a:p>
            <a:r>
              <a:rPr lang="en-US" sz="3600" dirty="0" smtClean="0"/>
              <a:t>Louis XIV felt like he failed…BUT</a:t>
            </a:r>
          </a:p>
          <a:p>
            <a:pPr lvl="1"/>
            <a:r>
              <a:rPr lang="en-US" sz="3600" dirty="0" smtClean="0"/>
              <a:t>New roads/canals  to improve communications and transportation of goods</a:t>
            </a:r>
          </a:p>
          <a:p>
            <a:pPr lvl="1"/>
            <a:r>
              <a:rPr lang="en-US" sz="3600" dirty="0" smtClean="0"/>
              <a:t> encourage new industry, </a:t>
            </a:r>
          </a:p>
          <a:p>
            <a:pPr lvl="1"/>
            <a:r>
              <a:rPr lang="en-US" sz="3600" dirty="0" smtClean="0"/>
              <a:t>made France a world powerhouse</a:t>
            </a:r>
            <a:endParaRPr lang="en-US" sz="3600" dirty="0"/>
          </a:p>
        </p:txBody>
      </p:sp>
    </p:spTree>
    <p:extLst>
      <p:ext uri="{BB962C8B-B14F-4D97-AF65-F5344CB8AC3E}">
        <p14:creationId xmlns:p14="http://schemas.microsoft.com/office/powerpoint/2010/main" val="28619028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Prussia and Austria Emerge</a:t>
            </a:r>
            <a:endParaRPr lang="en-US" dirty="0"/>
          </a:p>
        </p:txBody>
      </p:sp>
      <p:sp>
        <p:nvSpPr>
          <p:cNvPr id="3" name="Content Placeholder 2"/>
          <p:cNvSpPr>
            <a:spLocks noGrp="1"/>
          </p:cNvSpPr>
          <p:nvPr>
            <p:ph sz="half" idx="1"/>
          </p:nvPr>
        </p:nvSpPr>
        <p:spPr>
          <a:xfrm>
            <a:off x="0" y="1219200"/>
            <a:ext cx="4038600" cy="4525963"/>
          </a:xfrm>
        </p:spPr>
        <p:txBody>
          <a:bodyPr>
            <a:normAutofit lnSpcReduction="10000"/>
          </a:bodyPr>
          <a:lstStyle/>
          <a:p>
            <a:r>
              <a:rPr lang="en-US" b="1" dirty="0" smtClean="0"/>
              <a:t>Frederick William </a:t>
            </a:r>
            <a:r>
              <a:rPr lang="en-US" dirty="0" smtClean="0"/>
              <a:t>(of Prussia) raises a 40,000 man army</a:t>
            </a:r>
          </a:p>
          <a:p>
            <a:pPr lvl="1"/>
            <a:r>
              <a:rPr lang="en-US" dirty="0" smtClean="0"/>
              <a:t>Set up a General War Commissariat to raise taxes</a:t>
            </a:r>
          </a:p>
          <a:p>
            <a:r>
              <a:rPr lang="en-US" dirty="0" smtClean="0"/>
              <a:t>The </a:t>
            </a:r>
            <a:r>
              <a:rPr lang="en-US" b="1" dirty="0" smtClean="0"/>
              <a:t>Austrian </a:t>
            </a:r>
            <a:r>
              <a:rPr lang="en-US" b="1" dirty="0" err="1" smtClean="0"/>
              <a:t>Hapsbergs</a:t>
            </a:r>
            <a:r>
              <a:rPr lang="en-US" b="1" dirty="0" smtClean="0"/>
              <a:t> </a:t>
            </a:r>
          </a:p>
          <a:p>
            <a:pPr lvl="1"/>
            <a:r>
              <a:rPr lang="en-US" dirty="0" smtClean="0"/>
              <a:t>Crippled by 30 yrs war</a:t>
            </a:r>
          </a:p>
          <a:p>
            <a:pPr lvl="1"/>
            <a:r>
              <a:rPr lang="en-US" dirty="0" smtClean="0"/>
              <a:t>Originally part of the Holy Roman Empire</a:t>
            </a:r>
          </a:p>
          <a:p>
            <a:pPr lvl="1"/>
            <a:r>
              <a:rPr lang="en-US" dirty="0" smtClean="0"/>
              <a:t>Left w/ lots of land </a:t>
            </a:r>
            <a:endParaRPr lang="en-US" dirty="0"/>
          </a:p>
        </p:txBody>
      </p:sp>
      <p:sp>
        <p:nvSpPr>
          <p:cNvPr id="4" name="Content Placeholder 3"/>
          <p:cNvSpPr>
            <a:spLocks noGrp="1"/>
          </p:cNvSpPr>
          <p:nvPr>
            <p:ph sz="half" idx="2"/>
          </p:nvPr>
        </p:nvSpPr>
        <p:spPr/>
        <p:txBody>
          <a:bodyPr>
            <a:normAutofit lnSpcReduction="10000"/>
          </a:bodyPr>
          <a:lstStyle/>
          <a:p>
            <a:endParaRPr lang="en-US"/>
          </a:p>
        </p:txBody>
      </p:sp>
      <p:pic>
        <p:nvPicPr>
          <p:cNvPr id="86018" name="Picture 2"/>
          <p:cNvPicPr>
            <a:picLocks noChangeAspect="1" noChangeArrowheads="1"/>
          </p:cNvPicPr>
          <p:nvPr/>
        </p:nvPicPr>
        <p:blipFill>
          <a:blip r:embed="rId2" cstate="print"/>
          <a:srcRect/>
          <a:stretch>
            <a:fillRect/>
          </a:stretch>
        </p:blipFill>
        <p:spPr bwMode="auto">
          <a:xfrm>
            <a:off x="3962401" y="1295400"/>
            <a:ext cx="5181600" cy="5562600"/>
          </a:xfrm>
          <a:prstGeom prst="rect">
            <a:avLst/>
          </a:prstGeom>
          <a:noFill/>
          <a:ln w="9525">
            <a:noFill/>
            <a:miter lim="800000"/>
            <a:headEnd/>
            <a:tailEnd/>
          </a:ln>
        </p:spPr>
      </p:pic>
    </p:spTree>
    <p:extLst>
      <p:ext uri="{BB962C8B-B14F-4D97-AF65-F5344CB8AC3E}">
        <p14:creationId xmlns:p14="http://schemas.microsoft.com/office/powerpoint/2010/main" val="40168929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228600"/>
            <a:ext cx="8839200" cy="1754326"/>
          </a:xfrm>
          <a:prstGeom prst="rect">
            <a:avLst/>
          </a:prstGeom>
          <a:noFill/>
        </p:spPr>
        <p:txBody>
          <a:bodyPr wrap="square" rtlCol="0">
            <a:spAutoFit/>
          </a:bodyPr>
          <a:lstStyle/>
          <a:p>
            <a:r>
              <a:rPr lang="en-US" sz="3600" dirty="0" smtClean="0"/>
              <a:t>Ivan IV first ruler to take title of czar.  He expanded Russian lands to the east.  He crushed the boyars. (</a:t>
            </a:r>
            <a:r>
              <a:rPr lang="en-US" sz="3600" smtClean="0"/>
              <a:t>Russian nobility)</a:t>
            </a:r>
            <a:endParaRPr lang="en-US" sz="3600" dirty="0"/>
          </a:p>
        </p:txBody>
      </p:sp>
    </p:spTree>
    <p:extLst>
      <p:ext uri="{BB962C8B-B14F-4D97-AF65-F5344CB8AC3E}">
        <p14:creationId xmlns:p14="http://schemas.microsoft.com/office/powerpoint/2010/main" val="24207396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Expansion of Russia</a:t>
            </a:r>
            <a:endParaRPr lang="en-US" dirty="0"/>
          </a:p>
        </p:txBody>
      </p:sp>
      <p:sp>
        <p:nvSpPr>
          <p:cNvPr id="3" name="Content Placeholder 2"/>
          <p:cNvSpPr>
            <a:spLocks noGrp="1"/>
          </p:cNvSpPr>
          <p:nvPr>
            <p:ph sz="half" idx="1"/>
          </p:nvPr>
        </p:nvSpPr>
        <p:spPr>
          <a:xfrm>
            <a:off x="0" y="1219200"/>
            <a:ext cx="4038600" cy="5029200"/>
          </a:xfrm>
        </p:spPr>
        <p:txBody>
          <a:bodyPr>
            <a:normAutofit/>
          </a:bodyPr>
          <a:lstStyle/>
          <a:p>
            <a:r>
              <a:rPr lang="en-US" b="1" dirty="0" smtClean="0"/>
              <a:t>Peter the Great</a:t>
            </a:r>
          </a:p>
          <a:p>
            <a:pPr lvl="1"/>
            <a:r>
              <a:rPr lang="en-US" dirty="0" smtClean="0"/>
              <a:t>Became Czar in 1689, part of a long line of Romanov Dynasty (1613 – 1917)</a:t>
            </a:r>
          </a:p>
          <a:p>
            <a:pPr lvl="2"/>
            <a:r>
              <a:rPr lang="en-US" dirty="0" smtClean="0"/>
              <a:t>Definitely an absolute monarch</a:t>
            </a:r>
          </a:p>
          <a:p>
            <a:pPr lvl="1"/>
            <a:r>
              <a:rPr lang="en-US" dirty="0" smtClean="0"/>
              <a:t>Tried to westernize Russia’s military and gov’t.</a:t>
            </a:r>
          </a:p>
          <a:p>
            <a:pPr lvl="2"/>
            <a:r>
              <a:rPr lang="en-US" b="1" dirty="0" smtClean="0"/>
              <a:t>BUT still wanted a police state…</a:t>
            </a:r>
          </a:p>
        </p:txBody>
      </p:sp>
      <p:sp>
        <p:nvSpPr>
          <p:cNvPr id="4" name="Content Placeholder 3"/>
          <p:cNvSpPr>
            <a:spLocks noGrp="1"/>
          </p:cNvSpPr>
          <p:nvPr>
            <p:ph sz="half" idx="2"/>
          </p:nvPr>
        </p:nvSpPr>
        <p:spPr/>
        <p:txBody>
          <a:bodyPr>
            <a:normAutofit/>
          </a:bodyPr>
          <a:lstStyle/>
          <a:p>
            <a:endParaRPr lang="en-US"/>
          </a:p>
        </p:txBody>
      </p:sp>
      <p:pic>
        <p:nvPicPr>
          <p:cNvPr id="87042" name="Picture 2"/>
          <p:cNvPicPr>
            <a:picLocks noChangeAspect="1" noChangeArrowheads="1"/>
          </p:cNvPicPr>
          <p:nvPr/>
        </p:nvPicPr>
        <p:blipFill>
          <a:blip r:embed="rId2" cstate="print"/>
          <a:srcRect/>
          <a:stretch>
            <a:fillRect/>
          </a:stretch>
        </p:blipFill>
        <p:spPr bwMode="auto">
          <a:xfrm>
            <a:off x="3810000" y="1524001"/>
            <a:ext cx="5334000" cy="5334000"/>
          </a:xfrm>
          <a:prstGeom prst="rect">
            <a:avLst/>
          </a:prstGeom>
          <a:noFill/>
          <a:ln w="9525">
            <a:noFill/>
            <a:miter lim="800000"/>
            <a:headEnd/>
            <a:tailEnd/>
          </a:ln>
        </p:spPr>
      </p:pic>
    </p:spTree>
    <p:extLst>
      <p:ext uri="{BB962C8B-B14F-4D97-AF65-F5344CB8AC3E}">
        <p14:creationId xmlns:p14="http://schemas.microsoft.com/office/powerpoint/2010/main" val="17105511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cstate="print"/>
          <a:srcRect/>
          <a:stretch>
            <a:fillRect/>
          </a:stretch>
        </p:blipFill>
        <p:spPr bwMode="auto">
          <a:xfrm>
            <a:off x="0" y="0"/>
            <a:ext cx="9160329" cy="6858000"/>
          </a:xfrm>
          <a:prstGeom prst="rect">
            <a:avLst/>
          </a:prstGeom>
          <a:noFill/>
          <a:ln w="9525">
            <a:noFill/>
            <a:miter lim="800000"/>
            <a:headEnd/>
            <a:tailEnd/>
          </a:ln>
        </p:spPr>
      </p:pic>
    </p:spTree>
    <p:extLst>
      <p:ext uri="{BB962C8B-B14F-4D97-AF65-F5344CB8AC3E}">
        <p14:creationId xmlns:p14="http://schemas.microsoft.com/office/powerpoint/2010/main" val="31995876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cstate="print"/>
          <a:srcRect/>
          <a:stretch>
            <a:fillRect/>
          </a:stretch>
        </p:blipFill>
        <p:spPr bwMode="auto">
          <a:xfrm>
            <a:off x="0" y="0"/>
            <a:ext cx="9163538" cy="6858000"/>
          </a:xfrm>
          <a:prstGeom prst="rect">
            <a:avLst/>
          </a:prstGeom>
          <a:noFill/>
          <a:ln w="9525">
            <a:noFill/>
            <a:miter lim="800000"/>
            <a:headEnd/>
            <a:tailEnd/>
          </a:ln>
        </p:spPr>
      </p:pic>
    </p:spTree>
    <p:extLst>
      <p:ext uri="{BB962C8B-B14F-4D97-AF65-F5344CB8AC3E}">
        <p14:creationId xmlns:p14="http://schemas.microsoft.com/office/powerpoint/2010/main" val="4206154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4281676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cstate="print"/>
          <a:srcRect/>
          <a:stretch>
            <a:fillRect/>
          </a:stretch>
        </p:blipFill>
        <p:spPr bwMode="auto">
          <a:xfrm>
            <a:off x="0" y="0"/>
            <a:ext cx="9157044" cy="6858000"/>
          </a:xfrm>
          <a:prstGeom prst="rect">
            <a:avLst/>
          </a:prstGeom>
          <a:noFill/>
          <a:ln w="9525">
            <a:noFill/>
            <a:miter lim="800000"/>
            <a:headEnd/>
            <a:tailEnd/>
          </a:ln>
        </p:spPr>
      </p:pic>
    </p:spTree>
    <p:extLst>
      <p:ext uri="{BB962C8B-B14F-4D97-AF65-F5344CB8AC3E}">
        <p14:creationId xmlns:p14="http://schemas.microsoft.com/office/powerpoint/2010/main" val="15579597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Query</a:t>
            </a:r>
            <a:endParaRPr lang="en-US" dirty="0"/>
          </a:p>
        </p:txBody>
      </p:sp>
      <p:sp>
        <p:nvSpPr>
          <p:cNvPr id="6" name="Content Placeholder 5"/>
          <p:cNvSpPr>
            <a:spLocks noGrp="1"/>
          </p:cNvSpPr>
          <p:nvPr>
            <p:ph idx="1"/>
          </p:nvPr>
        </p:nvSpPr>
        <p:spPr/>
        <p:txBody>
          <a:bodyPr/>
          <a:lstStyle/>
          <a:p>
            <a:r>
              <a:rPr lang="en-US" dirty="0" smtClean="0"/>
              <a:t>How did Peter maintain a central gov’t. under his control?</a:t>
            </a:r>
          </a:p>
          <a:p>
            <a:pPr lvl="1"/>
            <a:r>
              <a:rPr lang="en-US" b="1" dirty="0" smtClean="0"/>
              <a:t>He divided Russia into provinces w/ strong enforcement of the law</a:t>
            </a:r>
            <a:endParaRPr lang="en-US" b="1" dirty="0"/>
          </a:p>
        </p:txBody>
      </p:sp>
    </p:spTree>
    <p:extLst>
      <p:ext uri="{BB962C8B-B14F-4D97-AF65-F5344CB8AC3E}">
        <p14:creationId xmlns:p14="http://schemas.microsoft.com/office/powerpoint/2010/main" val="22919726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 12.3 Discussion &amp; Review</a:t>
            </a:r>
            <a:endParaRPr lang="en-US" dirty="0"/>
          </a:p>
        </p:txBody>
      </p:sp>
      <p:sp>
        <p:nvSpPr>
          <p:cNvPr id="3" name="Content Placeholder 2"/>
          <p:cNvSpPr>
            <a:spLocks noGrp="1"/>
          </p:cNvSpPr>
          <p:nvPr>
            <p:ph idx="1"/>
          </p:nvPr>
        </p:nvSpPr>
        <p:spPr/>
        <p:txBody>
          <a:bodyPr/>
          <a:lstStyle/>
          <a:p>
            <a:r>
              <a:rPr lang="en-US" dirty="0" smtClean="0"/>
              <a:t>What does absolutism mean?</a:t>
            </a:r>
          </a:p>
          <a:p>
            <a:pPr lvl="1"/>
            <a:r>
              <a:rPr lang="en-US" b="1" dirty="0" smtClean="0"/>
              <a:t>Rulers hold total power</a:t>
            </a:r>
          </a:p>
          <a:p>
            <a:r>
              <a:rPr lang="en-US" dirty="0" smtClean="0"/>
              <a:t>T/F: The Hapsburgs were from Prussia.</a:t>
            </a:r>
          </a:p>
          <a:p>
            <a:pPr lvl="1"/>
            <a:r>
              <a:rPr lang="en-US" b="1" dirty="0" smtClean="0"/>
              <a:t>False, Austria</a:t>
            </a:r>
          </a:p>
          <a:p>
            <a:r>
              <a:rPr lang="en-US" dirty="0" smtClean="0"/>
              <a:t>Peter the Great wanted to __________ Russia, to be more like the country’s European neighbors.</a:t>
            </a:r>
          </a:p>
          <a:p>
            <a:pPr lvl="1"/>
            <a:r>
              <a:rPr lang="en-US" b="1" dirty="0" smtClean="0"/>
              <a:t>Westernize</a:t>
            </a:r>
            <a:endParaRPr lang="en-US" b="1" dirty="0"/>
          </a:p>
        </p:txBody>
      </p:sp>
    </p:spTree>
    <p:extLst>
      <p:ext uri="{BB962C8B-B14F-4D97-AF65-F5344CB8AC3E}">
        <p14:creationId xmlns:p14="http://schemas.microsoft.com/office/powerpoint/2010/main" val="1641979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5770" y="394924"/>
            <a:ext cx="8206740" cy="3392296"/>
          </a:xfrm>
          <a:prstGeom prst="rect">
            <a:avLst/>
          </a:prstGeom>
          <a:noFill/>
        </p:spPr>
        <p:txBody>
          <a:bodyPr vert="horz" lIns="67647" tIns="33824" rIns="67647" bIns="33824" rtlCol="0">
            <a:spAutoFit/>
          </a:bodyPr>
          <a:lstStyle/>
          <a:p>
            <a:r>
              <a:rPr lang="en-US" sz="3600" dirty="0">
                <a:solidFill>
                  <a:srgbClr val="000000"/>
                </a:solidFill>
                <a:latin typeface="Times New Roman - 48"/>
              </a:rPr>
              <a:t>Catholicism and Calvinism became </a:t>
            </a:r>
            <a:r>
              <a:rPr lang="en-US" sz="3600" dirty="0" smtClean="0">
                <a:solidFill>
                  <a:srgbClr val="000000"/>
                </a:solidFill>
                <a:latin typeface="Times New Roman - 48"/>
              </a:rPr>
              <a:t>highly </a:t>
            </a:r>
            <a:r>
              <a:rPr lang="en-US" sz="3600" dirty="0">
                <a:solidFill>
                  <a:srgbClr val="000000"/>
                </a:solidFill>
                <a:latin typeface="Times New Roman - 48"/>
              </a:rPr>
              <a:t>militant religions.  They </a:t>
            </a:r>
            <a:r>
              <a:rPr lang="en-US" sz="3600" dirty="0" smtClean="0">
                <a:solidFill>
                  <a:srgbClr val="000000"/>
                </a:solidFill>
                <a:latin typeface="Times New Roman - 48"/>
              </a:rPr>
              <a:t>fought </a:t>
            </a:r>
            <a:r>
              <a:rPr lang="en-US" sz="3600" dirty="0">
                <a:solidFill>
                  <a:srgbClr val="000000"/>
                </a:solidFill>
                <a:latin typeface="Times New Roman - 48"/>
              </a:rPr>
              <a:t>for converts and authority.  </a:t>
            </a:r>
            <a:r>
              <a:rPr lang="en-US" sz="3600" dirty="0" smtClean="0">
                <a:solidFill>
                  <a:srgbClr val="000000"/>
                </a:solidFill>
                <a:latin typeface="Times New Roman - 48"/>
              </a:rPr>
              <a:t>The </a:t>
            </a:r>
            <a:r>
              <a:rPr lang="en-US" sz="3600" dirty="0">
                <a:solidFill>
                  <a:srgbClr val="000000"/>
                </a:solidFill>
                <a:latin typeface="Times New Roman - 48"/>
              </a:rPr>
              <a:t>worst of the religious wars was </a:t>
            </a:r>
            <a:r>
              <a:rPr lang="en-US" sz="3600" dirty="0" smtClean="0">
                <a:solidFill>
                  <a:srgbClr val="000000"/>
                </a:solidFill>
                <a:latin typeface="Times New Roman - 48"/>
              </a:rPr>
              <a:t>the </a:t>
            </a:r>
            <a:r>
              <a:rPr lang="en-US" sz="3600" dirty="0">
                <a:solidFill>
                  <a:srgbClr val="000000"/>
                </a:solidFill>
                <a:latin typeface="Times New Roman - 48"/>
              </a:rPr>
              <a:t>French Wars of Religion.  </a:t>
            </a:r>
            <a:r>
              <a:rPr lang="en-US" sz="3600" dirty="0" smtClean="0">
                <a:solidFill>
                  <a:srgbClr val="000000"/>
                </a:solidFill>
                <a:latin typeface="Times New Roman - 48"/>
              </a:rPr>
              <a:t>French </a:t>
            </a:r>
            <a:r>
              <a:rPr lang="en-US" sz="3600" dirty="0">
                <a:solidFill>
                  <a:srgbClr val="000000"/>
                </a:solidFill>
                <a:latin typeface="Times New Roman - 48"/>
              </a:rPr>
              <a:t>Kings persecuted </a:t>
            </a:r>
            <a:r>
              <a:rPr lang="en-US" sz="3600" dirty="0" smtClean="0">
                <a:solidFill>
                  <a:srgbClr val="000000"/>
                </a:solidFill>
                <a:latin typeface="Times New Roman - 48"/>
              </a:rPr>
              <a:t>protestants</a:t>
            </a:r>
            <a:r>
              <a:rPr lang="en-US" sz="3600" dirty="0">
                <a:solidFill>
                  <a:srgbClr val="000000"/>
                </a:solidFill>
                <a:latin typeface="Times New Roman - 48"/>
              </a:rPr>
              <a:t>, this did not stop its </a:t>
            </a:r>
            <a:r>
              <a:rPr lang="en-US" sz="3600" dirty="0" smtClean="0">
                <a:solidFill>
                  <a:srgbClr val="000000"/>
                </a:solidFill>
                <a:latin typeface="Times New Roman - 48"/>
              </a:rPr>
              <a:t>spread</a:t>
            </a:r>
            <a:r>
              <a:rPr lang="en-US" sz="3600" dirty="0">
                <a:solidFill>
                  <a:srgbClr val="000000"/>
                </a:solidFill>
                <a:latin typeface="Times New Roman - 48"/>
              </a:rPr>
              <a:t>. </a:t>
            </a:r>
          </a:p>
        </p:txBody>
      </p:sp>
    </p:spTree>
    <p:extLst>
      <p:ext uri="{BB962C8B-B14F-4D97-AF65-F5344CB8AC3E}">
        <p14:creationId xmlns:p14="http://schemas.microsoft.com/office/powerpoint/2010/main" val="18765161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81" y="457201"/>
            <a:ext cx="8130082"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42753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799"/>
            <a:ext cx="8624011" cy="5336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67468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9794"/>
            <a:ext cx="8153399" cy="6107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63099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84931"/>
            <a:ext cx="7391400" cy="6353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92541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33400"/>
            <a:ext cx="8538977" cy="5686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63883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252" y="533400"/>
            <a:ext cx="8462548" cy="5636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48400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685800"/>
            <a:ext cx="8641292"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3662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29128"/>
            <a:ext cx="7572375" cy="5924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96651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381000"/>
            <a:ext cx="8991600" cy="5632311"/>
          </a:xfrm>
          <a:prstGeom prst="rect">
            <a:avLst/>
          </a:prstGeom>
          <a:noFill/>
        </p:spPr>
        <p:txBody>
          <a:bodyPr wrap="square" rtlCol="0">
            <a:spAutoFit/>
          </a:bodyPr>
          <a:lstStyle/>
          <a:p>
            <a:r>
              <a:rPr lang="en-US" sz="3600" dirty="0" smtClean="0"/>
              <a:t>Lesson 4</a:t>
            </a:r>
          </a:p>
          <a:p>
            <a:r>
              <a:rPr lang="en-US" sz="3600" dirty="0" smtClean="0"/>
              <a:t>Mannerism- ended Renaissance, started in Italy.  1520’s  </a:t>
            </a:r>
          </a:p>
          <a:p>
            <a:r>
              <a:rPr lang="en-US" sz="3600" dirty="0" smtClean="0"/>
              <a:t>Mannerism art= refused to follow Renaissance rules of balance, harmony and moderation.  Now rules of proportion ignored, showed suffering, strong emotions etc.   Spread all over Europe.  El Greco most prominent painter.  Figures are often elongated (contorted) works often reflect religious tensions.</a:t>
            </a:r>
            <a:endParaRPr lang="en-US" sz="3600" dirty="0"/>
          </a:p>
        </p:txBody>
      </p:sp>
    </p:spTree>
    <p:extLst>
      <p:ext uri="{BB962C8B-B14F-4D97-AF65-F5344CB8AC3E}">
        <p14:creationId xmlns:p14="http://schemas.microsoft.com/office/powerpoint/2010/main" val="20620370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063" y="576263"/>
            <a:ext cx="5095875" cy="570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0087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457200"/>
            <a:ext cx="8991600" cy="6186309"/>
          </a:xfrm>
          <a:prstGeom prst="rect">
            <a:avLst/>
          </a:prstGeom>
        </p:spPr>
        <p:txBody>
          <a:bodyPr wrap="square">
            <a:spAutoFit/>
          </a:bodyPr>
          <a:lstStyle/>
          <a:p>
            <a:r>
              <a:rPr lang="en-US" sz="3600" dirty="0">
                <a:solidFill>
                  <a:srgbClr val="000000"/>
                </a:solidFill>
                <a:latin typeface="Times New Roman - 47"/>
              </a:rPr>
              <a:t>King Phillip II of Spain by 1598 </a:t>
            </a:r>
            <a:r>
              <a:rPr lang="en-US" sz="3600" dirty="0" smtClean="0">
                <a:solidFill>
                  <a:srgbClr val="000000"/>
                </a:solidFill>
                <a:latin typeface="Times New Roman - 47"/>
              </a:rPr>
              <a:t>controlled </a:t>
            </a:r>
            <a:r>
              <a:rPr lang="en-US" sz="3600" dirty="0">
                <a:solidFill>
                  <a:srgbClr val="000000"/>
                </a:solidFill>
                <a:latin typeface="Times New Roman - 47"/>
              </a:rPr>
              <a:t>the most populous empire </a:t>
            </a:r>
            <a:r>
              <a:rPr lang="en-US" sz="3600" dirty="0" smtClean="0">
                <a:solidFill>
                  <a:srgbClr val="000000"/>
                </a:solidFill>
                <a:latin typeface="Times New Roman - 47"/>
              </a:rPr>
              <a:t>in </a:t>
            </a:r>
            <a:r>
              <a:rPr lang="en-US" sz="3600" dirty="0">
                <a:solidFill>
                  <a:srgbClr val="000000"/>
                </a:solidFill>
                <a:latin typeface="Times New Roman - 47"/>
              </a:rPr>
              <a:t>the world.  He had consolidated </a:t>
            </a:r>
            <a:r>
              <a:rPr lang="en-US" sz="3600" dirty="0" smtClean="0">
                <a:solidFill>
                  <a:srgbClr val="000000"/>
                </a:solidFill>
                <a:latin typeface="Times New Roman - 47"/>
              </a:rPr>
              <a:t>lands </a:t>
            </a:r>
            <a:r>
              <a:rPr lang="en-US" sz="3600" dirty="0">
                <a:solidFill>
                  <a:srgbClr val="000000"/>
                </a:solidFill>
                <a:latin typeface="Times New Roman - 47"/>
              </a:rPr>
              <a:t>in Spain, to the Netherlands, </a:t>
            </a:r>
            <a:r>
              <a:rPr lang="en-US" sz="3600" dirty="0" smtClean="0">
                <a:solidFill>
                  <a:srgbClr val="000000"/>
                </a:solidFill>
                <a:latin typeface="Times New Roman - 47"/>
              </a:rPr>
              <a:t>parts </a:t>
            </a:r>
            <a:r>
              <a:rPr lang="en-US" sz="3600" dirty="0">
                <a:solidFill>
                  <a:srgbClr val="000000"/>
                </a:solidFill>
                <a:latin typeface="Times New Roman - 47"/>
              </a:rPr>
              <a:t>of Italy and the Americas.  To </a:t>
            </a:r>
            <a:r>
              <a:rPr lang="en-US" sz="3600" dirty="0" smtClean="0">
                <a:solidFill>
                  <a:srgbClr val="000000"/>
                </a:solidFill>
                <a:latin typeface="Times New Roman - 47"/>
              </a:rPr>
              <a:t>strengthen </a:t>
            </a:r>
            <a:r>
              <a:rPr lang="en-US" sz="3600" dirty="0">
                <a:solidFill>
                  <a:srgbClr val="000000"/>
                </a:solidFill>
                <a:latin typeface="Times New Roman - 47"/>
              </a:rPr>
              <a:t>his control he insisted on </a:t>
            </a:r>
            <a:r>
              <a:rPr lang="en-US" sz="3600" dirty="0" smtClean="0">
                <a:solidFill>
                  <a:srgbClr val="000000"/>
                </a:solidFill>
                <a:latin typeface="Times New Roman - 47"/>
              </a:rPr>
              <a:t>strict </a:t>
            </a:r>
            <a:r>
              <a:rPr lang="en-US" sz="3600" dirty="0">
                <a:solidFill>
                  <a:srgbClr val="000000"/>
                </a:solidFill>
                <a:latin typeface="Times New Roman - 47"/>
              </a:rPr>
              <a:t>conformity to the Catholic </a:t>
            </a:r>
            <a:r>
              <a:rPr lang="en-US" sz="3600" dirty="0" smtClean="0">
                <a:solidFill>
                  <a:srgbClr val="000000"/>
                </a:solidFill>
                <a:latin typeface="Times New Roman - 47"/>
              </a:rPr>
              <a:t>faith</a:t>
            </a:r>
            <a:r>
              <a:rPr lang="en-US" sz="3600" dirty="0">
                <a:solidFill>
                  <a:srgbClr val="000000"/>
                </a:solidFill>
                <a:latin typeface="Times New Roman - 47"/>
              </a:rPr>
              <a:t>.  But Spain was broke and very </a:t>
            </a:r>
            <a:r>
              <a:rPr lang="en-US" sz="3600" dirty="0" smtClean="0">
                <a:solidFill>
                  <a:srgbClr val="000000"/>
                </a:solidFill>
                <a:latin typeface="Times New Roman - 47"/>
              </a:rPr>
              <a:t>much </a:t>
            </a:r>
            <a:r>
              <a:rPr lang="en-US" sz="3600" dirty="0">
                <a:solidFill>
                  <a:srgbClr val="000000"/>
                </a:solidFill>
                <a:latin typeface="Times New Roman - 47"/>
              </a:rPr>
              <a:t>weakened.  </a:t>
            </a:r>
            <a:r>
              <a:rPr lang="en-US" sz="3600" dirty="0" smtClean="0">
                <a:solidFill>
                  <a:srgbClr val="000000"/>
                </a:solidFill>
                <a:latin typeface="Times New Roman - 47"/>
              </a:rPr>
              <a:t>Lost ships sent to attack England….</a:t>
            </a:r>
          </a:p>
          <a:p>
            <a:r>
              <a:rPr lang="en-US" sz="3600" dirty="0" smtClean="0">
                <a:solidFill>
                  <a:srgbClr val="000000"/>
                </a:solidFill>
                <a:latin typeface="Times New Roman - 47"/>
              </a:rPr>
              <a:t>He did win the Battle of Lepanto (Greece) against Turks.</a:t>
            </a:r>
            <a:endParaRPr lang="en-US" sz="3600" dirty="0">
              <a:solidFill>
                <a:srgbClr val="000000"/>
              </a:solidFill>
              <a:latin typeface="Times New Roman - 47"/>
            </a:endParaRPr>
          </a:p>
        </p:txBody>
      </p:sp>
    </p:spTree>
    <p:extLst>
      <p:ext uri="{BB962C8B-B14F-4D97-AF65-F5344CB8AC3E}">
        <p14:creationId xmlns:p14="http://schemas.microsoft.com/office/powerpoint/2010/main" val="25194019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6063" y="119063"/>
            <a:ext cx="3571875" cy="661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79799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64812"/>
            <a:ext cx="8839200" cy="3539430"/>
          </a:xfrm>
          <a:prstGeom prst="rect">
            <a:avLst/>
          </a:prstGeom>
          <a:noFill/>
        </p:spPr>
        <p:txBody>
          <a:bodyPr wrap="square" rtlCol="0">
            <a:spAutoFit/>
          </a:bodyPr>
          <a:lstStyle/>
          <a:p>
            <a:r>
              <a:rPr lang="en-US" sz="3200" dirty="0" smtClean="0"/>
              <a:t>Baroque Art- Replaces Mannerism- starts in Italy, spreads.   Very much adopted by Catholic Reform.  Tried to bring together the classical ideas of Renaissance art and spiritual feelings of 16</a:t>
            </a:r>
            <a:r>
              <a:rPr lang="en-US" sz="3200" baseline="30000" dirty="0" smtClean="0"/>
              <a:t>th</a:t>
            </a:r>
            <a:r>
              <a:rPr lang="en-US" sz="3200" dirty="0" smtClean="0"/>
              <a:t> century religious revival.  “power” </a:t>
            </a:r>
          </a:p>
          <a:p>
            <a:r>
              <a:rPr lang="en-US" sz="3200" dirty="0" err="1" smtClean="0"/>
              <a:t>Gian</a:t>
            </a:r>
            <a:r>
              <a:rPr lang="en-US" sz="3200" dirty="0" smtClean="0"/>
              <a:t> Lorenzo Bernini- St. Peters Basilica</a:t>
            </a:r>
          </a:p>
          <a:p>
            <a:r>
              <a:rPr lang="en-US" sz="3200" dirty="0" smtClean="0"/>
              <a:t>Action, exuberance and dramatic effects</a:t>
            </a:r>
            <a:endParaRPr lang="en-US" sz="3200" dirty="0"/>
          </a:p>
        </p:txBody>
      </p:sp>
    </p:spTree>
    <p:extLst>
      <p:ext uri="{BB962C8B-B14F-4D97-AF65-F5344CB8AC3E}">
        <p14:creationId xmlns:p14="http://schemas.microsoft.com/office/powerpoint/2010/main" val="10877775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458" y="1371600"/>
            <a:ext cx="6879167"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41815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5722" y="381000"/>
            <a:ext cx="3971925" cy="5875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51491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9" y="1524000"/>
            <a:ext cx="3048000" cy="444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009" y="1534235"/>
            <a:ext cx="2886530" cy="3494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9825" y="1485331"/>
            <a:ext cx="292417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09600" y="457200"/>
            <a:ext cx="1111202" cy="738664"/>
          </a:xfrm>
          <a:prstGeom prst="rect">
            <a:avLst/>
          </a:prstGeom>
          <a:noFill/>
        </p:spPr>
        <p:txBody>
          <a:bodyPr wrap="none" rtlCol="0">
            <a:spAutoFit/>
          </a:bodyPr>
          <a:lstStyle/>
          <a:p>
            <a:r>
              <a:rPr lang="en-US" sz="2400" dirty="0" smtClean="0"/>
              <a:t>Rubens</a:t>
            </a:r>
          </a:p>
          <a:p>
            <a:endParaRPr lang="en-US" dirty="0"/>
          </a:p>
        </p:txBody>
      </p:sp>
    </p:spTree>
    <p:extLst>
      <p:ext uri="{BB962C8B-B14F-4D97-AF65-F5344CB8AC3E}">
        <p14:creationId xmlns:p14="http://schemas.microsoft.com/office/powerpoint/2010/main" val="33622295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 y="1410566"/>
            <a:ext cx="6943725" cy="5447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372862" y="58340"/>
            <a:ext cx="4572000" cy="1200329"/>
          </a:xfrm>
          <a:prstGeom prst="rect">
            <a:avLst/>
          </a:prstGeom>
        </p:spPr>
        <p:txBody>
          <a:bodyPr>
            <a:spAutoFit/>
          </a:bodyPr>
          <a:lstStyle/>
          <a:p>
            <a:r>
              <a:rPr lang="en-US" b="1" dirty="0"/>
              <a:t>Peter Paul Rubens</a:t>
            </a:r>
            <a:r>
              <a:rPr lang="en-US" dirty="0"/>
              <a:t>: "Massacre of the innocents"</a:t>
            </a:r>
            <a:r>
              <a:rPr lang="en-US" b="1" dirty="0"/>
              <a:t>, </a:t>
            </a:r>
            <a:r>
              <a:rPr lang="en-US" dirty="0"/>
              <a:t>1610/11</a:t>
            </a:r>
            <a:r>
              <a:rPr lang="en-US" b="1" dirty="0"/>
              <a:t>- $76.7 million </a:t>
            </a:r>
            <a:r>
              <a:rPr lang="en-US" dirty="0"/>
              <a:t>(£49.5 million) - Bought by Kenneth Thompson at Sotheby's London, July 2002.</a:t>
            </a:r>
          </a:p>
        </p:txBody>
      </p:sp>
    </p:spTree>
    <p:extLst>
      <p:ext uri="{BB962C8B-B14F-4D97-AF65-F5344CB8AC3E}">
        <p14:creationId xmlns:p14="http://schemas.microsoft.com/office/powerpoint/2010/main" val="34640397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7443"/>
            <a:ext cx="9067800" cy="6955750"/>
          </a:xfrm>
          <a:prstGeom prst="rect">
            <a:avLst/>
          </a:prstGeom>
          <a:noFill/>
        </p:spPr>
        <p:txBody>
          <a:bodyPr wrap="square" rtlCol="0">
            <a:spAutoFit/>
          </a:bodyPr>
          <a:lstStyle/>
          <a:p>
            <a:r>
              <a:rPr lang="en-US" sz="3600" dirty="0" smtClean="0"/>
              <a:t>Baroque Music-</a:t>
            </a:r>
          </a:p>
          <a:p>
            <a:r>
              <a:rPr lang="en-US" sz="3600" dirty="0" smtClean="0"/>
              <a:t>Johann Sebastian Bach = Mass in B Minor</a:t>
            </a:r>
          </a:p>
          <a:p>
            <a:r>
              <a:rPr lang="en-US" sz="3600" dirty="0" smtClean="0"/>
              <a:t>Greatest composer of all time. </a:t>
            </a:r>
          </a:p>
          <a:p>
            <a:r>
              <a:rPr lang="en-US" sz="3600" dirty="0">
                <a:hlinkClick r:id="rId2"/>
              </a:rPr>
              <a:t>https://</a:t>
            </a:r>
            <a:r>
              <a:rPr lang="en-US" sz="3600" dirty="0" smtClean="0">
                <a:hlinkClick r:id="rId2"/>
              </a:rPr>
              <a:t>www.youtube.com/watch?v=TX9zAlSXSOo</a:t>
            </a:r>
            <a:endParaRPr lang="en-US" sz="3600" dirty="0" smtClean="0"/>
          </a:p>
          <a:p>
            <a:endParaRPr lang="en-US" sz="1400" dirty="0" smtClean="0"/>
          </a:p>
          <a:p>
            <a:r>
              <a:rPr lang="en-US" sz="3600" dirty="0" smtClean="0"/>
              <a:t>George Frederic Handel- best known for his religious music.  Handel’s Messiah.</a:t>
            </a:r>
          </a:p>
          <a:p>
            <a:r>
              <a:rPr lang="en-US" sz="3600" dirty="0">
                <a:hlinkClick r:id="rId3"/>
              </a:rPr>
              <a:t>https://</a:t>
            </a:r>
            <a:r>
              <a:rPr lang="en-US" sz="3600" dirty="0" smtClean="0">
                <a:hlinkClick r:id="rId3"/>
              </a:rPr>
              <a:t>www.youtube.com/watch?v=il7uhFe-vUY</a:t>
            </a:r>
            <a:endParaRPr lang="en-US" sz="3600" dirty="0" smtClean="0"/>
          </a:p>
          <a:p>
            <a:r>
              <a:rPr lang="en-US" sz="3600" dirty="0">
                <a:hlinkClick r:id="rId4"/>
              </a:rPr>
              <a:t>https://</a:t>
            </a:r>
            <a:r>
              <a:rPr lang="en-US" sz="3600" dirty="0" smtClean="0">
                <a:hlinkClick r:id="rId4"/>
              </a:rPr>
              <a:t>www.youtube.com/watch?v=sLB-uMPj27s&amp;feature=related</a:t>
            </a:r>
            <a:r>
              <a:rPr lang="en-US" sz="3600" dirty="0" smtClean="0"/>
              <a:t>    dumb and dumber</a:t>
            </a:r>
          </a:p>
          <a:p>
            <a:endParaRPr lang="en-US" sz="3600" dirty="0"/>
          </a:p>
        </p:txBody>
      </p:sp>
    </p:spTree>
    <p:extLst>
      <p:ext uri="{BB962C8B-B14F-4D97-AF65-F5344CB8AC3E}">
        <p14:creationId xmlns:p14="http://schemas.microsoft.com/office/powerpoint/2010/main" val="26349071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457200"/>
            <a:ext cx="8915400" cy="3046988"/>
          </a:xfrm>
          <a:prstGeom prst="rect">
            <a:avLst/>
          </a:prstGeom>
          <a:noFill/>
        </p:spPr>
        <p:txBody>
          <a:bodyPr wrap="square" rtlCol="0">
            <a:spAutoFit/>
          </a:bodyPr>
          <a:lstStyle/>
          <a:p>
            <a:r>
              <a:rPr lang="en-US" sz="3200" dirty="0" smtClean="0"/>
              <a:t>Golden Age of Literature- Drama- theater growing </a:t>
            </a:r>
          </a:p>
          <a:p>
            <a:r>
              <a:rPr lang="en-US" sz="3200" dirty="0" smtClean="0"/>
              <a:t>William Shakespeare- “complete man of theater”  wrote plays, acted, theater owner.</a:t>
            </a:r>
          </a:p>
          <a:p>
            <a:endParaRPr lang="en-US" sz="3200" dirty="0"/>
          </a:p>
          <a:p>
            <a:r>
              <a:rPr lang="en-US" sz="3200" dirty="0" smtClean="0"/>
              <a:t>Wrote tragedies, comedies, histories- very adept at understanding the human condition. </a:t>
            </a:r>
            <a:endParaRPr lang="en-US" sz="3200" dirty="0"/>
          </a:p>
        </p:txBody>
      </p:sp>
    </p:spTree>
    <p:extLst>
      <p:ext uri="{BB962C8B-B14F-4D97-AF65-F5344CB8AC3E}">
        <p14:creationId xmlns:p14="http://schemas.microsoft.com/office/powerpoint/2010/main" val="30106294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99" y="533400"/>
            <a:ext cx="6888679" cy="5765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24185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457200"/>
            <a:ext cx="8839200" cy="2308324"/>
          </a:xfrm>
          <a:prstGeom prst="rect">
            <a:avLst/>
          </a:prstGeom>
          <a:noFill/>
        </p:spPr>
        <p:txBody>
          <a:bodyPr wrap="square" rtlCol="0">
            <a:spAutoFit/>
          </a:bodyPr>
          <a:lstStyle/>
          <a:p>
            <a:r>
              <a:rPr lang="en-US" sz="3600" dirty="0" smtClean="0"/>
              <a:t>Spain-</a:t>
            </a:r>
          </a:p>
          <a:p>
            <a:r>
              <a:rPr lang="en-US" sz="3600" dirty="0" smtClean="0"/>
              <a:t>Cervantes – Don Quixote</a:t>
            </a:r>
          </a:p>
          <a:p>
            <a:r>
              <a:rPr lang="en-US" sz="3600" dirty="0" smtClean="0"/>
              <a:t>Idealist knight and Sancho the realists.</a:t>
            </a:r>
          </a:p>
          <a:p>
            <a:endParaRPr lang="en-US" sz="36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443163"/>
            <a:ext cx="4210050" cy="3571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0843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0" y="0"/>
            <a:ext cx="9083206" cy="6858000"/>
          </a:xfrm>
          <a:prstGeom prst="rect">
            <a:avLst/>
          </a:prstGeom>
          <a:noFill/>
          <a:ln w="9525">
            <a:noFill/>
            <a:miter lim="800000"/>
            <a:headEnd/>
            <a:tailEnd/>
          </a:ln>
        </p:spPr>
      </p:pic>
    </p:spTree>
    <p:extLst>
      <p:ext uri="{BB962C8B-B14F-4D97-AF65-F5344CB8AC3E}">
        <p14:creationId xmlns:p14="http://schemas.microsoft.com/office/powerpoint/2010/main" val="32435777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6541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2326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15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2910" y="121515"/>
            <a:ext cx="8343900" cy="5608287"/>
          </a:xfrm>
          <a:prstGeom prst="rect">
            <a:avLst/>
          </a:prstGeom>
          <a:noFill/>
        </p:spPr>
        <p:txBody>
          <a:bodyPr vert="horz" lIns="67647" tIns="33824" rIns="67647" bIns="33824" rtlCol="0">
            <a:spAutoFit/>
          </a:bodyPr>
          <a:lstStyle/>
          <a:p>
            <a:r>
              <a:rPr lang="en-US" sz="3600" dirty="0">
                <a:solidFill>
                  <a:srgbClr val="000000"/>
                </a:solidFill>
                <a:latin typeface="Times New Roman - 47"/>
              </a:rPr>
              <a:t>Queen Elizabeth of England- England </a:t>
            </a:r>
            <a:r>
              <a:rPr lang="en-US" sz="3600" dirty="0" smtClean="0">
                <a:solidFill>
                  <a:srgbClr val="000000"/>
                </a:solidFill>
                <a:latin typeface="Times New Roman - 47"/>
              </a:rPr>
              <a:t>became </a:t>
            </a:r>
            <a:r>
              <a:rPr lang="en-US" sz="3600" dirty="0">
                <a:solidFill>
                  <a:srgbClr val="000000"/>
                </a:solidFill>
                <a:latin typeface="Times New Roman - 47"/>
              </a:rPr>
              <a:t>the leader of Protestant </a:t>
            </a:r>
            <a:r>
              <a:rPr lang="en-US" sz="3600" dirty="0" smtClean="0">
                <a:solidFill>
                  <a:srgbClr val="000000"/>
                </a:solidFill>
                <a:latin typeface="Times New Roman - 47"/>
              </a:rPr>
              <a:t>nations </a:t>
            </a:r>
            <a:r>
              <a:rPr lang="en-US" sz="3600" dirty="0">
                <a:solidFill>
                  <a:srgbClr val="000000"/>
                </a:solidFill>
                <a:latin typeface="Times New Roman - 47"/>
              </a:rPr>
              <a:t>of Europe and laid </a:t>
            </a:r>
            <a:r>
              <a:rPr lang="en-US" sz="3600" dirty="0" smtClean="0">
                <a:solidFill>
                  <a:srgbClr val="000000"/>
                </a:solidFill>
                <a:latin typeface="Times New Roman - 47"/>
              </a:rPr>
              <a:t>foundations </a:t>
            </a:r>
            <a:r>
              <a:rPr lang="en-US" sz="3600" dirty="0">
                <a:solidFill>
                  <a:srgbClr val="000000"/>
                </a:solidFill>
                <a:latin typeface="Times New Roman - 47"/>
              </a:rPr>
              <a:t>in the rest of the world.  </a:t>
            </a:r>
            <a:r>
              <a:rPr lang="en-US" sz="3600" dirty="0" smtClean="0">
                <a:solidFill>
                  <a:srgbClr val="000000"/>
                </a:solidFill>
                <a:latin typeface="Times New Roman - 47"/>
              </a:rPr>
              <a:t>She </a:t>
            </a:r>
            <a:r>
              <a:rPr lang="en-US" sz="3600" dirty="0">
                <a:solidFill>
                  <a:srgbClr val="000000"/>
                </a:solidFill>
                <a:latin typeface="Times New Roman - 47"/>
              </a:rPr>
              <a:t>repealed the laws favoring </a:t>
            </a:r>
            <a:r>
              <a:rPr lang="en-US" sz="3600" dirty="0" smtClean="0">
                <a:solidFill>
                  <a:srgbClr val="000000"/>
                </a:solidFill>
                <a:latin typeface="Times New Roman - 47"/>
              </a:rPr>
              <a:t>Catholics</a:t>
            </a:r>
            <a:r>
              <a:rPr lang="en-US" sz="3600" dirty="0">
                <a:solidFill>
                  <a:srgbClr val="000000"/>
                </a:solidFill>
                <a:latin typeface="Times New Roman - 47"/>
              </a:rPr>
              <a:t>.  She was moderate in her </a:t>
            </a:r>
            <a:r>
              <a:rPr lang="en-US" sz="3600" dirty="0" smtClean="0">
                <a:solidFill>
                  <a:srgbClr val="000000"/>
                </a:solidFill>
                <a:latin typeface="Times New Roman - 47"/>
              </a:rPr>
              <a:t>religion </a:t>
            </a:r>
            <a:r>
              <a:rPr lang="en-US" sz="3600" dirty="0">
                <a:solidFill>
                  <a:srgbClr val="000000"/>
                </a:solidFill>
                <a:latin typeface="Times New Roman - 47"/>
              </a:rPr>
              <a:t>and her foreign policy.  She </a:t>
            </a:r>
            <a:r>
              <a:rPr lang="en-US" sz="3600" dirty="0" smtClean="0">
                <a:solidFill>
                  <a:srgbClr val="000000"/>
                </a:solidFill>
                <a:latin typeface="Times New Roman - 47"/>
              </a:rPr>
              <a:t>attempted </a:t>
            </a:r>
            <a:r>
              <a:rPr lang="en-US" sz="3600" dirty="0">
                <a:solidFill>
                  <a:srgbClr val="000000"/>
                </a:solidFill>
                <a:latin typeface="Times New Roman - 47"/>
              </a:rPr>
              <a:t>to keep Spain and France </a:t>
            </a:r>
            <a:r>
              <a:rPr lang="en-US" sz="3600" dirty="0" smtClean="0">
                <a:solidFill>
                  <a:srgbClr val="000000"/>
                </a:solidFill>
                <a:latin typeface="Times New Roman - 47"/>
              </a:rPr>
              <a:t>from </a:t>
            </a:r>
            <a:r>
              <a:rPr lang="en-US" sz="3600" dirty="0">
                <a:solidFill>
                  <a:srgbClr val="000000"/>
                </a:solidFill>
                <a:latin typeface="Times New Roman - 47"/>
              </a:rPr>
              <a:t>becoming to powerful.  Phillip II </a:t>
            </a:r>
            <a:r>
              <a:rPr lang="en-US" sz="3600" dirty="0" smtClean="0">
                <a:solidFill>
                  <a:srgbClr val="000000"/>
                </a:solidFill>
                <a:latin typeface="Times New Roman - 47"/>
              </a:rPr>
              <a:t>tried </a:t>
            </a:r>
            <a:r>
              <a:rPr lang="en-US" sz="3600" dirty="0">
                <a:solidFill>
                  <a:srgbClr val="000000"/>
                </a:solidFill>
                <a:latin typeface="Times New Roman - 47"/>
              </a:rPr>
              <a:t>to conquer England by sea but </a:t>
            </a:r>
            <a:r>
              <a:rPr lang="en-US" sz="3600" dirty="0" smtClean="0">
                <a:solidFill>
                  <a:srgbClr val="000000"/>
                </a:solidFill>
                <a:latin typeface="Times New Roman - 47"/>
              </a:rPr>
              <a:t>lost </a:t>
            </a:r>
            <a:r>
              <a:rPr lang="en-US" sz="3600" dirty="0">
                <a:solidFill>
                  <a:srgbClr val="000000"/>
                </a:solidFill>
                <a:latin typeface="Times New Roman - 47"/>
              </a:rPr>
              <a:t>most of its ships during storms.</a:t>
            </a:r>
          </a:p>
        </p:txBody>
      </p:sp>
    </p:spTree>
    <p:extLst>
      <p:ext uri="{BB962C8B-B14F-4D97-AF65-F5344CB8AC3E}">
        <p14:creationId xmlns:p14="http://schemas.microsoft.com/office/powerpoint/2010/main" val="26550022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628</TotalTime>
  <Words>1839</Words>
  <Application>Microsoft Office PowerPoint</Application>
  <PresentationFormat>On-screen Show (4:3)</PresentationFormat>
  <Paragraphs>192</Paragraphs>
  <Slides>82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82</vt:i4>
      </vt:variant>
    </vt:vector>
  </HeadingPairs>
  <TitlesOfParts>
    <vt:vector size="90" baseType="lpstr">
      <vt:lpstr>Arial</vt:lpstr>
      <vt:lpstr>Calibri</vt:lpstr>
      <vt:lpstr>Times New Roman - 16</vt:lpstr>
      <vt:lpstr>Times New Roman - 36</vt:lpstr>
      <vt:lpstr>Times New Roman - 47</vt:lpstr>
      <vt:lpstr>Times New Roman - 48</vt:lpstr>
      <vt:lpstr>Wingdings</vt:lpstr>
      <vt:lpstr>Office Theme</vt:lpstr>
      <vt:lpstr>Chapter 12 Conflict and Absolutism in Europe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Query</vt:lpstr>
      <vt:lpstr>PowerPoint Presentation</vt:lpstr>
      <vt:lpstr>PowerPoint Presentation</vt:lpstr>
      <vt:lpstr>PowerPoint Presentation</vt:lpstr>
      <vt:lpstr>PowerPoint Presentation</vt:lpstr>
      <vt:lpstr>PowerPoint Presentation</vt:lpstr>
      <vt:lpstr>Thirty Years War, in 5 mins    </vt:lpstr>
      <vt:lpstr>PowerPoint Presentation</vt:lpstr>
      <vt:lpstr>Ch 12.1 Discussion &amp; Review</vt:lpstr>
      <vt:lpstr>Ch 12.1 Discussion &amp; Review</vt:lpstr>
      <vt:lpstr>War and Revolution in England</vt:lpstr>
      <vt:lpstr>PowerPoint Presentation</vt:lpstr>
      <vt:lpstr>PowerPoint Presentation</vt:lpstr>
      <vt:lpstr>Ch 12.2 Vocab</vt:lpstr>
      <vt:lpstr>King vs. Parliament</vt:lpstr>
      <vt:lpstr>PowerPoint Presentation</vt:lpstr>
      <vt:lpstr>Civil War, then Commonwealth</vt:lpstr>
      <vt:lpstr>Commonwealth, cont’d.</vt:lpstr>
      <vt:lpstr>Restoration of Monarchy</vt:lpstr>
      <vt:lpstr>PowerPoint Presentation</vt:lpstr>
      <vt:lpstr>A ‘Glorious’ Revolution</vt:lpstr>
      <vt:lpstr>PowerPoint Presentation</vt:lpstr>
      <vt:lpstr>Query</vt:lpstr>
      <vt:lpstr>Bill of Rights</vt:lpstr>
      <vt:lpstr>PowerPoint Presentation</vt:lpstr>
      <vt:lpstr>Philosophizers </vt:lpstr>
      <vt:lpstr>Ch 12.2 Discussion and Review</vt:lpstr>
      <vt:lpstr>Ch 12.2 Discussion and Review</vt:lpstr>
      <vt:lpstr>Absolutism in Europe</vt:lpstr>
      <vt:lpstr>PowerPoint Presentation</vt:lpstr>
      <vt:lpstr>PowerPoint Presentation</vt:lpstr>
      <vt:lpstr>Ch 12.3 Vocab</vt:lpstr>
      <vt:lpstr>PowerPoint Presentation</vt:lpstr>
      <vt:lpstr>Absolute Monarchy in France- their response to crises in other countries. </vt:lpstr>
      <vt:lpstr>PowerPoint Presentation</vt:lpstr>
      <vt:lpstr>Louis XIV</vt:lpstr>
      <vt:lpstr>Louis XIV</vt:lpstr>
      <vt:lpstr>Prussia and Austria Emerge</vt:lpstr>
      <vt:lpstr>PowerPoint Presentation</vt:lpstr>
      <vt:lpstr>Expansion of Russia</vt:lpstr>
      <vt:lpstr>PowerPoint Presentation</vt:lpstr>
      <vt:lpstr>PowerPoint Presentation</vt:lpstr>
      <vt:lpstr>PowerPoint Presentation</vt:lpstr>
      <vt:lpstr>PowerPoint Presentation</vt:lpstr>
      <vt:lpstr>Query</vt:lpstr>
      <vt:lpstr>Ch 12.3 Discussion &amp;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ACPS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Risa J. Wray</dc:creator>
  <cp:lastModifiedBy>Risa J. Wray</cp:lastModifiedBy>
  <cp:revision>45</cp:revision>
  <dcterms:created xsi:type="dcterms:W3CDTF">2012-11-20T18:39:24Z</dcterms:created>
  <dcterms:modified xsi:type="dcterms:W3CDTF">2018-02-23T14:03:14Z</dcterms:modified>
</cp:coreProperties>
</file>