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6" r:id="rId3"/>
    <p:sldId id="258" r:id="rId4"/>
    <p:sldId id="259" r:id="rId5"/>
    <p:sldId id="260" r:id="rId6"/>
    <p:sldId id="261" r:id="rId7"/>
    <p:sldId id="262" r:id="rId8"/>
    <p:sldId id="263" r:id="rId9"/>
    <p:sldId id="267" r:id="rId10"/>
    <p:sldId id="293" r:id="rId11"/>
    <p:sldId id="264" r:id="rId12"/>
    <p:sldId id="265" r:id="rId13"/>
    <p:sldId id="311" r:id="rId14"/>
    <p:sldId id="266" r:id="rId15"/>
    <p:sldId id="271" r:id="rId16"/>
    <p:sldId id="278" r:id="rId17"/>
    <p:sldId id="277" r:id="rId18"/>
    <p:sldId id="269" r:id="rId19"/>
    <p:sldId id="268" r:id="rId20"/>
    <p:sldId id="280" r:id="rId21"/>
    <p:sldId id="279" r:id="rId22"/>
    <p:sldId id="270" r:id="rId23"/>
    <p:sldId id="281" r:id="rId24"/>
    <p:sldId id="272" r:id="rId25"/>
    <p:sldId id="273" r:id="rId26"/>
    <p:sldId id="274" r:id="rId27"/>
    <p:sldId id="286" r:id="rId28"/>
    <p:sldId id="282" r:id="rId29"/>
    <p:sldId id="283" r:id="rId30"/>
    <p:sldId id="284" r:id="rId31"/>
    <p:sldId id="312" r:id="rId32"/>
    <p:sldId id="275" r:id="rId33"/>
    <p:sldId id="305" r:id="rId34"/>
    <p:sldId id="306" r:id="rId35"/>
    <p:sldId id="307" r:id="rId36"/>
    <p:sldId id="308" r:id="rId37"/>
    <p:sldId id="309" r:id="rId38"/>
    <p:sldId id="310" r:id="rId39"/>
    <p:sldId id="288" r:id="rId40"/>
    <p:sldId id="287" r:id="rId41"/>
    <p:sldId id="333" r:id="rId42"/>
    <p:sldId id="334" r:id="rId43"/>
    <p:sldId id="335" r:id="rId44"/>
    <p:sldId id="289" r:id="rId45"/>
    <p:sldId id="294" r:id="rId46"/>
    <p:sldId id="291" r:id="rId47"/>
    <p:sldId id="336" r:id="rId48"/>
    <p:sldId id="337" r:id="rId49"/>
    <p:sldId id="338" r:id="rId50"/>
    <p:sldId id="339" r:id="rId51"/>
    <p:sldId id="295" r:id="rId52"/>
    <p:sldId id="340" r:id="rId53"/>
    <p:sldId id="296" r:id="rId54"/>
    <p:sldId id="297" r:id="rId55"/>
    <p:sldId id="313" r:id="rId56"/>
    <p:sldId id="314" r:id="rId57"/>
    <p:sldId id="315" r:id="rId58"/>
    <p:sldId id="317" r:id="rId59"/>
    <p:sldId id="298" r:id="rId60"/>
    <p:sldId id="320" r:id="rId61"/>
    <p:sldId id="300" r:id="rId62"/>
    <p:sldId id="319" r:id="rId63"/>
    <p:sldId id="301" r:id="rId64"/>
    <p:sldId id="299" r:id="rId65"/>
    <p:sldId id="321" r:id="rId66"/>
    <p:sldId id="322" r:id="rId67"/>
    <p:sldId id="324" r:id="rId68"/>
    <p:sldId id="325" r:id="rId69"/>
    <p:sldId id="326" r:id="rId70"/>
    <p:sldId id="327" r:id="rId71"/>
    <p:sldId id="323" r:id="rId72"/>
    <p:sldId id="328" r:id="rId73"/>
    <p:sldId id="329" r:id="rId74"/>
    <p:sldId id="330" r:id="rId75"/>
    <p:sldId id="331" r:id="rId76"/>
    <p:sldId id="332" r:id="rId77"/>
  </p:sldIdLst>
  <p:sldSz cx="14363700" cy="10160000"/>
  <p:notesSz cx="6858000" cy="9144000"/>
  <p:embeddedFontLst>
    <p:embeddedFont>
      <p:font typeface="Calibri" panose="020F0502020204030204" pitchFamily="34" charset="0"/>
      <p:regular r:id="rId78"/>
      <p:bold r:id="rId79"/>
      <p:italic r:id="rId80"/>
      <p:bold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7" d="100"/>
          <a:sy n="47" d="100"/>
        </p:scale>
        <p:origin x="-414" y="-114"/>
      </p:cViewPr>
      <p:guideLst>
        <p:guide orient="horz" pos="3200"/>
        <p:guide pos="45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77278" y="3156187"/>
            <a:ext cx="12209145" cy="2177815"/>
          </a:xfrm>
        </p:spPr>
        <p:txBody>
          <a:bodyPr/>
          <a:lstStyle/>
          <a:p>
            <a:r>
              <a:rPr lang="en-US" smtClean="0"/>
              <a:t>Click to edit Master title style</a:t>
            </a:r>
            <a:endParaRPr lang="en-US"/>
          </a:p>
        </p:txBody>
      </p:sp>
      <p:sp>
        <p:nvSpPr>
          <p:cNvPr id="3" name="Subtitle 2"/>
          <p:cNvSpPr>
            <a:spLocks noGrp="1"/>
          </p:cNvSpPr>
          <p:nvPr>
            <p:ph type="subTitle" idx="1"/>
          </p:nvPr>
        </p:nvSpPr>
        <p:spPr>
          <a:xfrm>
            <a:off x="2154555" y="5757334"/>
            <a:ext cx="10054590" cy="259644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0A3655-D016-4021-A2DD-A2447FC13361}"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2227010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A3655-D016-4021-A2DD-A2447FC13361}"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395149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13682" y="406873"/>
            <a:ext cx="3231833" cy="86689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18187" y="406873"/>
            <a:ext cx="9456103" cy="86689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A3655-D016-4021-A2DD-A2447FC13361}"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75048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A3655-D016-4021-A2DD-A2447FC13361}"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413011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34633" y="6528743"/>
            <a:ext cx="12209145" cy="2017889"/>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34633" y="4306242"/>
            <a:ext cx="12209145" cy="222249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0A3655-D016-4021-A2DD-A2447FC13361}"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25854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8186" y="2370669"/>
            <a:ext cx="6343967" cy="67051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01549" y="2370669"/>
            <a:ext cx="6343967" cy="67051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0A3655-D016-4021-A2DD-A2447FC13361}" type="datetimeFigureOut">
              <a:rPr lang="en-US" smtClean="0"/>
              <a:t>3/17/2014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138917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18185" y="2274241"/>
            <a:ext cx="6346462" cy="94779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18185" y="3222037"/>
            <a:ext cx="6346462" cy="58537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296564" y="2274241"/>
            <a:ext cx="6348955" cy="94779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296564" y="3222037"/>
            <a:ext cx="6348955" cy="58537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0A3655-D016-4021-A2DD-A2447FC13361}" type="datetimeFigureOut">
              <a:rPr lang="en-US" smtClean="0"/>
              <a:t>3/17/2014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313940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0A3655-D016-4021-A2DD-A2447FC13361}" type="datetimeFigureOut">
              <a:rPr lang="en-US" smtClean="0"/>
              <a:t>3/17/2014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1183591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0A3655-D016-4021-A2DD-A2447FC13361}" type="datetimeFigureOut">
              <a:rPr lang="en-US" smtClean="0"/>
              <a:t>3/17/2014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2316386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8187" y="404519"/>
            <a:ext cx="4725558" cy="172155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615808" y="404520"/>
            <a:ext cx="8029707" cy="86712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8187" y="2126076"/>
            <a:ext cx="4725558" cy="69497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A3655-D016-4021-A2DD-A2447FC13361}" type="datetimeFigureOut">
              <a:rPr lang="en-US" smtClean="0"/>
              <a:t>3/17/2014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25614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15386" y="7112000"/>
            <a:ext cx="8618220" cy="83961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15386" y="907815"/>
            <a:ext cx="8618220" cy="609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15386" y="7951612"/>
            <a:ext cx="8618220" cy="11923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A3655-D016-4021-A2DD-A2447FC13361}" type="datetimeFigureOut">
              <a:rPr lang="en-US" smtClean="0"/>
              <a:t>3/17/2014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276BE-9BD0-4D76-B7DD-86E9DBD6FB70}" type="slidenum">
              <a:rPr lang="en-US" smtClean="0"/>
              <a:t>‹#›</a:t>
            </a:fld>
            <a:endParaRPr lang="en-US"/>
          </a:p>
        </p:txBody>
      </p:sp>
    </p:spTree>
    <p:extLst>
      <p:ext uri="{BB962C8B-B14F-4D97-AF65-F5344CB8AC3E}">
        <p14:creationId xmlns:p14="http://schemas.microsoft.com/office/powerpoint/2010/main" val="428992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8185" y="406871"/>
            <a:ext cx="12927330" cy="169333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18185" y="2370669"/>
            <a:ext cx="12927330" cy="67051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18187" y="9416817"/>
            <a:ext cx="3351530" cy="540926"/>
          </a:xfrm>
          <a:prstGeom prst="rect">
            <a:avLst/>
          </a:prstGeom>
        </p:spPr>
        <p:txBody>
          <a:bodyPr vert="horz" lIns="91440" tIns="45720" rIns="91440" bIns="45720" rtlCol="0" anchor="ctr"/>
          <a:lstStyle>
            <a:lvl1pPr algn="l">
              <a:defRPr sz="1200">
                <a:solidFill>
                  <a:schemeClr val="tx1">
                    <a:tint val="75000"/>
                  </a:schemeClr>
                </a:solidFill>
              </a:defRPr>
            </a:lvl1pPr>
          </a:lstStyle>
          <a:p>
            <a:fld id="{9C0A3655-D016-4021-A2DD-A2447FC13361}" type="datetimeFigureOut">
              <a:rPr lang="en-US" smtClean="0"/>
              <a:t>3/17/2014</a:t>
            </a:fld>
            <a:endParaRPr lang="en-US"/>
          </a:p>
        </p:txBody>
      </p:sp>
      <p:sp>
        <p:nvSpPr>
          <p:cNvPr id="5" name="Footer Placeholder 4"/>
          <p:cNvSpPr>
            <a:spLocks noGrp="1"/>
          </p:cNvSpPr>
          <p:nvPr>
            <p:ph type="ftr" sz="quarter" idx="3"/>
          </p:nvPr>
        </p:nvSpPr>
        <p:spPr>
          <a:xfrm>
            <a:off x="4907600" y="9416817"/>
            <a:ext cx="4548505" cy="5409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93987" y="9416817"/>
            <a:ext cx="3351530" cy="540926"/>
          </a:xfrm>
          <a:prstGeom prst="rect">
            <a:avLst/>
          </a:prstGeom>
        </p:spPr>
        <p:txBody>
          <a:bodyPr vert="horz" lIns="91440" tIns="45720" rIns="91440" bIns="45720" rtlCol="0" anchor="ctr"/>
          <a:lstStyle>
            <a:lvl1pPr algn="r">
              <a:defRPr sz="1200">
                <a:solidFill>
                  <a:schemeClr val="tx1">
                    <a:tint val="75000"/>
                  </a:schemeClr>
                </a:solidFill>
              </a:defRPr>
            </a:lvl1pPr>
          </a:lstStyle>
          <a:p>
            <a:fld id="{229276BE-9BD0-4D76-B7DD-86E9DBD6FB70}" type="slidenum">
              <a:rPr lang="en-US" smtClean="0"/>
              <a:t>‹#›</a:t>
            </a:fld>
            <a:endParaRPr lang="en-US"/>
          </a:p>
        </p:txBody>
      </p:sp>
    </p:spTree>
    <p:extLst>
      <p:ext uri="{BB962C8B-B14F-4D97-AF65-F5344CB8AC3E}">
        <p14:creationId xmlns:p14="http://schemas.microsoft.com/office/powerpoint/2010/main" val="3589752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www.youtube.com/watch?v=zhL5DCizj5c&amp;safe=active"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www.youtube.com/watch?v=Nosq94oCl_M&amp;safe=active"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www.youtube.com/watch?v=Pqik0WDMDco"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youtube.com/watch?v=tHvztnHOWEQ&amp;safe=active"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10457" y="98815"/>
            <a:ext cx="13142786" cy="5016758"/>
          </a:xfrm>
          <a:prstGeom prst="rect">
            <a:avLst/>
          </a:prstGeom>
          <a:noFill/>
        </p:spPr>
        <p:txBody>
          <a:bodyPr vert="horz" rtlCol="0">
            <a:spAutoFit/>
          </a:bodyPr>
          <a:lstStyle/>
          <a:p>
            <a:pPr algn="ctr"/>
            <a:r>
              <a:rPr lang="en-US" sz="4000" dirty="0" smtClean="0">
                <a:solidFill>
                  <a:srgbClr val="000000"/>
                </a:solidFill>
                <a:latin typeface="Times New Roman - 47"/>
              </a:rPr>
              <a:t>Industrialization</a:t>
            </a:r>
          </a:p>
          <a:p>
            <a:pPr algn="ctr"/>
            <a:r>
              <a:rPr lang="en-US" sz="4000" dirty="0" smtClean="0">
                <a:solidFill>
                  <a:srgbClr val="000000"/>
                </a:solidFill>
                <a:latin typeface="Times New Roman - 47"/>
              </a:rPr>
              <a:t>Chapter 17Section 1</a:t>
            </a:r>
          </a:p>
          <a:p>
            <a:pPr algn="ctr"/>
            <a:endParaRPr lang="en-US" sz="4000" dirty="0" smtClean="0">
              <a:solidFill>
                <a:srgbClr val="000000"/>
              </a:solidFill>
              <a:latin typeface="Times New Roman - 47"/>
            </a:endParaRPr>
          </a:p>
          <a:p>
            <a:pPr algn="ctr"/>
            <a:r>
              <a:rPr lang="en-US" sz="4000" dirty="0" smtClean="0">
                <a:solidFill>
                  <a:srgbClr val="000000"/>
                </a:solidFill>
                <a:latin typeface="Times New Roman - 47"/>
              </a:rPr>
              <a:t>The Industrial Revolution-a shift from an economy based on farming and handicrafts to an economy based on manufacturing by machines in factors.  This began in Britain in the 1780's, it took several decades (10 yrs.) to spread to other nations.</a:t>
            </a:r>
            <a:endParaRPr lang="en-US" sz="4000" dirty="0">
              <a:solidFill>
                <a:srgbClr val="000000"/>
              </a:solidFill>
              <a:latin typeface="Times New Roman - 47"/>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6850" y="5994400"/>
            <a:ext cx="50292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5765799"/>
            <a:ext cx="5867400" cy="475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02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850" y="812800"/>
            <a:ext cx="11566564" cy="1754326"/>
          </a:xfrm>
          <a:prstGeom prst="rect">
            <a:avLst/>
          </a:prstGeom>
        </p:spPr>
        <p:txBody>
          <a:bodyPr wrap="none">
            <a:spAutoFit/>
          </a:bodyPr>
          <a:lstStyle/>
          <a:p>
            <a:r>
              <a:rPr lang="en-US" sz="3600" dirty="0">
                <a:hlinkClick r:id="rId2"/>
              </a:rPr>
              <a:t>http://</a:t>
            </a:r>
            <a:r>
              <a:rPr lang="en-US" sz="3600" dirty="0" smtClean="0">
                <a:hlinkClick r:id="rId2"/>
              </a:rPr>
              <a:t>www.youtube.com/watch?v=zhL5DCizj5c&amp;safe=active</a:t>
            </a:r>
            <a:endParaRPr lang="en-US" sz="3600" dirty="0" smtClean="0"/>
          </a:p>
          <a:p>
            <a:endParaRPr lang="en-US" sz="3600" dirty="0"/>
          </a:p>
          <a:p>
            <a:r>
              <a:rPr lang="en-US" sz="3600" dirty="0" smtClean="0"/>
              <a:t>Crash course – industrial revolution.  11 min.</a:t>
            </a:r>
            <a:endParaRPr lang="en-US" sz="3600" dirty="0"/>
          </a:p>
        </p:txBody>
      </p:sp>
    </p:spTree>
    <p:extLst>
      <p:ext uri="{BB962C8B-B14F-4D97-AF65-F5344CB8AC3E}">
        <p14:creationId xmlns:p14="http://schemas.microsoft.com/office/powerpoint/2010/main" val="3575517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0" y="467127"/>
            <a:ext cx="14116050" cy="3170099"/>
          </a:xfrm>
          <a:prstGeom prst="rect">
            <a:avLst/>
          </a:prstGeom>
          <a:noFill/>
        </p:spPr>
        <p:txBody>
          <a:bodyPr vert="horz" wrap="square" rtlCol="0">
            <a:spAutoFit/>
          </a:bodyPr>
          <a:lstStyle/>
          <a:p>
            <a:pPr algn="ctr"/>
            <a:r>
              <a:rPr lang="en-US" sz="4000" dirty="0" smtClean="0">
                <a:solidFill>
                  <a:srgbClr val="000000"/>
                </a:solidFill>
                <a:latin typeface="Times New Roman - 48"/>
              </a:rPr>
              <a:t>The success of the steam engine increased the need for coal.  It also led to the iron industry.  </a:t>
            </a:r>
            <a:r>
              <a:rPr lang="en-US" sz="4000" b="1" dirty="0" err="1" smtClean="0">
                <a:solidFill>
                  <a:srgbClr val="000000"/>
                </a:solidFill>
                <a:latin typeface="Times New Roman - 48"/>
              </a:rPr>
              <a:t>Puddling</a:t>
            </a:r>
            <a:r>
              <a:rPr lang="en-US" sz="4000" dirty="0" smtClean="0">
                <a:solidFill>
                  <a:srgbClr val="000000"/>
                </a:solidFill>
                <a:latin typeface="Times New Roman - 48"/>
              </a:rPr>
              <a:t> was invented that allowed for the making of a higher quality iron. This high quality iron was used to make machinery, and new means of transportation.</a:t>
            </a:r>
            <a:endParaRPr lang="en-US" sz="4000" dirty="0">
              <a:solidFill>
                <a:srgbClr val="000000"/>
              </a:solidFill>
              <a:latin typeface="Times New Roman - 4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650" y="3470510"/>
            <a:ext cx="9220200" cy="66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5193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843867" y="287463"/>
            <a:ext cx="12747784" cy="4401205"/>
          </a:xfrm>
          <a:prstGeom prst="rect">
            <a:avLst/>
          </a:prstGeom>
        </p:spPr>
        <p:style>
          <a:lnRef idx="2">
            <a:schemeClr val="dk1"/>
          </a:lnRef>
          <a:fillRef idx="1">
            <a:schemeClr val="lt1"/>
          </a:fillRef>
          <a:effectRef idx="0">
            <a:schemeClr val="dk1"/>
          </a:effectRef>
          <a:fontRef idx="minor">
            <a:schemeClr val="dk1"/>
          </a:fontRef>
        </p:style>
        <p:txBody>
          <a:bodyPr vert="horz" rtlCol="0">
            <a:spAutoFit/>
          </a:bodyPr>
          <a:lstStyle/>
          <a:p>
            <a:pPr algn="ctr"/>
            <a:r>
              <a:rPr lang="en-US" sz="4000" dirty="0" smtClean="0">
                <a:solidFill>
                  <a:srgbClr val="000000"/>
                </a:solidFill>
                <a:latin typeface="Times New Roman - 48"/>
              </a:rPr>
              <a:t>Railroads</a:t>
            </a:r>
          </a:p>
          <a:p>
            <a:pPr algn="ctr"/>
            <a:r>
              <a:rPr lang="en-US" sz="4000" dirty="0" smtClean="0">
                <a:solidFill>
                  <a:srgbClr val="000000"/>
                </a:solidFill>
                <a:latin typeface="Times New Roman - 48"/>
              </a:rPr>
              <a:t>A more efficient way to move resources and goods.  Railroads were very important to the success of the Industrial Revolution. Building railroads created new jobs for farm laborers and peasants. Less expensive transportation led to lower priced goods creating more demand.</a:t>
            </a:r>
            <a:endParaRPr lang="en-US" sz="4000" dirty="0">
              <a:solidFill>
                <a:srgbClr val="000000"/>
              </a:solidFill>
              <a:latin typeface="Times New Roman - 48"/>
            </a:endParaRPr>
          </a:p>
        </p:txBody>
      </p:sp>
    </p:spTree>
    <p:extLst>
      <p:ext uri="{BB962C8B-B14F-4D97-AF65-F5344CB8AC3E}">
        <p14:creationId xmlns:p14="http://schemas.microsoft.com/office/powerpoint/2010/main" val="4233455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784436"/>
            <a:ext cx="11430000" cy="882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645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314450" y="116781"/>
            <a:ext cx="11946112" cy="4810819"/>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2762250" y="4484548"/>
            <a:ext cx="8534400" cy="5675452"/>
          </a:xfrm>
          <a:prstGeom prst="rect">
            <a:avLst/>
          </a:prstGeom>
          <a:solidFill>
            <a:scrgbClr r="0" g="0" b="0">
              <a:alpha val="0"/>
            </a:scrgbClr>
          </a:solidFill>
        </p:spPr>
      </p:pic>
    </p:spTree>
    <p:extLst>
      <p:ext uri="{BB962C8B-B14F-4D97-AF65-F5344CB8AC3E}">
        <p14:creationId xmlns:p14="http://schemas.microsoft.com/office/powerpoint/2010/main" val="2618409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28412" y="332378"/>
            <a:ext cx="12711875" cy="1208248"/>
          </a:xfrm>
          <a:prstGeom prst="rect">
            <a:avLst/>
          </a:prstGeom>
          <a:noFill/>
        </p:spPr>
        <p:txBody>
          <a:bodyPr vert="horz" rtlCol="0">
            <a:spAutoFit/>
          </a:bodyPr>
          <a:lstStyle/>
          <a:p>
            <a:pPr algn="ctr"/>
            <a:r>
              <a:rPr lang="en-US" sz="3500" dirty="0" smtClean="0">
                <a:solidFill>
                  <a:srgbClr val="000000"/>
                </a:solidFill>
                <a:latin typeface="Times New Roman - 47"/>
              </a:rPr>
              <a:t>In the U.S. between 1830 and 1860 30,000 miles of railroad track was installed.  </a:t>
            </a:r>
            <a:endParaRPr lang="en-US" sz="3500" dirty="0">
              <a:solidFill>
                <a:srgbClr val="000000"/>
              </a:solidFill>
              <a:latin typeface="Times New Roman - 47"/>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323850" y="2184400"/>
            <a:ext cx="13716000" cy="7438112"/>
          </a:xfrm>
          <a:prstGeom prst="rect">
            <a:avLst/>
          </a:prstGeom>
          <a:solidFill>
            <a:scrgbClr r="0" g="0" b="0">
              <a:alpha val="0"/>
            </a:scrgbClr>
          </a:solidFill>
        </p:spPr>
      </p:pic>
    </p:spTree>
    <p:extLst>
      <p:ext uri="{BB962C8B-B14F-4D97-AF65-F5344CB8AC3E}">
        <p14:creationId xmlns:p14="http://schemas.microsoft.com/office/powerpoint/2010/main" val="1654724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314450" y="584200"/>
            <a:ext cx="11825240" cy="8839200"/>
          </a:xfrm>
          <a:prstGeom prst="rect">
            <a:avLst/>
          </a:prstGeom>
          <a:solidFill>
            <a:scrgbClr r="0" g="0" b="0">
              <a:alpha val="0"/>
            </a:scrgbClr>
          </a:solidFill>
        </p:spPr>
      </p:pic>
    </p:spTree>
    <p:extLst>
      <p:ext uri="{BB962C8B-B14F-4D97-AF65-F5344CB8AC3E}">
        <p14:creationId xmlns:p14="http://schemas.microsoft.com/office/powerpoint/2010/main" val="2223701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619250" y="584200"/>
            <a:ext cx="10972800" cy="9144000"/>
          </a:xfrm>
          <a:prstGeom prst="rect">
            <a:avLst/>
          </a:prstGeom>
          <a:solidFill>
            <a:scrgbClr r="0" g="0" b="0">
              <a:alpha val="0"/>
            </a:scrgbClr>
          </a:solidFill>
        </p:spPr>
      </p:pic>
    </p:spTree>
    <p:extLst>
      <p:ext uri="{BB962C8B-B14F-4D97-AF65-F5344CB8AC3E}">
        <p14:creationId xmlns:p14="http://schemas.microsoft.com/office/powerpoint/2010/main" val="3457350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76250" y="1092200"/>
            <a:ext cx="13375767" cy="4401205"/>
          </a:xfrm>
          <a:prstGeom prst="rect">
            <a:avLst/>
          </a:prstGeom>
          <a:noFill/>
        </p:spPr>
        <p:txBody>
          <a:bodyPr vert="horz" wrap="square" rtlCol="0">
            <a:spAutoFit/>
          </a:bodyPr>
          <a:lstStyle/>
          <a:p>
            <a:pPr algn="ctr"/>
            <a:r>
              <a:rPr lang="en-US" sz="4000" dirty="0" smtClean="0">
                <a:solidFill>
                  <a:srgbClr val="000000"/>
                </a:solidFill>
                <a:latin typeface="Times New Roman - 48"/>
              </a:rPr>
              <a:t>The Industrial Revolution spread across Europe, fastest to countries whose governments were active in encouraging industrialization. By 1850, a network of iron rails had spread across Europe.  The I.R. also occurred in the United States, from 1800 to 1860 the population went from 5m to 30m.  Roads and canals were built to link east and west.</a:t>
            </a:r>
            <a:endParaRPr lang="en-US" sz="4000" dirty="0">
              <a:solidFill>
                <a:srgbClr val="000000"/>
              </a:solidFill>
              <a:latin typeface="Times New Roman - 48"/>
            </a:endParaRPr>
          </a:p>
        </p:txBody>
      </p:sp>
    </p:spTree>
    <p:extLst>
      <p:ext uri="{BB962C8B-B14F-4D97-AF65-F5344CB8AC3E}">
        <p14:creationId xmlns:p14="http://schemas.microsoft.com/office/powerpoint/2010/main" val="171167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476250" y="431800"/>
            <a:ext cx="13685567" cy="9158867"/>
          </a:xfrm>
          <a:prstGeom prst="rect">
            <a:avLst/>
          </a:prstGeom>
          <a:solidFill>
            <a:scrgbClr r="0" g="0" b="0">
              <a:alpha val="0"/>
            </a:scrgbClr>
          </a:solidFill>
        </p:spPr>
      </p:pic>
    </p:spTree>
    <p:extLst>
      <p:ext uri="{BB962C8B-B14F-4D97-AF65-F5344CB8AC3E}">
        <p14:creationId xmlns:p14="http://schemas.microsoft.com/office/powerpoint/2010/main" val="2068077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850" y="736600"/>
            <a:ext cx="12877800" cy="7478970"/>
          </a:xfrm>
          <a:prstGeom prst="rect">
            <a:avLst/>
          </a:prstGeom>
        </p:spPr>
        <p:txBody>
          <a:bodyPr wrap="square">
            <a:spAutoFit/>
          </a:bodyPr>
          <a:lstStyle/>
          <a:p>
            <a:pPr algn="ctr"/>
            <a:r>
              <a:rPr lang="en-US" sz="4000" dirty="0">
                <a:solidFill>
                  <a:srgbClr val="000000"/>
                </a:solidFill>
                <a:latin typeface="Times New Roman - 48"/>
              </a:rPr>
              <a:t>Why did it begin in Britain</a:t>
            </a:r>
            <a:r>
              <a:rPr lang="en-US" sz="4000" dirty="0" smtClean="0">
                <a:solidFill>
                  <a:srgbClr val="000000"/>
                </a:solidFill>
                <a:latin typeface="Times New Roman - 48"/>
              </a:rPr>
              <a:t>?</a:t>
            </a:r>
          </a:p>
          <a:p>
            <a:pPr algn="ctr"/>
            <a:endParaRPr lang="en-US" sz="4000" dirty="0">
              <a:solidFill>
                <a:srgbClr val="000000"/>
              </a:solidFill>
              <a:latin typeface="Times New Roman - 48"/>
            </a:endParaRPr>
          </a:p>
          <a:p>
            <a:pPr algn="ctr"/>
            <a:r>
              <a:rPr lang="en-US" sz="4000" dirty="0" smtClean="0">
                <a:solidFill>
                  <a:srgbClr val="000000"/>
                </a:solidFill>
                <a:latin typeface="Times New Roman - 48"/>
              </a:rPr>
              <a:t>Change </a:t>
            </a:r>
            <a:r>
              <a:rPr lang="en-US" sz="4000" dirty="0">
                <a:solidFill>
                  <a:srgbClr val="000000"/>
                </a:solidFill>
                <a:latin typeface="Times New Roman - 48"/>
              </a:rPr>
              <a:t>in agricultural practices</a:t>
            </a:r>
            <a:r>
              <a:rPr lang="en-US" sz="4000" dirty="0" smtClean="0">
                <a:solidFill>
                  <a:srgbClr val="000000"/>
                </a:solidFill>
                <a:latin typeface="Times New Roman - 48"/>
              </a:rPr>
              <a:t>,(Agricultural Revolution)-more farmland, good weather, improved transportation and new crops increased the food supply.  More food could be produced with less labor.  Even </a:t>
            </a:r>
            <a:r>
              <a:rPr lang="en-US" sz="4000" dirty="0">
                <a:solidFill>
                  <a:srgbClr val="000000"/>
                </a:solidFill>
                <a:latin typeface="Times New Roman - 48"/>
              </a:rPr>
              <a:t>average families to </a:t>
            </a:r>
            <a:r>
              <a:rPr lang="en-US" sz="4000" dirty="0" smtClean="0">
                <a:solidFill>
                  <a:srgbClr val="000000"/>
                </a:solidFill>
                <a:latin typeface="Times New Roman - 48"/>
              </a:rPr>
              <a:t>purchase </a:t>
            </a:r>
            <a:r>
              <a:rPr lang="en-US" sz="4000" dirty="0">
                <a:solidFill>
                  <a:srgbClr val="000000"/>
                </a:solidFill>
                <a:latin typeface="Times New Roman - 48"/>
              </a:rPr>
              <a:t>manufactured goods.</a:t>
            </a:r>
          </a:p>
          <a:p>
            <a:pPr algn="ctr"/>
            <a:r>
              <a:rPr lang="en-US" sz="4000" dirty="0" smtClean="0">
                <a:solidFill>
                  <a:srgbClr val="000000"/>
                </a:solidFill>
                <a:latin typeface="Times New Roman - 48"/>
              </a:rPr>
              <a:t>Surplus </a:t>
            </a:r>
            <a:r>
              <a:rPr lang="en-US" sz="4000" dirty="0">
                <a:solidFill>
                  <a:srgbClr val="000000"/>
                </a:solidFill>
                <a:latin typeface="Times New Roman - 48"/>
              </a:rPr>
              <a:t>food </a:t>
            </a:r>
            <a:r>
              <a:rPr lang="en-US" sz="4000" dirty="0" smtClean="0">
                <a:solidFill>
                  <a:srgbClr val="000000"/>
                </a:solidFill>
                <a:latin typeface="Times New Roman - 48"/>
              </a:rPr>
              <a:t>led to increased population, </a:t>
            </a:r>
            <a:r>
              <a:rPr lang="en-US" sz="4000" dirty="0">
                <a:solidFill>
                  <a:srgbClr val="000000"/>
                </a:solidFill>
                <a:latin typeface="Times New Roman - 48"/>
              </a:rPr>
              <a:t>which </a:t>
            </a:r>
            <a:r>
              <a:rPr lang="en-US" sz="4000" dirty="0" smtClean="0">
                <a:solidFill>
                  <a:srgbClr val="000000"/>
                </a:solidFill>
                <a:latin typeface="Times New Roman - 48"/>
              </a:rPr>
              <a:t>created </a:t>
            </a:r>
            <a:r>
              <a:rPr lang="en-US" sz="4000" dirty="0">
                <a:solidFill>
                  <a:srgbClr val="000000"/>
                </a:solidFill>
                <a:latin typeface="Times New Roman - 48"/>
              </a:rPr>
              <a:t>a large labor force to work in </a:t>
            </a:r>
            <a:r>
              <a:rPr lang="en-US" sz="4000" dirty="0" smtClean="0">
                <a:solidFill>
                  <a:srgbClr val="000000"/>
                </a:solidFill>
                <a:latin typeface="Times New Roman - 48"/>
              </a:rPr>
              <a:t>the </a:t>
            </a:r>
            <a:r>
              <a:rPr lang="en-US" sz="4000" dirty="0">
                <a:solidFill>
                  <a:srgbClr val="000000"/>
                </a:solidFill>
                <a:latin typeface="Times New Roman - 48"/>
              </a:rPr>
              <a:t>new factories.</a:t>
            </a:r>
          </a:p>
          <a:p>
            <a:pPr algn="ctr"/>
            <a:r>
              <a:rPr lang="en-US" sz="4000" dirty="0">
                <a:solidFill>
                  <a:srgbClr val="000000"/>
                </a:solidFill>
                <a:latin typeface="Times New Roman - 48"/>
              </a:rPr>
              <a:t>Britain had a large supply of </a:t>
            </a:r>
            <a:r>
              <a:rPr lang="en-US" sz="4000" b="1" dirty="0">
                <a:solidFill>
                  <a:srgbClr val="000000"/>
                </a:solidFill>
                <a:latin typeface="Times New Roman - 48"/>
              </a:rPr>
              <a:t>capital</a:t>
            </a:r>
            <a:r>
              <a:rPr lang="en-US" sz="4000" dirty="0">
                <a:solidFill>
                  <a:srgbClr val="000000"/>
                </a:solidFill>
                <a:latin typeface="Times New Roman - 48"/>
              </a:rPr>
              <a:t> </a:t>
            </a:r>
            <a:r>
              <a:rPr lang="en-US" sz="4000" dirty="0" smtClean="0">
                <a:solidFill>
                  <a:srgbClr val="000000"/>
                </a:solidFill>
                <a:latin typeface="Times New Roman - 48"/>
              </a:rPr>
              <a:t>(</a:t>
            </a:r>
            <a:r>
              <a:rPr lang="en-US" sz="4000" dirty="0">
                <a:solidFill>
                  <a:srgbClr val="000000"/>
                </a:solidFill>
                <a:latin typeface="Times New Roman - 48"/>
              </a:rPr>
              <a:t>money to invest in </a:t>
            </a:r>
            <a:r>
              <a:rPr lang="en-US" sz="4000" dirty="0" smtClean="0">
                <a:solidFill>
                  <a:srgbClr val="000000"/>
                </a:solidFill>
                <a:latin typeface="Times New Roman - 48"/>
              </a:rPr>
              <a:t>machines/factories.  Britain had plentiful natural resources.</a:t>
            </a:r>
            <a:endParaRPr lang="en-US" sz="4000" dirty="0">
              <a:solidFill>
                <a:srgbClr val="000000"/>
              </a:solidFill>
              <a:latin typeface="Times New Roman - 48"/>
            </a:endParaRPr>
          </a:p>
        </p:txBody>
      </p:sp>
    </p:spTree>
    <p:extLst>
      <p:ext uri="{BB962C8B-B14F-4D97-AF65-F5344CB8AC3E}">
        <p14:creationId xmlns:p14="http://schemas.microsoft.com/office/powerpoint/2010/main" val="3234598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857250" y="584200"/>
            <a:ext cx="12801600" cy="8915400"/>
          </a:xfrm>
          <a:prstGeom prst="rect">
            <a:avLst/>
          </a:prstGeom>
          <a:solidFill>
            <a:scrgbClr r="0" g="0" b="0">
              <a:alpha val="0"/>
            </a:scrgbClr>
          </a:solidFill>
        </p:spPr>
      </p:pic>
    </p:spTree>
    <p:extLst>
      <p:ext uri="{BB962C8B-B14F-4D97-AF65-F5344CB8AC3E}">
        <p14:creationId xmlns:p14="http://schemas.microsoft.com/office/powerpoint/2010/main" val="4084119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28650" y="1041400"/>
            <a:ext cx="13106400" cy="8763000"/>
          </a:xfrm>
          <a:prstGeom prst="rect">
            <a:avLst/>
          </a:prstGeom>
          <a:solidFill>
            <a:scrgbClr r="0" g="0" b="0">
              <a:alpha val="0"/>
            </a:scrgbClr>
          </a:solidFill>
        </p:spPr>
      </p:pic>
    </p:spTree>
    <p:extLst>
      <p:ext uri="{BB962C8B-B14F-4D97-AF65-F5344CB8AC3E}">
        <p14:creationId xmlns:p14="http://schemas.microsoft.com/office/powerpoint/2010/main" val="3540540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729790" y="584200"/>
            <a:ext cx="13035058" cy="2554545"/>
          </a:xfrm>
          <a:prstGeom prst="rect">
            <a:avLst/>
          </a:prstGeom>
          <a:noFill/>
        </p:spPr>
        <p:txBody>
          <a:bodyPr vert="horz" rtlCol="0">
            <a:spAutoFit/>
          </a:bodyPr>
          <a:lstStyle/>
          <a:p>
            <a:pPr algn="ctr"/>
            <a:r>
              <a:rPr lang="en-US" sz="4000" dirty="0" smtClean="0">
                <a:solidFill>
                  <a:srgbClr val="000000"/>
                </a:solidFill>
                <a:latin typeface="Times New Roman - 48"/>
              </a:rPr>
              <a:t>Robert Fulton built the first paddle-wheel steamboat, the Clermont in 1807.  By 1860, 1000 steamboat provided transportation on the Mississippi River and along the Atlantic coast.  </a:t>
            </a:r>
            <a:endParaRPr lang="en-US" sz="4000" dirty="0">
              <a:solidFill>
                <a:srgbClr val="000000"/>
              </a:solidFill>
              <a:latin typeface="Times New Roman - 48"/>
            </a:endParaRPr>
          </a:p>
        </p:txBody>
      </p:sp>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4003477" y="3138745"/>
            <a:ext cx="6487684" cy="4038600"/>
          </a:xfrm>
          <a:prstGeom prst="rect">
            <a:avLst/>
          </a:prstGeom>
          <a:solidFill>
            <a:scrgbClr r="0" g="0" b="0">
              <a:alpha val="0"/>
            </a:scrgbClr>
          </a:solidFill>
        </p:spPr>
      </p:pic>
      <p:sp>
        <p:nvSpPr>
          <p:cNvPr id="5" name="Rectangle 4"/>
          <p:cNvSpPr/>
          <p:nvPr/>
        </p:nvSpPr>
        <p:spPr>
          <a:xfrm>
            <a:off x="729790" y="7975600"/>
            <a:ext cx="13035058" cy="1323439"/>
          </a:xfrm>
          <a:prstGeom prst="rect">
            <a:avLst/>
          </a:prstGeom>
        </p:spPr>
        <p:txBody>
          <a:bodyPr wrap="square">
            <a:spAutoFit/>
          </a:bodyPr>
          <a:lstStyle/>
          <a:p>
            <a:pPr algn="ctr"/>
            <a:r>
              <a:rPr lang="en-US" sz="4000" dirty="0">
                <a:solidFill>
                  <a:srgbClr val="000000"/>
                </a:solidFill>
                <a:latin typeface="Times New Roman - 47"/>
              </a:rPr>
              <a:t>In the U.S. between 1830 and 1860 </a:t>
            </a:r>
            <a:r>
              <a:rPr lang="en-US" sz="4000" dirty="0" smtClean="0">
                <a:solidFill>
                  <a:srgbClr val="000000"/>
                </a:solidFill>
                <a:latin typeface="Times New Roman - 47"/>
              </a:rPr>
              <a:t>30,000 </a:t>
            </a:r>
            <a:r>
              <a:rPr lang="en-US" sz="4000" dirty="0">
                <a:solidFill>
                  <a:srgbClr val="000000"/>
                </a:solidFill>
                <a:latin typeface="Times New Roman - 47"/>
              </a:rPr>
              <a:t>miles of railroad track was </a:t>
            </a:r>
            <a:r>
              <a:rPr lang="en-US" sz="4000" dirty="0" smtClean="0">
                <a:solidFill>
                  <a:srgbClr val="000000"/>
                </a:solidFill>
                <a:latin typeface="Times New Roman - 47"/>
              </a:rPr>
              <a:t>installed</a:t>
            </a:r>
            <a:r>
              <a:rPr lang="en-US" sz="4000" dirty="0">
                <a:solidFill>
                  <a:srgbClr val="000000"/>
                </a:solidFill>
                <a:latin typeface="Times New Roman - 47"/>
              </a:rPr>
              <a:t>.  </a:t>
            </a:r>
          </a:p>
        </p:txBody>
      </p:sp>
    </p:spTree>
    <p:extLst>
      <p:ext uri="{BB962C8B-B14F-4D97-AF65-F5344CB8AC3E}">
        <p14:creationId xmlns:p14="http://schemas.microsoft.com/office/powerpoint/2010/main" val="4032647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59138" y="1041400"/>
            <a:ext cx="13380712" cy="8534400"/>
          </a:xfrm>
          <a:prstGeom prst="rect">
            <a:avLst/>
          </a:prstGeom>
          <a:solidFill>
            <a:scrgbClr r="0" g="0" b="0">
              <a:alpha val="0"/>
            </a:scrgbClr>
          </a:solidFill>
        </p:spPr>
      </p:pic>
    </p:spTree>
    <p:extLst>
      <p:ext uri="{BB962C8B-B14F-4D97-AF65-F5344CB8AC3E}">
        <p14:creationId xmlns:p14="http://schemas.microsoft.com/office/powerpoint/2010/main" val="2431713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08051" y="279400"/>
            <a:ext cx="13322332" cy="8710077"/>
          </a:xfrm>
          <a:prstGeom prst="rect">
            <a:avLst/>
          </a:prstGeom>
          <a:noFill/>
        </p:spPr>
        <p:txBody>
          <a:bodyPr vert="horz" rtlCol="0">
            <a:spAutoFit/>
          </a:bodyPr>
          <a:lstStyle/>
          <a:p>
            <a:pPr algn="ctr"/>
            <a:r>
              <a:rPr lang="en-US" sz="4000" dirty="0" smtClean="0">
                <a:solidFill>
                  <a:srgbClr val="000000"/>
                </a:solidFill>
                <a:latin typeface="Times New Roman - 47"/>
              </a:rPr>
              <a:t>Social impact in Europe and the world, the Industrial Revolution led to the growth of cities and two new social classes, the industrial middle class and the industrial working class. The population in Europe doubled by the 1850's, this was caused by the decline in: death rate, wars, and diseases (smallpox, plague).  The increase in food supply made people healthier.  Most industrial working class worked 12-16 hour days, 6 days per week in wretched working conditions.</a:t>
            </a:r>
          </a:p>
          <a:p>
            <a:pPr algn="ctr"/>
            <a:endParaRPr lang="en-US" sz="4000" dirty="0">
              <a:solidFill>
                <a:srgbClr val="000000"/>
              </a:solidFill>
              <a:latin typeface="Times New Roman - 47"/>
            </a:endParaRPr>
          </a:p>
          <a:p>
            <a:pPr algn="ctr"/>
            <a:r>
              <a:rPr lang="en-US" sz="4000" dirty="0" smtClean="0">
                <a:solidFill>
                  <a:srgbClr val="000000"/>
                </a:solidFill>
                <a:latin typeface="Times New Roman - 47"/>
              </a:rPr>
              <a:t>Shoulder Buddy Q:</a:t>
            </a:r>
          </a:p>
          <a:p>
            <a:pPr algn="ctr"/>
            <a:endParaRPr lang="en-US" sz="4000" dirty="0">
              <a:solidFill>
                <a:srgbClr val="000000"/>
              </a:solidFill>
              <a:latin typeface="Times New Roman - 47"/>
            </a:endParaRPr>
          </a:p>
          <a:p>
            <a:pPr algn="ctr"/>
            <a:r>
              <a:rPr lang="en-US" sz="4000" dirty="0" smtClean="0">
                <a:solidFill>
                  <a:srgbClr val="000000"/>
                </a:solidFill>
                <a:latin typeface="Times New Roman - 47"/>
              </a:rPr>
              <a:t>Were on the job accidents more common then or now?  Why?</a:t>
            </a:r>
            <a:endParaRPr lang="en-US" sz="4000" dirty="0">
              <a:solidFill>
                <a:srgbClr val="000000"/>
              </a:solidFill>
              <a:latin typeface="Times New Roman - 47"/>
            </a:endParaRPr>
          </a:p>
        </p:txBody>
      </p:sp>
    </p:spTree>
    <p:extLst>
      <p:ext uri="{BB962C8B-B14F-4D97-AF65-F5344CB8AC3E}">
        <p14:creationId xmlns:p14="http://schemas.microsoft.com/office/powerpoint/2010/main" val="3327316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76250" y="355600"/>
            <a:ext cx="13138372" cy="5016758"/>
          </a:xfrm>
          <a:prstGeom prst="rect">
            <a:avLst/>
          </a:prstGeom>
          <a:noFill/>
        </p:spPr>
        <p:txBody>
          <a:bodyPr vert="horz" wrap="square" rtlCol="0">
            <a:spAutoFit/>
          </a:bodyPr>
          <a:lstStyle/>
          <a:p>
            <a:pPr algn="ctr"/>
            <a:r>
              <a:rPr lang="en-US" sz="4000" dirty="0" smtClean="0">
                <a:solidFill>
                  <a:srgbClr val="000000"/>
                </a:solidFill>
                <a:latin typeface="Times New Roman - 47"/>
              </a:rPr>
              <a:t>Conditions in the coal mines were dangerous, cave-ins, explosions, gas fumes along with cramped conditions led to death, deformed bodies and ruined lungs.</a:t>
            </a:r>
          </a:p>
          <a:p>
            <a:pPr algn="ctr"/>
            <a:r>
              <a:rPr lang="en-US" sz="4000" dirty="0" smtClean="0">
                <a:solidFill>
                  <a:srgbClr val="000000"/>
                </a:solidFill>
                <a:latin typeface="Times New Roman - 47"/>
              </a:rPr>
              <a:t>In Britain, women and children made up to 2/3 of the cotton industry's workforce.  When the factory act of 1833 was passed (no kids under age 9), women took the place of children, they were paid half or less than what men were paid.</a:t>
            </a:r>
            <a:endParaRPr lang="en-US" sz="4000" dirty="0">
              <a:solidFill>
                <a:srgbClr val="000000"/>
              </a:solidFill>
              <a:latin typeface="Times New Roman - 47"/>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5080000"/>
            <a:ext cx="4648200" cy="4537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506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475797" y="251530"/>
            <a:ext cx="13183053" cy="9171870"/>
          </a:xfrm>
          <a:prstGeom prst="rect">
            <a:avLst/>
          </a:prstGeom>
          <a:solidFill>
            <a:scrgbClr r="0" g="0" b="0">
              <a:alpha val="0"/>
            </a:scrgbClr>
          </a:solidFill>
        </p:spPr>
      </p:pic>
    </p:spTree>
    <p:extLst>
      <p:ext uri="{BB962C8B-B14F-4D97-AF65-F5344CB8AC3E}">
        <p14:creationId xmlns:p14="http://schemas.microsoft.com/office/powerpoint/2010/main" val="2251543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781050" y="508000"/>
            <a:ext cx="12649200" cy="8915400"/>
          </a:xfrm>
          <a:prstGeom prst="rect">
            <a:avLst/>
          </a:prstGeom>
          <a:solidFill>
            <a:scrgbClr r="0" g="0" b="0">
              <a:alpha val="0"/>
            </a:scrgbClr>
          </a:solidFill>
        </p:spPr>
      </p:pic>
    </p:spTree>
    <p:extLst>
      <p:ext uri="{BB962C8B-B14F-4D97-AF65-F5344CB8AC3E}">
        <p14:creationId xmlns:p14="http://schemas.microsoft.com/office/powerpoint/2010/main" val="1889213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28650" y="508000"/>
            <a:ext cx="12954000" cy="8991600"/>
          </a:xfrm>
          <a:prstGeom prst="rect">
            <a:avLst/>
          </a:prstGeom>
          <a:solidFill>
            <a:scrgbClr r="0" g="0" b="0">
              <a:alpha val="0"/>
            </a:scrgbClr>
          </a:solidFill>
        </p:spPr>
      </p:pic>
    </p:spTree>
    <p:extLst>
      <p:ext uri="{BB962C8B-B14F-4D97-AF65-F5344CB8AC3E}">
        <p14:creationId xmlns:p14="http://schemas.microsoft.com/office/powerpoint/2010/main" val="3016630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28650" y="889000"/>
            <a:ext cx="13106400" cy="8763000"/>
          </a:xfrm>
          <a:prstGeom prst="rect">
            <a:avLst/>
          </a:prstGeom>
          <a:solidFill>
            <a:scrgbClr r="0" g="0" b="0">
              <a:alpha val="0"/>
            </a:scrgbClr>
          </a:solidFill>
        </p:spPr>
      </p:pic>
    </p:spTree>
    <p:extLst>
      <p:ext uri="{BB962C8B-B14F-4D97-AF65-F5344CB8AC3E}">
        <p14:creationId xmlns:p14="http://schemas.microsoft.com/office/powerpoint/2010/main" val="3399530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609850" y="476110"/>
            <a:ext cx="9906000" cy="9683890"/>
          </a:xfrm>
          <a:prstGeom prst="rect">
            <a:avLst/>
          </a:prstGeom>
          <a:solidFill>
            <a:scrgbClr r="0" g="0" b="0">
              <a:alpha val="0"/>
            </a:scrgbClr>
          </a:solidFill>
        </p:spPr>
      </p:pic>
    </p:spTree>
    <p:extLst>
      <p:ext uri="{BB962C8B-B14F-4D97-AF65-F5344CB8AC3E}">
        <p14:creationId xmlns:p14="http://schemas.microsoft.com/office/powerpoint/2010/main" val="1975607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23850" y="660400"/>
            <a:ext cx="13487400" cy="8991600"/>
          </a:xfrm>
          <a:prstGeom prst="rect">
            <a:avLst/>
          </a:prstGeom>
          <a:solidFill>
            <a:scrgbClr r="0" g="0" b="0">
              <a:alpha val="0"/>
            </a:scrgbClr>
          </a:solidFill>
        </p:spPr>
      </p:pic>
    </p:spTree>
    <p:extLst>
      <p:ext uri="{BB962C8B-B14F-4D97-AF65-F5344CB8AC3E}">
        <p14:creationId xmlns:p14="http://schemas.microsoft.com/office/powerpoint/2010/main" val="565592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49" y="965200"/>
            <a:ext cx="11435347"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700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70979" y="965200"/>
            <a:ext cx="13384721" cy="2554545"/>
          </a:xfrm>
          <a:prstGeom prst="rect">
            <a:avLst/>
          </a:prstGeom>
          <a:noFill/>
        </p:spPr>
        <p:txBody>
          <a:bodyPr vert="horz" wrap="square" rtlCol="0">
            <a:spAutoFit/>
          </a:bodyPr>
          <a:lstStyle/>
          <a:p>
            <a:pPr algn="ctr"/>
            <a:r>
              <a:rPr lang="en-US" sz="4000" b="1" dirty="0" smtClean="0">
                <a:solidFill>
                  <a:srgbClr val="000000"/>
                </a:solidFill>
                <a:latin typeface="Times New Roman - 47"/>
              </a:rPr>
              <a:t>Socialism</a:t>
            </a:r>
            <a:r>
              <a:rPr lang="en-US" sz="4000" dirty="0" smtClean="0">
                <a:solidFill>
                  <a:srgbClr val="000000"/>
                </a:solidFill>
                <a:latin typeface="Times New Roman - 47"/>
              </a:rPr>
              <a:t> is a system where the government owns and controls the means of production such as factories and utilities.  They believed that cooperation should replace competition.</a:t>
            </a:r>
            <a:endParaRPr lang="en-US" sz="4000" dirty="0">
              <a:solidFill>
                <a:srgbClr val="000000"/>
              </a:solidFill>
              <a:latin typeface="Times New Roman - 47"/>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496379" y="4641848"/>
            <a:ext cx="4254887" cy="3352800"/>
          </a:xfrm>
          <a:prstGeom prst="rect">
            <a:avLst/>
          </a:prstGeom>
          <a:solidFill>
            <a:scrgbClr r="0" g="0" b="0">
              <a:alpha val="0"/>
            </a:scrgbClr>
          </a:solidFill>
        </p:spPr>
      </p:pic>
      <p:sp>
        <p:nvSpPr>
          <p:cNvPr id="4" name="TextBox 3"/>
          <p:cNvSpPr txBox="1"/>
          <p:nvPr/>
        </p:nvSpPr>
        <p:spPr>
          <a:xfrm>
            <a:off x="5353050" y="6318248"/>
            <a:ext cx="4775930" cy="646331"/>
          </a:xfrm>
          <a:prstGeom prst="rect">
            <a:avLst/>
          </a:prstGeom>
          <a:noFill/>
        </p:spPr>
        <p:txBody>
          <a:bodyPr vert="horz" rtlCol="0">
            <a:spAutoFit/>
          </a:bodyPr>
          <a:lstStyle/>
          <a:p>
            <a:r>
              <a:rPr lang="en-US" sz="3600" dirty="0" smtClean="0">
                <a:solidFill>
                  <a:srgbClr val="000000"/>
                </a:solidFill>
                <a:latin typeface="Arial - 48"/>
              </a:rPr>
              <a:t>Karl Marx</a:t>
            </a:r>
            <a:endParaRPr lang="en-US" sz="3600" dirty="0">
              <a:solidFill>
                <a:srgbClr val="000000"/>
              </a:solidFill>
              <a:latin typeface="Arial - 48"/>
            </a:endParaRPr>
          </a:p>
        </p:txBody>
      </p:sp>
    </p:spTree>
    <p:extLst>
      <p:ext uri="{BB962C8B-B14F-4D97-AF65-F5344CB8AC3E}">
        <p14:creationId xmlns:p14="http://schemas.microsoft.com/office/powerpoint/2010/main" val="18812387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0650" y="2413000"/>
            <a:ext cx="11506200" cy="4154984"/>
          </a:xfrm>
          <a:prstGeom prst="rect">
            <a:avLst/>
          </a:prstGeom>
        </p:spPr>
        <p:txBody>
          <a:bodyPr wrap="square">
            <a:spAutoFit/>
          </a:bodyPr>
          <a:lstStyle/>
          <a:p>
            <a:r>
              <a:rPr lang="en-US" sz="4400" u="sng" dirty="0"/>
              <a:t>Inventors</a:t>
            </a:r>
            <a:r>
              <a:rPr lang="en-US" sz="4400" dirty="0"/>
              <a:t>	</a:t>
            </a:r>
            <a:r>
              <a:rPr lang="en-US" sz="4400" dirty="0" smtClean="0"/>
              <a:t>		</a:t>
            </a:r>
            <a:r>
              <a:rPr lang="en-US" sz="4400" u="sng" dirty="0" smtClean="0"/>
              <a:t>Inventions</a:t>
            </a:r>
            <a:endParaRPr lang="en-US" sz="4400" u="sng" dirty="0"/>
          </a:p>
          <a:p>
            <a:r>
              <a:rPr lang="en-US" sz="4400" dirty="0"/>
              <a:t>Hargreaves	</a:t>
            </a:r>
            <a:r>
              <a:rPr lang="en-US" sz="4400" dirty="0" smtClean="0"/>
              <a:t>		Spinning </a:t>
            </a:r>
            <a:r>
              <a:rPr lang="en-US" sz="4400" dirty="0"/>
              <a:t>jenny</a:t>
            </a:r>
          </a:p>
          <a:p>
            <a:r>
              <a:rPr lang="en-US" sz="4400" dirty="0"/>
              <a:t>Watt	</a:t>
            </a:r>
            <a:r>
              <a:rPr lang="en-US" sz="4400" dirty="0" smtClean="0"/>
              <a:t>			Steam </a:t>
            </a:r>
            <a:r>
              <a:rPr lang="en-US" sz="4400" dirty="0"/>
              <a:t>engine</a:t>
            </a:r>
          </a:p>
          <a:p>
            <a:r>
              <a:rPr lang="en-US" sz="4400" dirty="0" err="1"/>
              <a:t>Cort</a:t>
            </a:r>
            <a:r>
              <a:rPr lang="en-US" sz="4400" dirty="0"/>
              <a:t>	</a:t>
            </a:r>
            <a:r>
              <a:rPr lang="en-US" sz="4400" dirty="0" smtClean="0"/>
              <a:t>			</a:t>
            </a:r>
            <a:r>
              <a:rPr lang="en-US" sz="4400" dirty="0" err="1" smtClean="0"/>
              <a:t>puddling</a:t>
            </a:r>
            <a:endParaRPr lang="en-US" sz="4400" dirty="0"/>
          </a:p>
          <a:p>
            <a:r>
              <a:rPr lang="en-US" sz="4400" dirty="0"/>
              <a:t>Trevithick	</a:t>
            </a:r>
            <a:r>
              <a:rPr lang="en-US" sz="4400" dirty="0" smtClean="0"/>
              <a:t>		Steam </a:t>
            </a:r>
            <a:r>
              <a:rPr lang="en-US" sz="4400" dirty="0"/>
              <a:t>locomotive</a:t>
            </a:r>
          </a:p>
          <a:p>
            <a:r>
              <a:rPr lang="en-US" sz="4400" dirty="0"/>
              <a:t>Fulton	</a:t>
            </a:r>
            <a:r>
              <a:rPr lang="en-US" sz="4400" dirty="0" smtClean="0"/>
              <a:t>			Paddle </a:t>
            </a:r>
            <a:r>
              <a:rPr lang="en-US" sz="4400" dirty="0"/>
              <a:t>wheel steamboat</a:t>
            </a:r>
          </a:p>
        </p:txBody>
      </p:sp>
      <p:sp>
        <p:nvSpPr>
          <p:cNvPr id="3" name="Rectangle 2"/>
          <p:cNvSpPr/>
          <p:nvPr/>
        </p:nvSpPr>
        <p:spPr>
          <a:xfrm>
            <a:off x="1390650" y="812800"/>
            <a:ext cx="3637919" cy="584775"/>
          </a:xfrm>
          <a:prstGeom prst="rect">
            <a:avLst/>
          </a:prstGeom>
        </p:spPr>
        <p:txBody>
          <a:bodyPr wrap="none">
            <a:spAutoFit/>
          </a:bodyPr>
          <a:lstStyle/>
          <a:p>
            <a:r>
              <a:rPr lang="en-US" sz="3200" u="sng" dirty="0"/>
              <a:t>Taking Notes pg. 316</a:t>
            </a:r>
            <a:endParaRPr lang="en-US" sz="3200" dirty="0"/>
          </a:p>
        </p:txBody>
      </p:sp>
    </p:spTree>
    <p:extLst>
      <p:ext uri="{BB962C8B-B14F-4D97-AF65-F5344CB8AC3E}">
        <p14:creationId xmlns:p14="http://schemas.microsoft.com/office/powerpoint/2010/main" val="1660939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 y="584200"/>
            <a:ext cx="13792200" cy="8094524"/>
          </a:xfrm>
          <a:prstGeom prst="rect">
            <a:avLst/>
          </a:prstGeom>
        </p:spPr>
        <p:txBody>
          <a:bodyPr wrap="square">
            <a:spAutoFit/>
          </a:bodyPr>
          <a:lstStyle/>
          <a:p>
            <a:r>
              <a:rPr lang="en-US" sz="4000" dirty="0"/>
              <a:t>Critical Thinking pg. 317</a:t>
            </a:r>
          </a:p>
          <a:p>
            <a:r>
              <a:rPr lang="en-US" sz="4000" dirty="0"/>
              <a:t>In what way does this image depict factory work?</a:t>
            </a:r>
          </a:p>
          <a:p>
            <a:r>
              <a:rPr lang="en-US" sz="4000" dirty="0"/>
              <a:t>The workers are women and children, using large machines and handling heavy objects.  There are small windows and no chairs.</a:t>
            </a:r>
          </a:p>
          <a:p>
            <a:endParaRPr lang="en-US" sz="4000" dirty="0" smtClean="0"/>
          </a:p>
          <a:p>
            <a:r>
              <a:rPr lang="en-US" sz="4000" dirty="0" smtClean="0"/>
              <a:t>Geography </a:t>
            </a:r>
            <a:r>
              <a:rPr lang="en-US" sz="4000" dirty="0"/>
              <a:t>Connection pg. 319</a:t>
            </a:r>
          </a:p>
          <a:p>
            <a:r>
              <a:rPr lang="en-US" sz="4000" dirty="0"/>
              <a:t>1.	Which major ports are located along coalfields?</a:t>
            </a:r>
          </a:p>
          <a:p>
            <a:r>
              <a:rPr lang="en-US" sz="4000" dirty="0"/>
              <a:t>Newcastle, Sunderland, Liverpool, and </a:t>
            </a:r>
            <a:r>
              <a:rPr lang="en-US" sz="4000" dirty="0" smtClean="0"/>
              <a:t>Bristol</a:t>
            </a:r>
          </a:p>
          <a:p>
            <a:r>
              <a:rPr lang="en-US" sz="4000" dirty="0" smtClean="0"/>
              <a:t>2</a:t>
            </a:r>
            <a:r>
              <a:rPr lang="en-US" sz="4000" dirty="0"/>
              <a:t>.	What geographical factors help explain why industrialization began in Great Britain?</a:t>
            </a:r>
          </a:p>
          <a:p>
            <a:r>
              <a:rPr lang="en-US" sz="4000" dirty="0"/>
              <a:t>It had resources such as coal and iron necessary for industrialization.</a:t>
            </a:r>
          </a:p>
          <a:p>
            <a:endParaRPr lang="en-US" sz="4000" dirty="0"/>
          </a:p>
        </p:txBody>
      </p:sp>
    </p:spTree>
    <p:extLst>
      <p:ext uri="{BB962C8B-B14F-4D97-AF65-F5344CB8AC3E}">
        <p14:creationId xmlns:p14="http://schemas.microsoft.com/office/powerpoint/2010/main" val="2139388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620" y="812800"/>
            <a:ext cx="13868400" cy="6863417"/>
          </a:xfrm>
          <a:prstGeom prst="rect">
            <a:avLst/>
          </a:prstGeom>
        </p:spPr>
        <p:txBody>
          <a:bodyPr wrap="square">
            <a:spAutoFit/>
          </a:bodyPr>
          <a:lstStyle/>
          <a:p>
            <a:r>
              <a:rPr lang="en-US" sz="4000" dirty="0"/>
              <a:t>DBQ pg. 320</a:t>
            </a:r>
          </a:p>
          <a:p>
            <a:r>
              <a:rPr lang="en-US" sz="4000" dirty="0"/>
              <a:t>Why might the British Parliament have examined the conditions of child factory workers?</a:t>
            </a:r>
          </a:p>
          <a:p>
            <a:r>
              <a:rPr lang="en-US" sz="4000" dirty="0"/>
              <a:t>Women and children were two-thirds of workers, and conditions came to the attention of Parliament.</a:t>
            </a:r>
          </a:p>
          <a:p>
            <a:endParaRPr lang="en-US" sz="4000" dirty="0" smtClean="0"/>
          </a:p>
          <a:p>
            <a:r>
              <a:rPr lang="en-US" sz="4000" dirty="0" smtClean="0"/>
              <a:t>Progress </a:t>
            </a:r>
            <a:r>
              <a:rPr lang="en-US" sz="4000" dirty="0"/>
              <a:t>Check pg. 318</a:t>
            </a:r>
          </a:p>
          <a:p>
            <a:r>
              <a:rPr lang="en-US" sz="4000" dirty="0"/>
              <a:t>Why might it be important to have fast, reliable transportation between Manchester and Liverpool?</a:t>
            </a:r>
          </a:p>
          <a:p>
            <a:r>
              <a:rPr lang="en-US" sz="4000" dirty="0"/>
              <a:t>The faster that goods can be moved from factories in Manchester to the port at Liverpool, the faster they can be shipped.</a:t>
            </a:r>
          </a:p>
        </p:txBody>
      </p:sp>
    </p:spTree>
    <p:extLst>
      <p:ext uri="{BB962C8B-B14F-4D97-AF65-F5344CB8AC3E}">
        <p14:creationId xmlns:p14="http://schemas.microsoft.com/office/powerpoint/2010/main" val="3716216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889000"/>
            <a:ext cx="14020800" cy="6863417"/>
          </a:xfrm>
          <a:prstGeom prst="rect">
            <a:avLst/>
          </a:prstGeom>
        </p:spPr>
        <p:txBody>
          <a:bodyPr wrap="square">
            <a:spAutoFit/>
          </a:bodyPr>
          <a:lstStyle/>
          <a:p>
            <a:r>
              <a:rPr lang="en-US" sz="4000" dirty="0"/>
              <a:t>Progress Check pg. 320</a:t>
            </a:r>
          </a:p>
          <a:p>
            <a:r>
              <a:rPr lang="en-US" sz="4000" dirty="0"/>
              <a:t>How did the effects of industrialization in the United States compare with those in Great Britain?</a:t>
            </a:r>
          </a:p>
          <a:p>
            <a:r>
              <a:rPr lang="en-US" sz="4000" dirty="0"/>
              <a:t>Industrialization led to urbanization.  As factories grew, both expanded their transportation systems</a:t>
            </a:r>
            <a:r>
              <a:rPr lang="en-US" sz="4000" dirty="0" smtClean="0"/>
              <a:t>.</a:t>
            </a:r>
          </a:p>
          <a:p>
            <a:endParaRPr lang="en-US" sz="4000" dirty="0"/>
          </a:p>
          <a:p>
            <a:r>
              <a:rPr lang="en-US" sz="4000" dirty="0"/>
              <a:t>Progress Check pg. 321</a:t>
            </a:r>
          </a:p>
          <a:p>
            <a:r>
              <a:rPr lang="en-US" sz="4000" dirty="0"/>
              <a:t>Why do you think the working conditions during the Industrial Revolution led some to argue for socialism?</a:t>
            </a:r>
          </a:p>
          <a:p>
            <a:r>
              <a:rPr lang="en-US" sz="4000" dirty="0"/>
              <a:t>Working conditions were dangerous. Reformers thought giving government control of the factories would improve conditions.</a:t>
            </a:r>
          </a:p>
        </p:txBody>
      </p:sp>
    </p:spTree>
    <p:extLst>
      <p:ext uri="{BB962C8B-B14F-4D97-AF65-F5344CB8AC3E}">
        <p14:creationId xmlns:p14="http://schemas.microsoft.com/office/powerpoint/2010/main" val="3627402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355600"/>
            <a:ext cx="14020800" cy="8987076"/>
          </a:xfrm>
          <a:prstGeom prst="rect">
            <a:avLst/>
          </a:prstGeom>
        </p:spPr>
        <p:txBody>
          <a:bodyPr wrap="square">
            <a:spAutoFit/>
          </a:bodyPr>
          <a:lstStyle/>
          <a:p>
            <a:r>
              <a:rPr lang="en-US" sz="4000" dirty="0"/>
              <a:t>Lesson Review pg. 321</a:t>
            </a:r>
          </a:p>
          <a:p>
            <a:r>
              <a:rPr lang="en-US" sz="4000" dirty="0"/>
              <a:t>1.	Write a paragraph describing the importance of urbanization to the growth of industrial capitalism in Great Britain.</a:t>
            </a:r>
          </a:p>
          <a:p>
            <a:r>
              <a:rPr lang="en-US" sz="4000" dirty="0">
                <a:solidFill>
                  <a:srgbClr val="FF0000"/>
                </a:solidFill>
              </a:rPr>
              <a:t>For industrial capitalism to expand, factory owners need many workers, and factories are located in cities, not rural areas.</a:t>
            </a:r>
          </a:p>
          <a:p>
            <a:r>
              <a:rPr lang="en-US" sz="4000" dirty="0"/>
              <a:t>2.	Use your graphic organizer to discuss the major inventors and inventions covered in this lesson.</a:t>
            </a:r>
          </a:p>
          <a:p>
            <a:r>
              <a:rPr lang="en-US" sz="4000" dirty="0"/>
              <a:t>Answers may include, </a:t>
            </a:r>
            <a:r>
              <a:rPr lang="en-US" sz="4000" dirty="0">
                <a:solidFill>
                  <a:srgbClr val="FF0000"/>
                </a:solidFill>
              </a:rPr>
              <a:t>James Hargreaves invented spinning jenny and Richard Trevithick invented steam locomotive</a:t>
            </a:r>
            <a:r>
              <a:rPr lang="en-US" sz="4000" dirty="0"/>
              <a:t>.</a:t>
            </a:r>
          </a:p>
          <a:p>
            <a:r>
              <a:rPr lang="en-US" sz="4000" dirty="0"/>
              <a:t>3.	What was the significance of the Agricultural Revolution in Great Britain?</a:t>
            </a:r>
          </a:p>
          <a:p>
            <a:r>
              <a:rPr lang="en-US" sz="4000" dirty="0">
                <a:solidFill>
                  <a:srgbClr val="FF0000"/>
                </a:solidFill>
              </a:rPr>
              <a:t>Better farming practices led to an increase in available food.  The population grew, and many people moved to towns, creating a workforce for factories.</a:t>
            </a:r>
          </a:p>
          <a:p>
            <a:endParaRPr lang="en-US" dirty="0"/>
          </a:p>
        </p:txBody>
      </p:sp>
    </p:spTree>
    <p:extLst>
      <p:ext uri="{BB962C8B-B14F-4D97-AF65-F5344CB8AC3E}">
        <p14:creationId xmlns:p14="http://schemas.microsoft.com/office/powerpoint/2010/main" val="1518371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584200"/>
            <a:ext cx="14020800" cy="8094524"/>
          </a:xfrm>
          <a:prstGeom prst="rect">
            <a:avLst/>
          </a:prstGeom>
        </p:spPr>
        <p:txBody>
          <a:bodyPr wrap="square">
            <a:spAutoFit/>
          </a:bodyPr>
          <a:lstStyle/>
          <a:p>
            <a:r>
              <a:rPr lang="en-US" sz="4000" dirty="0"/>
              <a:t>4.	Why did the Industrial Revolution start in Great Britain?</a:t>
            </a:r>
          </a:p>
          <a:p>
            <a:r>
              <a:rPr lang="en-US" sz="4000" dirty="0"/>
              <a:t>Students’ answers should include: Because of the enclosure movement, there was available labor. Great Britain has capital to invest in new industries.</a:t>
            </a:r>
          </a:p>
          <a:p>
            <a:r>
              <a:rPr lang="en-US" sz="4000" dirty="0"/>
              <a:t>5.	What factors fed the spread of industrialization in Europe and North America?</a:t>
            </a:r>
          </a:p>
          <a:p>
            <a:r>
              <a:rPr lang="en-US" sz="4000" dirty="0"/>
              <a:t>Students’ answers should include the migration of people from farms to the cities and the development of rail and steamboat transport.</a:t>
            </a:r>
          </a:p>
          <a:p>
            <a:r>
              <a:rPr lang="en-US" sz="4000" dirty="0"/>
              <a:t>6.	What was the social impact of industrialization?</a:t>
            </a:r>
          </a:p>
          <a:p>
            <a:r>
              <a:rPr lang="en-US" sz="4000" dirty="0"/>
              <a:t>Crowded living conditions in the cities and brutal working conditions in factories led to calls for reform.  The Factory Act of 1833 protected working children.</a:t>
            </a:r>
          </a:p>
        </p:txBody>
      </p:sp>
    </p:spTree>
    <p:extLst>
      <p:ext uri="{BB962C8B-B14F-4D97-AF65-F5344CB8AC3E}">
        <p14:creationId xmlns:p14="http://schemas.microsoft.com/office/powerpoint/2010/main" val="876782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50" y="355600"/>
            <a:ext cx="13438294" cy="7478970"/>
          </a:xfrm>
          <a:prstGeom prst="rect">
            <a:avLst/>
          </a:prstGeom>
          <a:noFill/>
        </p:spPr>
        <p:txBody>
          <a:bodyPr wrap="none" rtlCol="0">
            <a:spAutoFit/>
          </a:bodyPr>
          <a:lstStyle/>
          <a:p>
            <a:r>
              <a:rPr lang="en-US" sz="4000" dirty="0" smtClean="0"/>
              <a:t>17.2</a:t>
            </a:r>
          </a:p>
          <a:p>
            <a:r>
              <a:rPr lang="en-US" sz="4000" dirty="0" smtClean="0"/>
              <a:t>Universal male </a:t>
            </a:r>
            <a:r>
              <a:rPr lang="en-US" sz="4000" dirty="0" err="1" smtClean="0"/>
              <a:t>sufferage</a:t>
            </a:r>
            <a:r>
              <a:rPr lang="en-US" sz="4000" dirty="0" smtClean="0"/>
              <a:t>- ______________________________</a:t>
            </a:r>
          </a:p>
          <a:p>
            <a:r>
              <a:rPr lang="en-US" sz="4000" dirty="0" smtClean="0"/>
              <a:t>___________________________________________________</a:t>
            </a:r>
          </a:p>
          <a:p>
            <a:r>
              <a:rPr lang="en-US" sz="4000" dirty="0" smtClean="0"/>
              <a:t>Multinational empire-_________________________________ </a:t>
            </a:r>
          </a:p>
          <a:p>
            <a:r>
              <a:rPr lang="en-US" sz="4000" dirty="0" smtClean="0"/>
              <a:t>___________________________________________________</a:t>
            </a:r>
          </a:p>
          <a:p>
            <a:endParaRPr lang="en-US" sz="4000" dirty="0"/>
          </a:p>
          <a:p>
            <a:endParaRPr lang="en-US" sz="4000" dirty="0" smtClean="0"/>
          </a:p>
          <a:p>
            <a:r>
              <a:rPr lang="en-US" sz="4000" dirty="0" smtClean="0"/>
              <a:t>Shoulder Buddy Q- Why did the revolutions of 1848 fail?</a:t>
            </a:r>
          </a:p>
          <a:p>
            <a:r>
              <a:rPr lang="en-US" sz="4000" dirty="0" smtClean="0"/>
              <a:t>____________________________________________________</a:t>
            </a:r>
          </a:p>
          <a:p>
            <a:r>
              <a:rPr lang="en-US" sz="4000" dirty="0" smtClean="0"/>
              <a:t>____________________________________________________</a:t>
            </a:r>
          </a:p>
          <a:p>
            <a:r>
              <a:rPr lang="en-US" sz="4000" dirty="0" smtClean="0"/>
              <a:t>____________________________________________________</a:t>
            </a:r>
          </a:p>
          <a:p>
            <a:r>
              <a:rPr lang="en-US" sz="4000" dirty="0" smtClean="0"/>
              <a:t>____________________________________________________</a:t>
            </a:r>
            <a:endParaRPr lang="en-US" sz="4000" dirty="0"/>
          </a:p>
        </p:txBody>
      </p:sp>
    </p:spTree>
    <p:extLst>
      <p:ext uri="{BB962C8B-B14F-4D97-AF65-F5344CB8AC3E}">
        <p14:creationId xmlns:p14="http://schemas.microsoft.com/office/powerpoint/2010/main" val="401694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76250" y="1041400"/>
            <a:ext cx="13358241" cy="6247864"/>
          </a:xfrm>
          <a:prstGeom prst="rect">
            <a:avLst/>
          </a:prstGeom>
          <a:noFill/>
        </p:spPr>
        <p:txBody>
          <a:bodyPr vert="horz" rtlCol="0">
            <a:spAutoFit/>
          </a:bodyPr>
          <a:lstStyle/>
          <a:p>
            <a:r>
              <a:rPr lang="en-US" sz="4000" dirty="0" smtClean="0">
                <a:solidFill>
                  <a:srgbClr val="000000"/>
                </a:solidFill>
                <a:latin typeface="Times New Roman - 48"/>
              </a:rPr>
              <a:t>Many rivers provided water power and a way to transport raw materials and finished products from one place to another.</a:t>
            </a:r>
          </a:p>
          <a:p>
            <a:r>
              <a:rPr lang="en-US" sz="4000" dirty="0" smtClean="0">
                <a:solidFill>
                  <a:srgbClr val="000000"/>
                </a:solidFill>
                <a:latin typeface="Times New Roman - 48"/>
              </a:rPr>
              <a:t>Lastly, Britain had many places to sell their goods in their colonial empire (India, Africa, Islands)</a:t>
            </a:r>
          </a:p>
          <a:p>
            <a:endParaRPr lang="en-US" sz="4000" dirty="0">
              <a:solidFill>
                <a:srgbClr val="000000"/>
              </a:solidFill>
              <a:latin typeface="Times New Roman - 48"/>
            </a:endParaRPr>
          </a:p>
          <a:p>
            <a:r>
              <a:rPr lang="en-US" sz="4000" b="1" dirty="0">
                <a:solidFill>
                  <a:srgbClr val="000000"/>
                </a:solidFill>
                <a:latin typeface="Times New Roman - 48"/>
              </a:rPr>
              <a:t>Entrepreneurs</a:t>
            </a:r>
            <a:r>
              <a:rPr lang="en-US" sz="4000" dirty="0">
                <a:solidFill>
                  <a:srgbClr val="000000"/>
                </a:solidFill>
                <a:latin typeface="Times New Roman - 48"/>
              </a:rPr>
              <a:t>-people who are interested in finding new business opportunities and new ways to make profits.  </a:t>
            </a:r>
          </a:p>
          <a:p>
            <a:r>
              <a:rPr lang="en-US" sz="4000" dirty="0">
                <a:solidFill>
                  <a:srgbClr val="000000"/>
                </a:solidFill>
                <a:latin typeface="Times New Roman - 48"/>
              </a:rPr>
              <a:t>natural resources were plentiful.</a:t>
            </a:r>
          </a:p>
          <a:p>
            <a:endParaRPr lang="en-US" sz="4000" dirty="0">
              <a:solidFill>
                <a:srgbClr val="000000"/>
              </a:solidFill>
              <a:latin typeface="Times New Roman - 48"/>
            </a:endParaRPr>
          </a:p>
        </p:txBody>
      </p:sp>
    </p:spTree>
    <p:extLst>
      <p:ext uri="{BB962C8B-B14F-4D97-AF65-F5344CB8AC3E}">
        <p14:creationId xmlns:p14="http://schemas.microsoft.com/office/powerpoint/2010/main" val="334033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450" y="379452"/>
            <a:ext cx="13341903" cy="1938992"/>
          </a:xfrm>
          <a:prstGeom prst="rect">
            <a:avLst/>
          </a:prstGeom>
          <a:noFill/>
        </p:spPr>
        <p:txBody>
          <a:bodyPr wrap="square" rtlCol="0">
            <a:spAutoFit/>
          </a:bodyPr>
          <a:lstStyle/>
          <a:p>
            <a:pPr algn="ctr"/>
            <a:r>
              <a:rPr lang="en-US" sz="4000" dirty="0" smtClean="0"/>
              <a:t>Chapter 17 Section 2-Nationalism and Political Revolutions</a:t>
            </a:r>
          </a:p>
          <a:p>
            <a:pPr algn="ctr"/>
            <a:r>
              <a:rPr lang="en-US" sz="4000" dirty="0"/>
              <a:t> </a:t>
            </a:r>
            <a:r>
              <a:rPr lang="en-US" sz="4000" dirty="0" smtClean="0"/>
              <a:t> Revolutions followed in the following countries, France (yes again), Germany, Austrian Empire, Italian States, many failed.</a:t>
            </a:r>
            <a:endParaRPr lang="en-US" sz="4000" dirty="0"/>
          </a:p>
        </p:txBody>
      </p:sp>
      <p:sp>
        <p:nvSpPr>
          <p:cNvPr id="3" name="Rectangle 2"/>
          <p:cNvSpPr/>
          <p:nvPr/>
        </p:nvSpPr>
        <p:spPr>
          <a:xfrm>
            <a:off x="552450" y="2560697"/>
            <a:ext cx="10718191" cy="1077218"/>
          </a:xfrm>
          <a:prstGeom prst="rect">
            <a:avLst/>
          </a:prstGeom>
        </p:spPr>
        <p:txBody>
          <a:bodyPr wrap="none">
            <a:spAutoFit/>
          </a:bodyPr>
          <a:lstStyle/>
          <a:p>
            <a:r>
              <a:rPr lang="en-US" sz="3200" dirty="0">
                <a:hlinkClick r:id="rId2"/>
              </a:rPr>
              <a:t>http://</a:t>
            </a:r>
            <a:r>
              <a:rPr lang="en-US" sz="3200" dirty="0" smtClean="0">
                <a:hlinkClick r:id="rId2"/>
              </a:rPr>
              <a:t>www.youtube.com/watch?v=Nosq94oCl_M&amp;safe=active</a:t>
            </a:r>
            <a:endParaRPr lang="en-US" sz="3200" dirty="0" smtClean="0"/>
          </a:p>
          <a:p>
            <a:r>
              <a:rPr lang="en-US" sz="3200" dirty="0" smtClean="0"/>
              <a:t>Crash Course Nationalism.</a:t>
            </a:r>
            <a:endParaRPr lang="en-US" sz="3200" dirty="0"/>
          </a:p>
        </p:txBody>
      </p:sp>
      <p:sp>
        <p:nvSpPr>
          <p:cNvPr id="5" name="Rectangle 4"/>
          <p:cNvSpPr/>
          <p:nvPr/>
        </p:nvSpPr>
        <p:spPr>
          <a:xfrm>
            <a:off x="400050" y="4341336"/>
            <a:ext cx="13494303" cy="3170099"/>
          </a:xfrm>
          <a:prstGeom prst="rect">
            <a:avLst/>
          </a:prstGeom>
        </p:spPr>
        <p:txBody>
          <a:bodyPr wrap="square">
            <a:spAutoFit/>
          </a:bodyPr>
          <a:lstStyle/>
          <a:p>
            <a:r>
              <a:rPr lang="en-US" sz="4000" dirty="0"/>
              <a:t>Italy and Germany-finally successful in unification.  </a:t>
            </a:r>
          </a:p>
          <a:p>
            <a:endParaRPr lang="en-US" sz="4000" dirty="0"/>
          </a:p>
          <a:p>
            <a:r>
              <a:rPr lang="en-US" sz="4000" dirty="0"/>
              <a:t>Leaders:</a:t>
            </a:r>
          </a:p>
          <a:p>
            <a:r>
              <a:rPr lang="en-US" sz="4000" dirty="0"/>
              <a:t>	</a:t>
            </a:r>
          </a:p>
          <a:p>
            <a:r>
              <a:rPr lang="en-US" sz="4000" dirty="0"/>
              <a:t>	Germany- Otto von Bismarck</a:t>
            </a:r>
          </a:p>
        </p:txBody>
      </p:sp>
    </p:spTree>
    <p:extLst>
      <p:ext uri="{BB962C8B-B14F-4D97-AF65-F5344CB8AC3E}">
        <p14:creationId xmlns:p14="http://schemas.microsoft.com/office/powerpoint/2010/main" val="3771889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451" y="889000"/>
            <a:ext cx="13563600" cy="7848302"/>
          </a:xfrm>
          <a:prstGeom prst="rect">
            <a:avLst/>
          </a:prstGeom>
          <a:noFill/>
        </p:spPr>
        <p:txBody>
          <a:bodyPr wrap="square" rtlCol="0">
            <a:spAutoFit/>
          </a:bodyPr>
          <a:lstStyle/>
          <a:p>
            <a:r>
              <a:rPr lang="en-US" sz="3600" dirty="0" smtClean="0"/>
              <a:t>Another French Revolution-  1830 French king attempted to reduce the rights of the middle class.  He was overthrown and replaced with his cousin Louis-Philippe and a constitutional monarchy was formed.  L-P 16 years later refused to make further reforms to benefit the low and middle classes.  He was overthrown by a group who wanted a republic.  (government by elected representatives and a new constitution)  </a:t>
            </a:r>
          </a:p>
          <a:p>
            <a:r>
              <a:rPr lang="en-US" sz="3600" dirty="0" smtClean="0"/>
              <a:t>Universal Male Suffrage-all adult men could vote.  The government also set up work for the unemployed.  (cost lots of $)  program was ended by the moderates- workers revolted-4 days of bloodshed killed thousands- many more thousands were sent to the French prison colony of Algeria in N. Africa.</a:t>
            </a:r>
          </a:p>
          <a:p>
            <a:r>
              <a:rPr lang="en-US" sz="3600" dirty="0" smtClean="0"/>
              <a:t>11-4-1848 The Second Republic-single legislature elected by universal male suffrage.  President elected by the people served 4 years.  Napoleons’ nephew was elected.</a:t>
            </a:r>
          </a:p>
        </p:txBody>
      </p:sp>
    </p:spTree>
    <p:extLst>
      <p:ext uri="{BB962C8B-B14F-4D97-AF65-F5344CB8AC3E}">
        <p14:creationId xmlns:p14="http://schemas.microsoft.com/office/powerpoint/2010/main" val="1456667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609" y="660400"/>
            <a:ext cx="13442441" cy="2862322"/>
          </a:xfrm>
          <a:prstGeom prst="rect">
            <a:avLst/>
          </a:prstGeom>
          <a:noFill/>
        </p:spPr>
        <p:txBody>
          <a:bodyPr wrap="square" rtlCol="0">
            <a:spAutoFit/>
          </a:bodyPr>
          <a:lstStyle/>
          <a:p>
            <a:r>
              <a:rPr lang="en-US" sz="3600" dirty="0" smtClean="0"/>
              <a:t>German States-feeling the ripple effect from France-their Congress recognized the existence of 38 independent German states= German Confederation.  Austria and Prussia were the big dogs on the block.  They tried to create a parliamentary government with a hereditary emperor-assembly never got the support it needed.  No unification.</a:t>
            </a:r>
            <a:endParaRPr lang="en-US" sz="3600" dirty="0"/>
          </a:p>
        </p:txBody>
      </p:sp>
      <p:pic>
        <p:nvPicPr>
          <p:cNvPr id="1026" name="Picture 2" descr="http://www.zum.de/whkmla/histatlas/germany/ger181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954" y="3527802"/>
            <a:ext cx="10826496" cy="647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677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1" y="736600"/>
            <a:ext cx="13563600" cy="5632311"/>
          </a:xfrm>
          <a:prstGeom prst="rect">
            <a:avLst/>
          </a:prstGeom>
          <a:noFill/>
        </p:spPr>
        <p:txBody>
          <a:bodyPr wrap="square" rtlCol="0">
            <a:spAutoFit/>
          </a:bodyPr>
          <a:lstStyle/>
          <a:p>
            <a:r>
              <a:rPr lang="en-US" sz="3600" dirty="0" smtClean="0"/>
              <a:t>Central Europe-Austrian-multinational empire=multiple languages, cultures. Germans, Czechs, Magyars, Slovaks, Romanians, Poles, Croats, ……The Germans  (25% of population) were major leaders of the Austrian Empire.  Several countries attempted to revolt but all were put down!</a:t>
            </a:r>
          </a:p>
          <a:p>
            <a:endParaRPr lang="en-US" sz="3600" dirty="0"/>
          </a:p>
          <a:p>
            <a:r>
              <a:rPr lang="en-US" sz="3600" dirty="0" smtClean="0"/>
              <a:t>Italy-all revolts failed too.</a:t>
            </a:r>
          </a:p>
          <a:p>
            <a:endParaRPr lang="en-US" sz="3600" dirty="0"/>
          </a:p>
          <a:p>
            <a:r>
              <a:rPr lang="en-US" sz="3600" dirty="0" smtClean="0"/>
              <a:t>Why failure:  In the beginning revolutionaries are united BUT often soon get divided over their goals.  Thus loosing unity and the end game. </a:t>
            </a:r>
            <a:endParaRPr lang="en-US" sz="3600" dirty="0"/>
          </a:p>
        </p:txBody>
      </p:sp>
    </p:spTree>
    <p:extLst>
      <p:ext uri="{BB962C8B-B14F-4D97-AF65-F5344CB8AC3E}">
        <p14:creationId xmlns:p14="http://schemas.microsoft.com/office/powerpoint/2010/main" val="99086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50" y="425152"/>
            <a:ext cx="13868400" cy="6863417"/>
          </a:xfrm>
          <a:prstGeom prst="rect">
            <a:avLst/>
          </a:prstGeom>
          <a:noFill/>
        </p:spPr>
        <p:txBody>
          <a:bodyPr wrap="square" rtlCol="0">
            <a:spAutoFit/>
          </a:bodyPr>
          <a:lstStyle/>
          <a:p>
            <a:r>
              <a:rPr lang="en-US" sz="4000" dirty="0" smtClean="0"/>
              <a:t>17.3-Nationalism, Unification and Reform</a:t>
            </a:r>
          </a:p>
          <a:p>
            <a:endParaRPr lang="en-US" sz="4000" dirty="0"/>
          </a:p>
          <a:p>
            <a:r>
              <a:rPr lang="en-US" sz="4000" dirty="0" smtClean="0"/>
              <a:t>Militarism-_____________________________________________</a:t>
            </a:r>
          </a:p>
          <a:p>
            <a:r>
              <a:rPr lang="en-US" sz="4000" dirty="0" smtClean="0"/>
              <a:t>______________________________________________________</a:t>
            </a:r>
          </a:p>
          <a:p>
            <a:r>
              <a:rPr lang="en-US" sz="4000" dirty="0" smtClean="0"/>
              <a:t>Plebiscite-_____________________________________________ ______________________________________________________</a:t>
            </a:r>
          </a:p>
          <a:p>
            <a:r>
              <a:rPr lang="en-US" sz="4000" dirty="0" smtClean="0"/>
              <a:t>Kaiser-________________________________________________</a:t>
            </a:r>
          </a:p>
          <a:p>
            <a:r>
              <a:rPr lang="en-US" sz="4000" dirty="0" smtClean="0"/>
              <a:t>Abolitionism-___________________________________________ ______________________________________________________</a:t>
            </a:r>
          </a:p>
          <a:p>
            <a:r>
              <a:rPr lang="en-US" sz="4000" dirty="0" smtClean="0"/>
              <a:t>Emancipation-__________________________________________ ______________________________________________________</a:t>
            </a:r>
            <a:endParaRPr lang="en-US" sz="4000" dirty="0"/>
          </a:p>
        </p:txBody>
      </p:sp>
    </p:spTree>
    <p:extLst>
      <p:ext uri="{BB962C8B-B14F-4D97-AF65-F5344CB8AC3E}">
        <p14:creationId xmlns:p14="http://schemas.microsoft.com/office/powerpoint/2010/main" val="39097235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724" y="660401"/>
            <a:ext cx="8976113" cy="826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826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97880"/>
            <a:ext cx="10788776" cy="993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846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660400"/>
            <a:ext cx="13639800" cy="2308324"/>
          </a:xfrm>
          <a:prstGeom prst="rect">
            <a:avLst/>
          </a:prstGeom>
          <a:noFill/>
        </p:spPr>
        <p:txBody>
          <a:bodyPr wrap="square" rtlCol="0">
            <a:spAutoFit/>
          </a:bodyPr>
          <a:lstStyle/>
          <a:p>
            <a:r>
              <a:rPr lang="en-US" sz="3600" dirty="0" smtClean="0"/>
              <a:t>Revolutions in Germany and Italy failed in 1848 but by 1871 they are unified….what changed?  Crimean War  Russia v. Ottoman Empire</a:t>
            </a:r>
          </a:p>
          <a:p>
            <a:endParaRPr lang="en-US" sz="3600" dirty="0"/>
          </a:p>
          <a:p>
            <a:endParaRPr lang="en-US" sz="3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14" y="2325255"/>
            <a:ext cx="6742664"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064" y="2260600"/>
            <a:ext cx="7220986"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11884960" y="6352610"/>
            <a:ext cx="2231981" cy="2018628"/>
          </a:xfrm>
          <a:custGeom>
            <a:avLst/>
            <a:gdLst>
              <a:gd name="connsiteX0" fmla="*/ 1424640 w 2231981"/>
              <a:gd name="connsiteY0" fmla="*/ 170110 h 2018628"/>
              <a:gd name="connsiteX1" fmla="*/ 144480 w 2231981"/>
              <a:gd name="connsiteY1" fmla="*/ 170110 h 2018628"/>
              <a:gd name="connsiteX2" fmla="*/ 225760 w 2231981"/>
              <a:gd name="connsiteY2" fmla="*/ 1937950 h 2018628"/>
              <a:gd name="connsiteX3" fmla="*/ 1892000 w 2231981"/>
              <a:gd name="connsiteY3" fmla="*/ 1551870 h 2018628"/>
              <a:gd name="connsiteX4" fmla="*/ 1323040 w 2231981"/>
              <a:gd name="connsiteY4" fmla="*/ 68510 h 2018628"/>
              <a:gd name="connsiteX5" fmla="*/ 1343360 w 2231981"/>
              <a:gd name="connsiteY5" fmla="*/ 271710 h 20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81" h="2018628">
                <a:moveTo>
                  <a:pt x="1424640" y="170110"/>
                </a:moveTo>
                <a:cubicBezTo>
                  <a:pt x="884466" y="22790"/>
                  <a:pt x="344293" y="-124530"/>
                  <a:pt x="144480" y="170110"/>
                </a:cubicBezTo>
                <a:cubicBezTo>
                  <a:pt x="-55333" y="464750"/>
                  <a:pt x="-65493" y="1707657"/>
                  <a:pt x="225760" y="1937950"/>
                </a:cubicBezTo>
                <a:cubicBezTo>
                  <a:pt x="517013" y="2168243"/>
                  <a:pt x="1709120" y="1863443"/>
                  <a:pt x="1892000" y="1551870"/>
                </a:cubicBezTo>
                <a:cubicBezTo>
                  <a:pt x="2074880" y="1240297"/>
                  <a:pt x="1414480" y="281870"/>
                  <a:pt x="1323040" y="68510"/>
                </a:cubicBezTo>
                <a:cubicBezTo>
                  <a:pt x="1231600" y="-144850"/>
                  <a:pt x="3399067" y="1629763"/>
                  <a:pt x="1343360" y="2717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00630" y="9347200"/>
            <a:ext cx="6591219" cy="646331"/>
          </a:xfrm>
          <a:prstGeom prst="rect">
            <a:avLst/>
          </a:prstGeom>
        </p:spPr>
        <p:txBody>
          <a:bodyPr wrap="square">
            <a:spAutoFit/>
          </a:bodyPr>
          <a:lstStyle/>
          <a:p>
            <a:r>
              <a:rPr lang="en-US" dirty="0">
                <a:hlinkClick r:id="rId4"/>
              </a:rPr>
              <a:t>http</a:t>
            </a:r>
            <a:r>
              <a:rPr lang="en-US">
                <a:hlinkClick r:id="rId4"/>
              </a:rPr>
              <a:t>://</a:t>
            </a:r>
            <a:r>
              <a:rPr lang="en-US" smtClean="0">
                <a:hlinkClick r:id="rId4"/>
              </a:rPr>
              <a:t>www.youtube.com/watch?v=Pqik0WDMDco</a:t>
            </a:r>
            <a:endParaRPr lang="en-US" smtClean="0"/>
          </a:p>
          <a:p>
            <a:endParaRPr lang="en-US" dirty="0"/>
          </a:p>
        </p:txBody>
      </p:sp>
    </p:spTree>
    <p:extLst>
      <p:ext uri="{BB962C8B-B14F-4D97-AF65-F5344CB8AC3E}">
        <p14:creationId xmlns:p14="http://schemas.microsoft.com/office/powerpoint/2010/main" val="557339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8650" y="660400"/>
            <a:ext cx="13487400" cy="7848302"/>
          </a:xfrm>
          <a:prstGeom prst="rect">
            <a:avLst/>
          </a:prstGeom>
          <a:noFill/>
        </p:spPr>
        <p:txBody>
          <a:bodyPr wrap="square" rtlCol="0">
            <a:spAutoFit/>
          </a:bodyPr>
          <a:lstStyle/>
          <a:p>
            <a:r>
              <a:rPr lang="en-US" sz="3600" dirty="0" smtClean="0"/>
              <a:t>Why???  Control of the Dardanelles (straight between the Black Sea and  the Mediterranean Sea.  If Russia could control this they would become the major power in Eastern Europe and challenge the British navy for control of the eastern Mediterranean.  Other European nations feared Russian ambition.</a:t>
            </a:r>
          </a:p>
          <a:p>
            <a:endParaRPr lang="en-US" sz="3600" dirty="0"/>
          </a:p>
          <a:p>
            <a:r>
              <a:rPr lang="en-US" sz="3600" dirty="0" smtClean="0"/>
              <a:t>Russia invaded Turkish Balkan, Moldavia and Walachia.  Ottoman Turks declared war on Russia.  Great Britain and France declared war on Russia too.  This was the Crimean War- poorly planned and poorly fought-heavy losses caused Russia to seek peace.</a:t>
            </a:r>
          </a:p>
          <a:p>
            <a:endParaRPr lang="en-US" sz="3600" dirty="0"/>
          </a:p>
          <a:p>
            <a:r>
              <a:rPr lang="en-US" sz="3600" dirty="0" smtClean="0"/>
              <a:t>Treaty of Paris- (yes, another one)- outcome= the chief powers before the war are now enemies.  Austria and Russia.  Austria now without friends in powerful place so made it ripe for Italy and Germany to unify.</a:t>
            </a:r>
            <a:endParaRPr lang="en-US" sz="3600" dirty="0"/>
          </a:p>
        </p:txBody>
      </p:sp>
    </p:spTree>
    <p:extLst>
      <p:ext uri="{BB962C8B-B14F-4D97-AF65-F5344CB8AC3E}">
        <p14:creationId xmlns:p14="http://schemas.microsoft.com/office/powerpoint/2010/main" val="3863425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450" y="736600"/>
            <a:ext cx="9906000" cy="646331"/>
          </a:xfrm>
          <a:prstGeom prst="rect">
            <a:avLst/>
          </a:prstGeom>
          <a:noFill/>
        </p:spPr>
        <p:txBody>
          <a:bodyPr wrap="square" rtlCol="0">
            <a:spAutoFit/>
          </a:bodyPr>
          <a:lstStyle/>
          <a:p>
            <a:r>
              <a:rPr lang="en-US" sz="3600" dirty="0" smtClean="0"/>
              <a:t>Italian Unification-</a:t>
            </a:r>
            <a:r>
              <a:rPr lang="en-US" sz="3600" dirty="0" err="1" smtClean="0"/>
              <a:t>Guiseppe</a:t>
            </a:r>
            <a:r>
              <a:rPr lang="en-US" sz="3600" dirty="0" smtClean="0"/>
              <a:t> </a:t>
            </a:r>
            <a:r>
              <a:rPr lang="en-US" sz="3600" dirty="0"/>
              <a:t>Garibaldi</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49" y="1803400"/>
            <a:ext cx="14021447"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50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552450" y="279400"/>
            <a:ext cx="13178695" cy="5632311"/>
          </a:xfrm>
          <a:prstGeom prst="rect">
            <a:avLst/>
          </a:prstGeom>
          <a:noFill/>
        </p:spPr>
        <p:txBody>
          <a:bodyPr vert="horz" rtlCol="0">
            <a:spAutoFit/>
          </a:bodyPr>
          <a:lstStyle/>
          <a:p>
            <a:pPr algn="ctr"/>
            <a:r>
              <a:rPr lang="en-US" sz="4000" dirty="0" smtClean="0">
                <a:solidFill>
                  <a:srgbClr val="000000"/>
                </a:solidFill>
                <a:latin typeface="Comic Sans MS - 36"/>
              </a:rPr>
              <a:t>Cotton</a:t>
            </a:r>
          </a:p>
          <a:p>
            <a:pPr algn="ctr"/>
            <a:r>
              <a:rPr lang="en-US" sz="4000" dirty="0" smtClean="0">
                <a:solidFill>
                  <a:srgbClr val="000000"/>
                </a:solidFill>
                <a:latin typeface="Comic Sans MS - 36"/>
              </a:rPr>
              <a:t>2 step process to make cotton, 1st-spinners made cotton thread from raw cotton.  2nd-weavers wove the thread into cloth on looms.  Until the 18th century, this was done at home= (</a:t>
            </a:r>
            <a:r>
              <a:rPr lang="en-US" sz="4000" b="1" dirty="0" smtClean="0">
                <a:solidFill>
                  <a:srgbClr val="000000"/>
                </a:solidFill>
                <a:latin typeface="Comic Sans MS - 36"/>
              </a:rPr>
              <a:t>cottage industry</a:t>
            </a:r>
            <a:r>
              <a:rPr lang="en-US" sz="4000" dirty="0" smtClean="0">
                <a:solidFill>
                  <a:srgbClr val="000000"/>
                </a:solidFill>
                <a:latin typeface="Comic Sans MS - 36"/>
              </a:rPr>
              <a:t>) A series of technological advances in the 18th century made cottage industries inefficient.  The flying shuttle made weaving faster, so weavers needed more thread.  The spinning jenny was invented that spun thread much faster.  </a:t>
            </a:r>
            <a:endParaRPr lang="en-US" sz="4000" dirty="0">
              <a:solidFill>
                <a:srgbClr val="000000"/>
              </a:solidFill>
              <a:latin typeface="Comic Sans MS - 36"/>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9925050" y="6604000"/>
            <a:ext cx="4191000" cy="3352800"/>
          </a:xfrm>
          <a:prstGeom prst="rect">
            <a:avLst/>
          </a:prstGeom>
          <a:solidFill>
            <a:scrgbClr r="0" g="0" b="0">
              <a:alpha val="0"/>
            </a:scrgbClr>
          </a:solidFill>
        </p:spPr>
      </p:pic>
    </p:spTree>
    <p:extLst>
      <p:ext uri="{BB962C8B-B14F-4D97-AF65-F5344CB8AC3E}">
        <p14:creationId xmlns:p14="http://schemas.microsoft.com/office/powerpoint/2010/main" val="2747308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736600"/>
            <a:ext cx="7232044" cy="646331"/>
          </a:xfrm>
          <a:prstGeom prst="rect">
            <a:avLst/>
          </a:prstGeom>
          <a:noFill/>
        </p:spPr>
        <p:txBody>
          <a:bodyPr wrap="none" rtlCol="0">
            <a:spAutoFit/>
          </a:bodyPr>
          <a:lstStyle/>
          <a:p>
            <a:r>
              <a:rPr lang="en-US" sz="3600" dirty="0" smtClean="0"/>
              <a:t>German Unification-Otto von </a:t>
            </a:r>
            <a:r>
              <a:rPr lang="en-US" sz="3600" dirty="0" err="1" smtClean="0"/>
              <a:t>Bismark</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1" y="1681479"/>
            <a:ext cx="13030200" cy="922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413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3200"/>
            <a:ext cx="14116050" cy="6863417"/>
          </a:xfrm>
          <a:prstGeom prst="rect">
            <a:avLst/>
          </a:prstGeom>
          <a:noFill/>
        </p:spPr>
        <p:txBody>
          <a:bodyPr wrap="square" rtlCol="0">
            <a:spAutoFit/>
          </a:bodyPr>
          <a:lstStyle/>
          <a:p>
            <a:r>
              <a:rPr lang="en-US" sz="4000" dirty="0" smtClean="0"/>
              <a:t>Nationalism and Reform in Europe</a:t>
            </a:r>
          </a:p>
          <a:p>
            <a:r>
              <a:rPr lang="en-US" sz="4000" dirty="0" smtClean="0"/>
              <a:t>Great Britain- avoided revolutions by increasing number of male voters, social and political reforms, economic growth.  Queen Victoria ruled from 1837-1901-created national pride.</a:t>
            </a:r>
          </a:p>
          <a:p>
            <a:endParaRPr lang="en-US" sz="4000" dirty="0"/>
          </a:p>
          <a:p>
            <a:r>
              <a:rPr lang="en-US" sz="4000" dirty="0" smtClean="0"/>
              <a:t>France- after 1848 revolution-worked to restore monarchy.  Napoleon III become Emperor.  Held almost all power, increased the economy, infrastructure, rebuilding program in Paris.  Ultimately he gave the legislature more power.  Empire fell after Franco-Prussian War 1870.</a:t>
            </a:r>
          </a:p>
          <a:p>
            <a:endParaRPr lang="en-US" sz="4000" dirty="0"/>
          </a:p>
        </p:txBody>
      </p:sp>
    </p:spTree>
    <p:extLst>
      <p:ext uri="{BB962C8B-B14F-4D97-AF65-F5344CB8AC3E}">
        <p14:creationId xmlns:p14="http://schemas.microsoft.com/office/powerpoint/2010/main" val="2028252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650" y="355600"/>
            <a:ext cx="13868400" cy="3416320"/>
          </a:xfrm>
          <a:prstGeom prst="rect">
            <a:avLst/>
          </a:prstGeom>
        </p:spPr>
        <p:txBody>
          <a:bodyPr wrap="square">
            <a:spAutoFit/>
          </a:bodyPr>
          <a:lstStyle/>
          <a:p>
            <a:r>
              <a:rPr lang="en-US" sz="3600" dirty="0"/>
              <a:t>Russia-Rural, agricultural and under an all powerful czar.  Embarrassed by defeat in Crimean War.  Serfdom was huge problem, 3-3-1861 Czar Alexander issued emancipation-freed the serfs.  Peasants could now own land.  </a:t>
            </a:r>
            <a:r>
              <a:rPr lang="en-US" sz="3600" dirty="0" smtClean="0"/>
              <a:t>Government bought land for the surfs, but they got the worst land.  Now unhappy, land starved free folks.  He </a:t>
            </a:r>
            <a:r>
              <a:rPr lang="en-US" sz="3600" dirty="0"/>
              <a:t>tried to make more reforms but was assassinated.  </a:t>
            </a:r>
            <a:r>
              <a:rPr lang="en-US" sz="3600" dirty="0" smtClean="0"/>
              <a:t>His son </a:t>
            </a:r>
            <a:r>
              <a:rPr lang="en-US" sz="3600" dirty="0"/>
              <a:t>returned to old ways.</a:t>
            </a:r>
          </a:p>
        </p:txBody>
      </p:sp>
    </p:spTree>
    <p:extLst>
      <p:ext uri="{BB962C8B-B14F-4D97-AF65-F5344CB8AC3E}">
        <p14:creationId xmlns:p14="http://schemas.microsoft.com/office/powerpoint/2010/main" val="4231297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850" y="355600"/>
            <a:ext cx="13639800" cy="6247864"/>
          </a:xfrm>
          <a:prstGeom prst="rect">
            <a:avLst/>
          </a:prstGeom>
          <a:noFill/>
        </p:spPr>
        <p:txBody>
          <a:bodyPr wrap="square" rtlCol="0">
            <a:spAutoFit/>
          </a:bodyPr>
          <a:lstStyle/>
          <a:p>
            <a:r>
              <a:rPr lang="en-US" sz="4000" dirty="0" smtClean="0"/>
              <a:t>Nationalism in the United States- constitution created a nation committed to liberalism and nationalism.  But federalist and anti-federalist.  Strong central gov’t v. stronger states was still a problem.  </a:t>
            </a:r>
          </a:p>
          <a:p>
            <a:r>
              <a:rPr lang="en-US" sz="4000" dirty="0" smtClean="0"/>
              <a:t>Slavery- the economy of the South is dependent upon slave labor, primarily used growing cotton on plantations.  North wants to end slavery (abolitionism).  </a:t>
            </a:r>
          </a:p>
          <a:p>
            <a:r>
              <a:rPr lang="en-US" sz="4000" dirty="0" smtClean="0"/>
              <a:t>Abraham Lincoln-Emancipation Proclamation declared most enslaved people “forever free”  Civil War erupts.   South </a:t>
            </a:r>
            <a:r>
              <a:rPr lang="en-US" sz="4000" smtClean="0"/>
              <a:t>(Confederate) surrenders </a:t>
            </a:r>
            <a:r>
              <a:rPr lang="en-US" sz="4000" dirty="0" smtClean="0"/>
              <a:t>4-9-1865.</a:t>
            </a:r>
            <a:endParaRPr lang="en-US" sz="4000" dirty="0"/>
          </a:p>
        </p:txBody>
      </p:sp>
    </p:spTree>
    <p:extLst>
      <p:ext uri="{BB962C8B-B14F-4D97-AF65-F5344CB8AC3E}">
        <p14:creationId xmlns:p14="http://schemas.microsoft.com/office/powerpoint/2010/main" val="1877206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50" y="508000"/>
            <a:ext cx="13868400" cy="7478970"/>
          </a:xfrm>
          <a:prstGeom prst="rect">
            <a:avLst/>
          </a:prstGeom>
          <a:noFill/>
        </p:spPr>
        <p:txBody>
          <a:bodyPr wrap="square" rtlCol="0">
            <a:spAutoFit/>
          </a:bodyPr>
          <a:lstStyle/>
          <a:p>
            <a:r>
              <a:rPr lang="en-US" sz="4000" dirty="0" smtClean="0"/>
              <a:t>17.4 Nation Building in Latin America</a:t>
            </a:r>
          </a:p>
          <a:p>
            <a:r>
              <a:rPr lang="en-US" sz="4000" dirty="0" smtClean="0"/>
              <a:t>American Revolution began to influence </a:t>
            </a:r>
            <a:r>
              <a:rPr lang="en-US" sz="4000" u="sng" dirty="0" smtClean="0"/>
              <a:t>creole</a:t>
            </a:r>
            <a:r>
              <a:rPr lang="en-US" sz="4000" dirty="0" smtClean="0"/>
              <a:t> elites.  They have been governed by Spain and Portugal and their </a:t>
            </a:r>
            <a:r>
              <a:rPr lang="en-US" sz="4000" dirty="0" err="1" smtClean="0"/>
              <a:t>peninsulares</a:t>
            </a:r>
            <a:r>
              <a:rPr lang="en-US" sz="4000" dirty="0" smtClean="0"/>
              <a:t>.  Napoleon’s wars weakened monarchies of Spain and Portugal.  This enabled most of Latin America to become independent.</a:t>
            </a:r>
          </a:p>
          <a:p>
            <a:endParaRPr lang="en-US" sz="4000" dirty="0"/>
          </a:p>
          <a:p>
            <a:r>
              <a:rPr lang="en-US" sz="4000" dirty="0" smtClean="0"/>
              <a:t>Haiti-slaves revolt and seize control of country.</a:t>
            </a:r>
          </a:p>
          <a:p>
            <a:endParaRPr lang="en-US" sz="4000" dirty="0" smtClean="0"/>
          </a:p>
          <a:p>
            <a:r>
              <a:rPr lang="en-US" sz="4000" dirty="0" smtClean="0"/>
              <a:t>Mexico-priest Hidalgo incited mestizos and native people to revolt-they lost.  Ultimately, Mexico becomes a republic.</a:t>
            </a:r>
          </a:p>
          <a:p>
            <a:endParaRPr lang="en-US" sz="4000" dirty="0"/>
          </a:p>
          <a:p>
            <a:endParaRPr lang="en-US" sz="4000" dirty="0"/>
          </a:p>
        </p:txBody>
      </p:sp>
    </p:spTree>
    <p:extLst>
      <p:ext uri="{BB962C8B-B14F-4D97-AF65-F5344CB8AC3E}">
        <p14:creationId xmlns:p14="http://schemas.microsoft.com/office/powerpoint/2010/main" val="1978681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363620"/>
            <a:ext cx="12572999" cy="926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678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867817"/>
            <a:ext cx="11658600" cy="776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0960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8" y="1031875"/>
            <a:ext cx="12163425" cy="809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6744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15922"/>
            <a:ext cx="11506200" cy="864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22433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851" y="333514"/>
            <a:ext cx="13868400" cy="9325630"/>
          </a:xfrm>
          <a:prstGeom prst="rect">
            <a:avLst/>
          </a:prstGeom>
          <a:noFill/>
        </p:spPr>
        <p:txBody>
          <a:bodyPr wrap="square" rtlCol="0">
            <a:spAutoFit/>
          </a:bodyPr>
          <a:lstStyle/>
          <a:p>
            <a:r>
              <a:rPr lang="en-US" sz="4000" dirty="0" smtClean="0"/>
              <a:t>South America-</a:t>
            </a:r>
          </a:p>
          <a:p>
            <a:r>
              <a:rPr lang="en-US" sz="4000" dirty="0" smtClean="0"/>
              <a:t>Argentina-Jose de San Martin-liberated Argentina from Spain, also Chile (after going over Andes), he joined with Bolivar to free Peru of Spanish rule.</a:t>
            </a:r>
          </a:p>
          <a:p>
            <a:endParaRPr lang="en-US" sz="4000" dirty="0"/>
          </a:p>
          <a:p>
            <a:r>
              <a:rPr lang="en-US" sz="4000" dirty="0" smtClean="0"/>
              <a:t>Venezuela- Simon Bolivar-led revolt to free Venezuela and Ecuador from Spain.  Bolivar and Martin unite to free Peru.</a:t>
            </a:r>
          </a:p>
          <a:p>
            <a:endParaRPr lang="en-US" sz="4000" dirty="0"/>
          </a:p>
          <a:p>
            <a:r>
              <a:rPr lang="en-US" sz="4000" dirty="0" smtClean="0"/>
              <a:t>By 1824, Peru, Uruguay, Paraguay, Colombia, Venezuela, Argentina, Bolivia, Chile=free from Spain.</a:t>
            </a:r>
          </a:p>
          <a:p>
            <a:endParaRPr lang="en-US" sz="4000" dirty="0"/>
          </a:p>
          <a:p>
            <a:r>
              <a:rPr lang="en-US" sz="4000" dirty="0" smtClean="0"/>
              <a:t>US-Pres. James Monroe-The Monroe Doctrine-stated that the Americas are off limits for any colonization.  He warned against any European intervention in the Americas.  British navy protected coast of Latin America.  “they wanted to trade with Latin Am)</a:t>
            </a:r>
            <a:endParaRPr lang="en-US" sz="4000" dirty="0"/>
          </a:p>
        </p:txBody>
      </p:sp>
    </p:spTree>
    <p:extLst>
      <p:ext uri="{BB962C8B-B14F-4D97-AF65-F5344CB8AC3E}">
        <p14:creationId xmlns:p14="http://schemas.microsoft.com/office/powerpoint/2010/main" val="3158155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77047" y="476109"/>
            <a:ext cx="7181850" cy="5289691"/>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7738444" y="700690"/>
            <a:ext cx="6420394" cy="3845910"/>
          </a:xfrm>
          <a:prstGeom prst="rect">
            <a:avLst/>
          </a:prstGeom>
          <a:solidFill>
            <a:scrgbClr r="0" g="0" b="0">
              <a:alpha val="0"/>
            </a:scrgbClr>
          </a:solidFill>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6976988" y="4546600"/>
            <a:ext cx="7181850" cy="5257800"/>
          </a:xfrm>
          <a:prstGeom prst="rect">
            <a:avLst/>
          </a:prstGeom>
          <a:solidFill>
            <a:scrgbClr r="0" g="0" b="0">
              <a:alpha val="0"/>
            </a:scrgbClr>
          </a:solidFill>
        </p:spPr>
      </p:pic>
    </p:spTree>
    <p:extLst>
      <p:ext uri="{BB962C8B-B14F-4D97-AF65-F5344CB8AC3E}">
        <p14:creationId xmlns:p14="http://schemas.microsoft.com/office/powerpoint/2010/main" val="3312760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5467"/>
            <a:ext cx="6934200" cy="953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234" y="167640"/>
            <a:ext cx="7197436" cy="989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1614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508000"/>
            <a:ext cx="13639800" cy="8094524"/>
          </a:xfrm>
          <a:prstGeom prst="rect">
            <a:avLst/>
          </a:prstGeom>
          <a:noFill/>
        </p:spPr>
        <p:txBody>
          <a:bodyPr wrap="square" rtlCol="0">
            <a:spAutoFit/>
          </a:bodyPr>
          <a:lstStyle/>
          <a:p>
            <a:r>
              <a:rPr lang="en-US" sz="4000" dirty="0" smtClean="0"/>
              <a:t>Wars of independence caused huge loss in lives, 	property and livestock.</a:t>
            </a:r>
            <a:endParaRPr lang="en-US" sz="4000" dirty="0"/>
          </a:p>
          <a:p>
            <a:r>
              <a:rPr lang="en-US" sz="4000" dirty="0" smtClean="0"/>
              <a:t>Nation building-many countries fell to caudillos.  (strong leaders) Some good some bad.</a:t>
            </a:r>
          </a:p>
          <a:p>
            <a:r>
              <a:rPr lang="en-US" sz="4000" dirty="0" smtClean="0"/>
              <a:t>Mexico-General Santa Anna ruled Mexico horribly.  American settlers in Mexican state of Texas revolted and gained independence.  Texas gained statehood 1845, Mexico v. US war-Mexico lost almost ½ territory to US.</a:t>
            </a:r>
          </a:p>
          <a:p>
            <a:r>
              <a:rPr lang="en-US" sz="4000" dirty="0" smtClean="0"/>
              <a:t>Benito Juarez leads Mexico after Santa Anna- many reforms.</a:t>
            </a:r>
          </a:p>
          <a:p>
            <a:r>
              <a:rPr lang="en-US" sz="4000" dirty="0" smtClean="0"/>
              <a:t>Generally, caudillos ruled Latin America-when they died civil wars were frequent.  Most control was held by landed elites.(people who owned/controlled) massive quantities of land.  Most grew cash crops.</a:t>
            </a:r>
            <a:endParaRPr lang="en-US" sz="4000" dirty="0"/>
          </a:p>
        </p:txBody>
      </p:sp>
    </p:spTree>
    <p:extLst>
      <p:ext uri="{BB962C8B-B14F-4D97-AF65-F5344CB8AC3E}">
        <p14:creationId xmlns:p14="http://schemas.microsoft.com/office/powerpoint/2010/main" val="20933339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262192"/>
            <a:ext cx="11658600" cy="877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3552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50" y="325120"/>
            <a:ext cx="13716000" cy="3170099"/>
          </a:xfrm>
          <a:prstGeom prst="rect">
            <a:avLst/>
          </a:prstGeom>
          <a:noFill/>
        </p:spPr>
        <p:txBody>
          <a:bodyPr wrap="square" rtlCol="0">
            <a:spAutoFit/>
          </a:bodyPr>
          <a:lstStyle/>
          <a:p>
            <a:r>
              <a:rPr lang="en-US" sz="4000" dirty="0" smtClean="0"/>
              <a:t>Imperialism and Economic Dependence</a:t>
            </a:r>
          </a:p>
          <a:p>
            <a:r>
              <a:rPr lang="en-US" sz="4000" dirty="0" smtClean="0"/>
              <a:t>Britain and US replaced Spain and Portugal as the dominate market for Latin Americas raw materials.  They also imported finish products from B/US.</a:t>
            </a:r>
          </a:p>
          <a:p>
            <a:endParaRPr lang="en-US" sz="4000" dirty="0"/>
          </a:p>
        </p:txBody>
      </p:sp>
    </p:spTree>
    <p:extLst>
      <p:ext uri="{BB962C8B-B14F-4D97-AF65-F5344CB8AC3E}">
        <p14:creationId xmlns:p14="http://schemas.microsoft.com/office/powerpoint/2010/main" val="24096746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736599"/>
            <a:ext cx="8610600" cy="893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1923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50" y="889000"/>
            <a:ext cx="13868400" cy="3785652"/>
          </a:xfrm>
          <a:prstGeom prst="rect">
            <a:avLst/>
          </a:prstGeom>
          <a:noFill/>
        </p:spPr>
        <p:txBody>
          <a:bodyPr wrap="square" rtlCol="0">
            <a:spAutoFit/>
          </a:bodyPr>
          <a:lstStyle/>
          <a:p>
            <a:r>
              <a:rPr lang="en-US" sz="4000" dirty="0" smtClean="0"/>
              <a:t>Romanticism = focused on feelings, emotion and imagination.  Valued the uniqueness of each person.</a:t>
            </a:r>
          </a:p>
          <a:p>
            <a:endParaRPr lang="en-US" sz="4000" dirty="0" smtClean="0"/>
          </a:p>
          <a:p>
            <a:r>
              <a:rPr lang="en-US" sz="4000" dirty="0" smtClean="0"/>
              <a:t>Enlightenment- stressed reason as main way to discover truth.</a:t>
            </a:r>
          </a:p>
          <a:p>
            <a:endParaRPr lang="en-US" sz="4000" dirty="0"/>
          </a:p>
          <a:p>
            <a:r>
              <a:rPr lang="en-US" sz="4000" dirty="0" smtClean="0"/>
              <a:t>Revival-rebirth of medieval architecture. </a:t>
            </a:r>
            <a:endParaRPr lang="en-US" sz="4000" dirty="0"/>
          </a:p>
        </p:txBody>
      </p:sp>
    </p:spTree>
    <p:extLst>
      <p:ext uri="{BB962C8B-B14F-4D97-AF65-F5344CB8AC3E}">
        <p14:creationId xmlns:p14="http://schemas.microsoft.com/office/powerpoint/2010/main" val="9390056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184400"/>
            <a:ext cx="10439400" cy="782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0650" y="889000"/>
            <a:ext cx="11582400" cy="707886"/>
          </a:xfrm>
          <a:prstGeom prst="rect">
            <a:avLst/>
          </a:prstGeom>
          <a:noFill/>
        </p:spPr>
        <p:txBody>
          <a:bodyPr wrap="square" rtlCol="0">
            <a:spAutoFit/>
          </a:bodyPr>
          <a:lstStyle/>
          <a:p>
            <a:r>
              <a:rPr lang="en-US" sz="4000" dirty="0" smtClean="0"/>
              <a:t>Art- Eugene </a:t>
            </a:r>
            <a:r>
              <a:rPr lang="en-US" sz="4000" dirty="0" err="1" smtClean="0"/>
              <a:t>Delecroix</a:t>
            </a:r>
            <a:r>
              <a:rPr lang="en-US" sz="4000" dirty="0" smtClean="0"/>
              <a:t>-  into exotic and color.</a:t>
            </a:r>
            <a:endParaRPr lang="en-US" sz="4000" dirty="0"/>
          </a:p>
        </p:txBody>
      </p:sp>
    </p:spTree>
    <p:extLst>
      <p:ext uri="{BB962C8B-B14F-4D97-AF65-F5344CB8AC3E}">
        <p14:creationId xmlns:p14="http://schemas.microsoft.com/office/powerpoint/2010/main" val="1836331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189552"/>
            <a:ext cx="6477000" cy="966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3140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580" y="584200"/>
            <a:ext cx="10134600" cy="707886"/>
          </a:xfrm>
          <a:prstGeom prst="rect">
            <a:avLst/>
          </a:prstGeom>
          <a:noFill/>
        </p:spPr>
        <p:txBody>
          <a:bodyPr wrap="square" rtlCol="0">
            <a:spAutoFit/>
          </a:bodyPr>
          <a:lstStyle/>
          <a:p>
            <a:r>
              <a:rPr lang="en-US" sz="4000" dirty="0" smtClean="0"/>
              <a:t>Music- Ludwig van Beethoven</a:t>
            </a:r>
            <a:endParaRPr lang="en-US" sz="4000" dirty="0"/>
          </a:p>
        </p:txBody>
      </p:sp>
      <p:sp>
        <p:nvSpPr>
          <p:cNvPr id="4" name="TextBox 3"/>
          <p:cNvSpPr txBox="1"/>
          <p:nvPr/>
        </p:nvSpPr>
        <p:spPr>
          <a:xfrm>
            <a:off x="8934450" y="2032000"/>
            <a:ext cx="1889492" cy="707886"/>
          </a:xfrm>
          <a:prstGeom prst="rect">
            <a:avLst/>
          </a:prstGeom>
          <a:noFill/>
        </p:spPr>
        <p:txBody>
          <a:bodyPr wrap="none" rtlCol="0">
            <a:spAutoFit/>
          </a:bodyPr>
          <a:lstStyle/>
          <a:p>
            <a:r>
              <a:rPr lang="en-US" sz="4000" dirty="0" smtClean="0"/>
              <a:t>Fantasia</a:t>
            </a:r>
            <a:endParaRPr 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3165474"/>
            <a:ext cx="5648325"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801174" y="9194800"/>
            <a:ext cx="6156044" cy="646331"/>
          </a:xfrm>
          <a:prstGeom prst="rect">
            <a:avLst/>
          </a:prstGeom>
        </p:spPr>
        <p:txBody>
          <a:bodyPr wrap="none">
            <a:spAutoFit/>
          </a:bodyPr>
          <a:lstStyle/>
          <a:p>
            <a:r>
              <a:rPr lang="en-US" dirty="0">
                <a:hlinkClick r:id="rId3"/>
              </a:rPr>
              <a:t>http://</a:t>
            </a:r>
            <a:r>
              <a:rPr lang="en-US" dirty="0" smtClean="0">
                <a:hlinkClick r:id="rId3"/>
              </a:rPr>
              <a:t>www.youtube.com/watch?v=tHvztnHOWEQ&amp;safe=active</a:t>
            </a:r>
            <a:endParaRPr lang="en-US" dirty="0" smtClean="0"/>
          </a:p>
          <a:p>
            <a:r>
              <a:rPr lang="en-US" dirty="0" smtClean="0"/>
              <a:t>Third Symphony</a:t>
            </a:r>
            <a:endParaRPr lang="en-US" dirty="0"/>
          </a:p>
        </p:txBody>
      </p:sp>
    </p:spTree>
    <p:extLst>
      <p:ext uri="{BB962C8B-B14F-4D97-AF65-F5344CB8AC3E}">
        <p14:creationId xmlns:p14="http://schemas.microsoft.com/office/powerpoint/2010/main" val="6137933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850" y="1270000"/>
            <a:ext cx="6248400" cy="819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415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57971" y="508000"/>
            <a:ext cx="13214604" cy="4401205"/>
          </a:xfrm>
          <a:prstGeom prst="rect">
            <a:avLst/>
          </a:prstGeom>
          <a:noFill/>
        </p:spPr>
        <p:txBody>
          <a:bodyPr vert="horz" rtlCol="0">
            <a:spAutoFit/>
          </a:bodyPr>
          <a:lstStyle/>
          <a:p>
            <a:pPr algn="ctr"/>
            <a:r>
              <a:rPr lang="en-US" sz="4000" dirty="0" smtClean="0">
                <a:solidFill>
                  <a:srgbClr val="000000"/>
                </a:solidFill>
                <a:latin typeface="Times New Roman - 48"/>
              </a:rPr>
              <a:t>The cotton industry became even more efficient when James Watt, invented the steam engine, this allowed the engine to drive machinery.   These engines were driven by coal, they did not need to be located near rivers.  (The first water powered loom had to be near rivers) The steam engine was crucial to Britain's Industrial Revolution.  Coal appeared to be unlimited in quantity.  </a:t>
            </a:r>
            <a:endParaRPr lang="en-US" sz="4000" dirty="0">
              <a:solidFill>
                <a:srgbClr val="000000"/>
              </a:solidFill>
              <a:latin typeface="Times New Roman - 48"/>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1000619" y="5765800"/>
            <a:ext cx="2878306" cy="3980366"/>
          </a:xfrm>
          <a:prstGeom prst="rect">
            <a:avLst/>
          </a:prstGeom>
          <a:solidFill>
            <a:scrgbClr r="0" g="0" b="0">
              <a:alpha val="0"/>
            </a:scrgbClr>
          </a:solidFill>
        </p:spPr>
      </p:pic>
    </p:spTree>
    <p:extLst>
      <p:ext uri="{BB962C8B-B14F-4D97-AF65-F5344CB8AC3E}">
        <p14:creationId xmlns:p14="http://schemas.microsoft.com/office/powerpoint/2010/main" val="3229918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650" y="584201"/>
            <a:ext cx="6253276" cy="898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7944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181" y="2489200"/>
            <a:ext cx="12191999" cy="748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95363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 y="812800"/>
            <a:ext cx="13944600" cy="8094524"/>
          </a:xfrm>
          <a:prstGeom prst="rect">
            <a:avLst/>
          </a:prstGeom>
          <a:noFill/>
        </p:spPr>
        <p:txBody>
          <a:bodyPr wrap="square" rtlCol="0">
            <a:spAutoFit/>
          </a:bodyPr>
          <a:lstStyle/>
          <a:p>
            <a:r>
              <a:rPr lang="en-US" sz="4000" dirty="0" smtClean="0"/>
              <a:t>Science</a:t>
            </a:r>
          </a:p>
          <a:p>
            <a:r>
              <a:rPr lang="en-US" sz="4000" dirty="0" smtClean="0"/>
              <a:t>Louis Pasteur-germ theory of disease, led to modern medical practices.</a:t>
            </a:r>
          </a:p>
          <a:p>
            <a:r>
              <a:rPr lang="en-US" sz="4000" dirty="0"/>
              <a:t>Pasteur fought to convince surgeons that germs existed and carried diseases, and dirty instruments and hands spread germs and therefore disease. Pasteur's pasteurization process killed germs and prevented the spread of disease.</a:t>
            </a:r>
            <a:endParaRPr lang="en-US" sz="4000" dirty="0" smtClean="0"/>
          </a:p>
          <a:p>
            <a:endParaRPr lang="en-US" sz="4000" dirty="0"/>
          </a:p>
          <a:p>
            <a:endParaRPr lang="en-US" sz="4000" dirty="0" smtClean="0"/>
          </a:p>
          <a:p>
            <a:endParaRPr lang="en-US" sz="4000" dirty="0"/>
          </a:p>
          <a:p>
            <a:endParaRPr lang="en-US" sz="4000" dirty="0" smtClean="0"/>
          </a:p>
          <a:p>
            <a:endParaRPr lang="en-US" sz="4000" dirty="0"/>
          </a:p>
          <a:p>
            <a:endParaRPr lang="en-US" sz="4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4112" y="5247933"/>
            <a:ext cx="4791938" cy="479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3690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850" y="508000"/>
            <a:ext cx="13716000" cy="1938992"/>
          </a:xfrm>
          <a:prstGeom prst="rect">
            <a:avLst/>
          </a:prstGeom>
        </p:spPr>
        <p:txBody>
          <a:bodyPr wrap="square">
            <a:spAutoFit/>
          </a:bodyPr>
          <a:lstStyle/>
          <a:p>
            <a:pPr lvl="0"/>
            <a:r>
              <a:rPr lang="en-US" sz="4000" dirty="0">
                <a:solidFill>
                  <a:prstClr val="black"/>
                </a:solidFill>
              </a:rPr>
              <a:t>Michael Faraday-primitive generator-led to use of electric current.</a:t>
            </a:r>
          </a:p>
          <a:p>
            <a:pPr lvl="0"/>
            <a:endParaRPr lang="en-US" sz="40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673" y="2484438"/>
            <a:ext cx="8991066" cy="709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98937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 y="965200"/>
            <a:ext cx="14020800" cy="6863417"/>
          </a:xfrm>
          <a:prstGeom prst="rect">
            <a:avLst/>
          </a:prstGeom>
          <a:noFill/>
        </p:spPr>
        <p:txBody>
          <a:bodyPr wrap="square" rtlCol="0">
            <a:spAutoFit/>
          </a:bodyPr>
          <a:lstStyle/>
          <a:p>
            <a:r>
              <a:rPr lang="en-US" sz="4000" dirty="0" smtClean="0"/>
              <a:t>Europeans began to have more faith in science, this undermined the religious faith of many.  Secularization – avoidance of religious consideration.</a:t>
            </a:r>
          </a:p>
          <a:p>
            <a:endParaRPr lang="en-US" sz="4000" dirty="0"/>
          </a:p>
          <a:p>
            <a:r>
              <a:rPr lang="en-US" sz="4000" dirty="0" smtClean="0"/>
              <a:t>Charles Darwin- Natural Selection- each species, plant, animal has evolved over a long period of time from earlier simpler forms of life.  Organic evolution.  He believed that more individuals were born that can possibly survive, each born with slight variations that make them more adaptable to environment.  Natural Selection= “Survival of the fittest”  those unfit for the environment do not survive.  Survivors pass on variations until new species emerge. </a:t>
            </a:r>
            <a:endParaRPr lang="en-US" sz="4000" dirty="0"/>
          </a:p>
        </p:txBody>
      </p:sp>
    </p:spTree>
    <p:extLst>
      <p:ext uri="{BB962C8B-B14F-4D97-AF65-F5344CB8AC3E}">
        <p14:creationId xmlns:p14="http://schemas.microsoft.com/office/powerpoint/2010/main" val="11528066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310038"/>
            <a:ext cx="9956297" cy="865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8957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50" y="812800"/>
            <a:ext cx="13868400" cy="3170099"/>
          </a:xfrm>
          <a:prstGeom prst="rect">
            <a:avLst/>
          </a:prstGeom>
          <a:noFill/>
        </p:spPr>
        <p:txBody>
          <a:bodyPr wrap="square" rtlCol="0">
            <a:spAutoFit/>
          </a:bodyPr>
          <a:lstStyle/>
          <a:p>
            <a:r>
              <a:rPr lang="en-US" sz="4000" dirty="0" smtClean="0"/>
              <a:t>Realism- what it is.  Authors wrote about real life not romanticism.</a:t>
            </a:r>
          </a:p>
          <a:p>
            <a:r>
              <a:rPr lang="en-US" sz="4000" dirty="0" smtClean="0"/>
              <a:t>Charles Dickens- Oliver Twist and David Copperfield –about lower class in the industrial age.</a:t>
            </a:r>
          </a:p>
          <a:p>
            <a:endParaRPr lang="en-US" sz="4000" dirty="0"/>
          </a:p>
          <a:p>
            <a:r>
              <a:rPr lang="en-US" sz="4000" dirty="0" smtClean="0"/>
              <a:t>Artists- sought to show every day life.  </a:t>
            </a:r>
            <a:r>
              <a:rPr lang="en-US" sz="4000" dirty="0" err="1" smtClean="0"/>
              <a:t>Gustave</a:t>
            </a:r>
            <a:r>
              <a:rPr lang="en-US" sz="4000" dirty="0" smtClean="0"/>
              <a:t> Courbet</a:t>
            </a:r>
            <a:endParaRPr lang="en-US" sz="4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 y="4470400"/>
            <a:ext cx="7202466"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4460240"/>
            <a:ext cx="6377676" cy="526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749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795462" y="476110"/>
            <a:ext cx="10796587" cy="8947290"/>
          </a:xfrm>
          <a:prstGeom prst="rect">
            <a:avLst/>
          </a:prstGeom>
          <a:solidFill>
            <a:scrgbClr r="0" g="0" b="0">
              <a:alpha val="0"/>
            </a:scrgbClr>
          </a:solidFill>
        </p:spPr>
      </p:pic>
    </p:spTree>
    <p:extLst>
      <p:ext uri="{BB962C8B-B14F-4D97-AF65-F5344CB8AC3E}">
        <p14:creationId xmlns:p14="http://schemas.microsoft.com/office/powerpoint/2010/main" val="3233414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88934" y="965200"/>
            <a:ext cx="13070967" cy="5632311"/>
          </a:xfrm>
          <a:prstGeom prst="rect">
            <a:avLst/>
          </a:prstGeom>
          <a:noFill/>
        </p:spPr>
        <p:txBody>
          <a:bodyPr vert="horz" rtlCol="0">
            <a:spAutoFit/>
          </a:bodyPr>
          <a:lstStyle/>
          <a:p>
            <a:pPr algn="ctr"/>
            <a:r>
              <a:rPr lang="en-US" sz="4000" dirty="0" smtClean="0">
                <a:solidFill>
                  <a:srgbClr val="000000"/>
                </a:solidFill>
                <a:latin typeface="Times New Roman - 47"/>
              </a:rPr>
              <a:t>The factory was another important part of the Industrial Revolution. Factory owners wanted to use their new machines constantly, so workers were forced to work in shifts to keep the machines producing at a steady rate.</a:t>
            </a:r>
          </a:p>
          <a:p>
            <a:pPr algn="ctr"/>
            <a:endParaRPr lang="en-US" sz="4000" dirty="0">
              <a:solidFill>
                <a:srgbClr val="000000"/>
              </a:solidFill>
              <a:latin typeface="Times New Roman - 47"/>
            </a:endParaRPr>
          </a:p>
          <a:p>
            <a:pPr algn="ctr"/>
            <a:endParaRPr lang="en-US" sz="4000" dirty="0" smtClean="0">
              <a:solidFill>
                <a:srgbClr val="000000"/>
              </a:solidFill>
              <a:latin typeface="Times New Roman - 47"/>
            </a:endParaRPr>
          </a:p>
          <a:p>
            <a:pPr algn="ctr"/>
            <a:r>
              <a:rPr lang="en-US" sz="4000" dirty="0" smtClean="0">
                <a:solidFill>
                  <a:srgbClr val="000000"/>
                </a:solidFill>
                <a:latin typeface="Times New Roman - 47"/>
              </a:rPr>
              <a:t>Shoulder Buddy Q:</a:t>
            </a:r>
          </a:p>
          <a:p>
            <a:pPr algn="ctr"/>
            <a:endParaRPr lang="en-US" sz="4000" dirty="0">
              <a:solidFill>
                <a:srgbClr val="000000"/>
              </a:solidFill>
              <a:latin typeface="Times New Roman - 47"/>
            </a:endParaRPr>
          </a:p>
          <a:p>
            <a:pPr algn="ctr"/>
            <a:r>
              <a:rPr lang="en-US" sz="4000" dirty="0" smtClean="0">
                <a:solidFill>
                  <a:srgbClr val="000000"/>
                </a:solidFill>
                <a:latin typeface="Times New Roman - 47"/>
              </a:rPr>
              <a:t>What is a shift?  What does it accomplish?</a:t>
            </a:r>
            <a:endParaRPr lang="en-US" sz="4000" dirty="0">
              <a:solidFill>
                <a:srgbClr val="000000"/>
              </a:solidFill>
              <a:latin typeface="Times New Roman - 47"/>
            </a:endParaRPr>
          </a:p>
        </p:txBody>
      </p:sp>
    </p:spTree>
    <p:extLst>
      <p:ext uri="{BB962C8B-B14F-4D97-AF65-F5344CB8AC3E}">
        <p14:creationId xmlns:p14="http://schemas.microsoft.com/office/powerpoint/2010/main" val="3304205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TotalTime>
  <Words>2314</Words>
  <Application>Microsoft Office PowerPoint</Application>
  <PresentationFormat>Custom</PresentationFormat>
  <Paragraphs>186</Paragraphs>
  <Slides>76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Arial - 48</vt:lpstr>
      <vt:lpstr>Calibri</vt:lpstr>
      <vt:lpstr>Times New Roman - 47</vt:lpstr>
      <vt:lpstr>Times New Roman - 48</vt:lpstr>
      <vt:lpstr>Comic Sans MS - 36</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Risa J. Wray</dc:creator>
  <cp:lastModifiedBy>Risa J. Wray</cp:lastModifiedBy>
  <cp:revision>53</cp:revision>
  <dcterms:created xsi:type="dcterms:W3CDTF">2013-02-26T14:30:50Z</dcterms:created>
  <dcterms:modified xsi:type="dcterms:W3CDTF">2014-03-17T12:42:46Z</dcterms:modified>
</cp:coreProperties>
</file>