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90"/>
  </p:handoutMasterIdLst>
  <p:sldIdLst>
    <p:sldId id="256" r:id="rId2"/>
    <p:sldId id="257" r:id="rId3"/>
    <p:sldId id="258" r:id="rId4"/>
    <p:sldId id="259" r:id="rId5"/>
    <p:sldId id="260" r:id="rId6"/>
    <p:sldId id="261" r:id="rId7"/>
    <p:sldId id="262" r:id="rId8"/>
    <p:sldId id="313" r:id="rId9"/>
    <p:sldId id="263" r:id="rId10"/>
    <p:sldId id="264" r:id="rId11"/>
    <p:sldId id="265" r:id="rId12"/>
    <p:sldId id="266" r:id="rId13"/>
    <p:sldId id="267" r:id="rId14"/>
    <p:sldId id="314" r:id="rId15"/>
    <p:sldId id="315" r:id="rId16"/>
    <p:sldId id="268" r:id="rId17"/>
    <p:sldId id="269" r:id="rId18"/>
    <p:sldId id="270" r:id="rId19"/>
    <p:sldId id="271" r:id="rId20"/>
    <p:sldId id="274" r:id="rId21"/>
    <p:sldId id="272" r:id="rId22"/>
    <p:sldId id="273" r:id="rId23"/>
    <p:sldId id="317" r:id="rId24"/>
    <p:sldId id="316" r:id="rId25"/>
    <p:sldId id="275" r:id="rId26"/>
    <p:sldId id="276" r:id="rId27"/>
    <p:sldId id="277" r:id="rId28"/>
    <p:sldId id="278" r:id="rId29"/>
    <p:sldId id="279" r:id="rId30"/>
    <p:sldId id="318" r:id="rId31"/>
    <p:sldId id="280" r:id="rId32"/>
    <p:sldId id="281" r:id="rId33"/>
    <p:sldId id="282" r:id="rId34"/>
    <p:sldId id="283" r:id="rId35"/>
    <p:sldId id="284" r:id="rId36"/>
    <p:sldId id="323" r:id="rId37"/>
    <p:sldId id="324" r:id="rId38"/>
    <p:sldId id="325" r:id="rId39"/>
    <p:sldId id="326" r:id="rId40"/>
    <p:sldId id="327" r:id="rId41"/>
    <p:sldId id="328" r:id="rId42"/>
    <p:sldId id="285" r:id="rId43"/>
    <p:sldId id="286" r:id="rId44"/>
    <p:sldId id="287" r:id="rId45"/>
    <p:sldId id="288" r:id="rId46"/>
    <p:sldId id="319" r:id="rId47"/>
    <p:sldId id="289" r:id="rId48"/>
    <p:sldId id="320" r:id="rId49"/>
    <p:sldId id="290" r:id="rId50"/>
    <p:sldId id="291" r:id="rId51"/>
    <p:sldId id="292" r:id="rId52"/>
    <p:sldId id="293" r:id="rId53"/>
    <p:sldId id="321" r:id="rId54"/>
    <p:sldId id="343" r:id="rId55"/>
    <p:sldId id="344" r:id="rId56"/>
    <p:sldId id="329" r:id="rId57"/>
    <p:sldId id="330" r:id="rId58"/>
    <p:sldId id="331" r:id="rId59"/>
    <p:sldId id="332" r:id="rId60"/>
    <p:sldId id="333" r:id="rId61"/>
    <p:sldId id="334" r:id="rId62"/>
    <p:sldId id="295" r:id="rId63"/>
    <p:sldId id="296" r:id="rId64"/>
    <p:sldId id="297" r:id="rId65"/>
    <p:sldId id="298" r:id="rId66"/>
    <p:sldId id="299" r:id="rId67"/>
    <p:sldId id="300" r:id="rId68"/>
    <p:sldId id="301" r:id="rId69"/>
    <p:sldId id="302" r:id="rId70"/>
    <p:sldId id="303" r:id="rId71"/>
    <p:sldId id="304" r:id="rId72"/>
    <p:sldId id="305" r:id="rId73"/>
    <p:sldId id="306" r:id="rId74"/>
    <p:sldId id="307" r:id="rId75"/>
    <p:sldId id="308" r:id="rId76"/>
    <p:sldId id="309" r:id="rId77"/>
    <p:sldId id="310" r:id="rId78"/>
    <p:sldId id="345" r:id="rId79"/>
    <p:sldId id="341" r:id="rId80"/>
    <p:sldId id="342" r:id="rId81"/>
    <p:sldId id="335" r:id="rId82"/>
    <p:sldId id="336" r:id="rId83"/>
    <p:sldId id="337" r:id="rId84"/>
    <p:sldId id="339" r:id="rId85"/>
    <p:sldId id="338" r:id="rId86"/>
    <p:sldId id="340" r:id="rId87"/>
    <p:sldId id="311" r:id="rId88"/>
    <p:sldId id="312" r:id="rId89"/>
  </p:sldIdLst>
  <p:sldSz cx="10058400" cy="7315200"/>
  <p:notesSz cx="6858000" cy="9144000"/>
  <p:embeddedFontLst>
    <p:embeddedFont>
      <p:font typeface="Calibri" panose="020F0502020204030204" pitchFamily="34" charset="0"/>
      <p:regular r:id="rId91"/>
      <p:bold r:id="rId92"/>
      <p:italic r:id="rId93"/>
      <p:boldItalic r:id="rId94"/>
    </p:embeddedFont>
  </p:embeddedFontLst>
  <p:defaultTextStyle>
    <a:defPPr>
      <a:defRPr lang="en-US"/>
    </a:defPPr>
    <a:lvl1pPr marL="0" algn="l" defTabSz="416966" rtl="0" eaLnBrk="1" latinLnBrk="0" hangingPunct="1">
      <a:defRPr sz="800" kern="1200">
        <a:solidFill>
          <a:schemeClr val="tx1"/>
        </a:solidFill>
        <a:latin typeface="+mn-lt"/>
        <a:ea typeface="+mn-ea"/>
        <a:cs typeface="+mn-cs"/>
      </a:defRPr>
    </a:lvl1pPr>
    <a:lvl2pPr marL="208483" algn="l" defTabSz="416966" rtl="0" eaLnBrk="1" latinLnBrk="0" hangingPunct="1">
      <a:defRPr sz="800" kern="1200">
        <a:solidFill>
          <a:schemeClr val="tx1"/>
        </a:solidFill>
        <a:latin typeface="+mn-lt"/>
        <a:ea typeface="+mn-ea"/>
        <a:cs typeface="+mn-cs"/>
      </a:defRPr>
    </a:lvl2pPr>
    <a:lvl3pPr marL="416966" algn="l" defTabSz="416966" rtl="0" eaLnBrk="1" latinLnBrk="0" hangingPunct="1">
      <a:defRPr sz="800" kern="1200">
        <a:solidFill>
          <a:schemeClr val="tx1"/>
        </a:solidFill>
        <a:latin typeface="+mn-lt"/>
        <a:ea typeface="+mn-ea"/>
        <a:cs typeface="+mn-cs"/>
      </a:defRPr>
    </a:lvl3pPr>
    <a:lvl4pPr marL="625450" algn="l" defTabSz="416966" rtl="0" eaLnBrk="1" latinLnBrk="0" hangingPunct="1">
      <a:defRPr sz="800" kern="1200">
        <a:solidFill>
          <a:schemeClr val="tx1"/>
        </a:solidFill>
        <a:latin typeface="+mn-lt"/>
        <a:ea typeface="+mn-ea"/>
        <a:cs typeface="+mn-cs"/>
      </a:defRPr>
    </a:lvl4pPr>
    <a:lvl5pPr marL="833933" algn="l" defTabSz="416966" rtl="0" eaLnBrk="1" latinLnBrk="0" hangingPunct="1">
      <a:defRPr sz="800" kern="1200">
        <a:solidFill>
          <a:schemeClr val="tx1"/>
        </a:solidFill>
        <a:latin typeface="+mn-lt"/>
        <a:ea typeface="+mn-ea"/>
        <a:cs typeface="+mn-cs"/>
      </a:defRPr>
    </a:lvl5pPr>
    <a:lvl6pPr marL="1042416" algn="l" defTabSz="416966" rtl="0" eaLnBrk="1" latinLnBrk="0" hangingPunct="1">
      <a:defRPr sz="800" kern="1200">
        <a:solidFill>
          <a:schemeClr val="tx1"/>
        </a:solidFill>
        <a:latin typeface="+mn-lt"/>
        <a:ea typeface="+mn-ea"/>
        <a:cs typeface="+mn-cs"/>
      </a:defRPr>
    </a:lvl6pPr>
    <a:lvl7pPr marL="1250899" algn="l" defTabSz="416966" rtl="0" eaLnBrk="1" latinLnBrk="0" hangingPunct="1">
      <a:defRPr sz="800" kern="1200">
        <a:solidFill>
          <a:schemeClr val="tx1"/>
        </a:solidFill>
        <a:latin typeface="+mn-lt"/>
        <a:ea typeface="+mn-ea"/>
        <a:cs typeface="+mn-cs"/>
      </a:defRPr>
    </a:lvl7pPr>
    <a:lvl8pPr marL="1459382" algn="l" defTabSz="416966" rtl="0" eaLnBrk="1" latinLnBrk="0" hangingPunct="1">
      <a:defRPr sz="800" kern="1200">
        <a:solidFill>
          <a:schemeClr val="tx1"/>
        </a:solidFill>
        <a:latin typeface="+mn-lt"/>
        <a:ea typeface="+mn-ea"/>
        <a:cs typeface="+mn-cs"/>
      </a:defRPr>
    </a:lvl8pPr>
    <a:lvl9pPr marL="1667866" algn="l" defTabSz="416966" rtl="0" eaLnBrk="1" latinLnBrk="0" hangingPunct="1">
      <a:defRPr sz="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34" autoAdjust="0"/>
    <p:restoredTop sz="94621" autoAdjust="0"/>
  </p:normalViewPr>
  <p:slideViewPr>
    <p:cSldViewPr>
      <p:cViewPr varScale="1">
        <p:scale>
          <a:sx n="67" d="100"/>
          <a:sy n="67" d="100"/>
        </p:scale>
        <p:origin x="-108" y="-96"/>
      </p:cViewPr>
      <p:guideLst>
        <p:guide orient="horz" pos="2304"/>
        <p:guide pos="316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066B6-8EAD-4D90-B1B2-D9EDAAA73BAD}"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6FEE6C13-4486-4D93-B282-B783A7DEF407}">
      <dgm:prSet phldrT="[Text]"/>
      <dgm:spPr/>
      <dgm:t>
        <a:bodyPr/>
        <a:lstStyle/>
        <a:p>
          <a:r>
            <a:rPr lang="en-US"/>
            <a:t>Achievements of Napoleon's Rule</a:t>
          </a:r>
        </a:p>
      </dgm:t>
    </dgm:pt>
    <dgm:pt modelId="{C9A22814-9915-46C6-9BA7-38B8CFA4BB7B}" type="parTrans" cxnId="{4CA617DD-385E-4CF7-81C4-C59597BB77BB}">
      <dgm:prSet/>
      <dgm:spPr/>
      <dgm:t>
        <a:bodyPr/>
        <a:lstStyle/>
        <a:p>
          <a:endParaRPr lang="en-US"/>
        </a:p>
      </dgm:t>
    </dgm:pt>
    <dgm:pt modelId="{A7B1713F-14D6-448C-B897-3479E7E25E60}" type="sibTrans" cxnId="{4CA617DD-385E-4CF7-81C4-C59597BB77BB}">
      <dgm:prSet/>
      <dgm:spPr/>
      <dgm:t>
        <a:bodyPr/>
        <a:lstStyle/>
        <a:p>
          <a:endParaRPr lang="en-US"/>
        </a:p>
      </dgm:t>
    </dgm:pt>
    <dgm:pt modelId="{1352D512-E3D3-4D4B-BD32-9DD0EC9642D7}">
      <dgm:prSet phldrT="[Text]"/>
      <dgm:spPr/>
      <dgm:t>
        <a:bodyPr/>
        <a:lstStyle/>
        <a:p>
          <a:r>
            <a:rPr lang="en-US"/>
            <a:t>Peace with Catholic Church</a:t>
          </a:r>
        </a:p>
        <a:p>
          <a:endParaRPr lang="en-US"/>
        </a:p>
      </dgm:t>
    </dgm:pt>
    <dgm:pt modelId="{7DD650BB-665F-4B33-8E85-D7DA42168B38}" type="parTrans" cxnId="{B418137E-570A-4563-B3D8-72359976E142}">
      <dgm:prSet/>
      <dgm:spPr/>
      <dgm:t>
        <a:bodyPr/>
        <a:lstStyle/>
        <a:p>
          <a:endParaRPr lang="en-US"/>
        </a:p>
      </dgm:t>
    </dgm:pt>
    <dgm:pt modelId="{974C1F93-238F-4B90-86FB-2AB74806B4D9}" type="sibTrans" cxnId="{B418137E-570A-4563-B3D8-72359976E142}">
      <dgm:prSet/>
      <dgm:spPr/>
      <dgm:t>
        <a:bodyPr/>
        <a:lstStyle/>
        <a:p>
          <a:endParaRPr lang="en-US"/>
        </a:p>
      </dgm:t>
    </dgm:pt>
    <dgm:pt modelId="{EDDCB382-3027-4F58-A159-1D926A20F437}">
      <dgm:prSet phldrT="[Text]"/>
      <dgm:spPr/>
      <dgm:t>
        <a:bodyPr/>
        <a:lstStyle/>
        <a:p>
          <a:r>
            <a:rPr lang="en-US"/>
            <a:t>codification of laws</a:t>
          </a:r>
        </a:p>
      </dgm:t>
    </dgm:pt>
    <dgm:pt modelId="{366465B6-A200-4378-9687-32C73ABBAA1B}" type="parTrans" cxnId="{047F8362-4559-4885-9F36-9F303D494032}">
      <dgm:prSet/>
      <dgm:spPr/>
      <dgm:t>
        <a:bodyPr/>
        <a:lstStyle/>
        <a:p>
          <a:endParaRPr lang="en-US"/>
        </a:p>
      </dgm:t>
    </dgm:pt>
    <dgm:pt modelId="{C1AFE88C-9F72-4C1E-879D-8A2B204D59E0}" type="sibTrans" cxnId="{047F8362-4559-4885-9F36-9F303D494032}">
      <dgm:prSet/>
      <dgm:spPr/>
      <dgm:t>
        <a:bodyPr/>
        <a:lstStyle/>
        <a:p>
          <a:endParaRPr lang="en-US"/>
        </a:p>
      </dgm:t>
    </dgm:pt>
    <dgm:pt modelId="{08E731D9-586C-4DE3-92F4-4CC085B2A5F7}">
      <dgm:prSet phldrT="[Text]"/>
      <dgm:spPr/>
      <dgm:t>
        <a:bodyPr/>
        <a:lstStyle/>
        <a:p>
          <a:r>
            <a:rPr lang="en-US"/>
            <a:t>development of bureaucracy</a:t>
          </a:r>
        </a:p>
      </dgm:t>
    </dgm:pt>
    <dgm:pt modelId="{1BDDE20E-CDD1-4304-A710-F2F0F023D006}" type="parTrans" cxnId="{BDFE1DC6-D115-4A29-A0CE-75683900059A}">
      <dgm:prSet/>
      <dgm:spPr/>
      <dgm:t>
        <a:bodyPr/>
        <a:lstStyle/>
        <a:p>
          <a:endParaRPr lang="en-US"/>
        </a:p>
      </dgm:t>
    </dgm:pt>
    <dgm:pt modelId="{AE1C11A7-0634-4E58-942A-33DE235BC38C}" type="sibTrans" cxnId="{BDFE1DC6-D115-4A29-A0CE-75683900059A}">
      <dgm:prSet/>
      <dgm:spPr/>
      <dgm:t>
        <a:bodyPr/>
        <a:lstStyle/>
        <a:p>
          <a:endParaRPr lang="en-US"/>
        </a:p>
      </dgm:t>
    </dgm:pt>
    <dgm:pt modelId="{071CBAEA-6EAC-4F2D-9316-8C550D2800AB}">
      <dgm:prSet phldrT="[Text]"/>
      <dgm:spPr/>
      <dgm:t>
        <a:bodyPr/>
        <a:lstStyle/>
        <a:p>
          <a:r>
            <a:rPr lang="en-US"/>
            <a:t>some principles of French Revolution spread</a:t>
          </a:r>
        </a:p>
        <a:p>
          <a:endParaRPr lang="en-US"/>
        </a:p>
      </dgm:t>
    </dgm:pt>
    <dgm:pt modelId="{824EABE0-75A0-4D31-B3F7-474620CDA2FF}" type="parTrans" cxnId="{1BE817C5-4FDB-4B17-84E6-DF8F7A01E855}">
      <dgm:prSet/>
      <dgm:spPr/>
      <dgm:t>
        <a:bodyPr/>
        <a:lstStyle/>
        <a:p>
          <a:endParaRPr lang="en-US"/>
        </a:p>
      </dgm:t>
    </dgm:pt>
    <dgm:pt modelId="{B54D0B34-2C6F-4FC1-8A2F-0B45A3F47CAB}" type="sibTrans" cxnId="{1BE817C5-4FDB-4B17-84E6-DF8F7A01E855}">
      <dgm:prSet/>
      <dgm:spPr/>
      <dgm:t>
        <a:bodyPr/>
        <a:lstStyle/>
        <a:p>
          <a:endParaRPr lang="en-US"/>
        </a:p>
      </dgm:t>
    </dgm:pt>
    <dgm:pt modelId="{F2DE691B-8D08-4D59-908E-9FDEB1223D6F}" type="pres">
      <dgm:prSet presAssocID="{D30066B6-8EAD-4D90-B1B2-D9EDAAA73BAD}" presName="Name0" presStyleCnt="0">
        <dgm:presLayoutVars>
          <dgm:chMax val="1"/>
          <dgm:chPref val="1"/>
          <dgm:dir/>
          <dgm:resizeHandles/>
        </dgm:presLayoutVars>
      </dgm:prSet>
      <dgm:spPr/>
      <dgm:t>
        <a:bodyPr/>
        <a:lstStyle/>
        <a:p>
          <a:endParaRPr lang="en-US"/>
        </a:p>
      </dgm:t>
    </dgm:pt>
    <dgm:pt modelId="{A5E23982-3D1A-4FD0-9EEC-60138ABDA314}" type="pres">
      <dgm:prSet presAssocID="{6FEE6C13-4486-4D93-B282-B783A7DEF407}" presName="Parent" presStyleLbl="node1" presStyleIdx="0" presStyleCnt="2">
        <dgm:presLayoutVars>
          <dgm:chMax val="4"/>
          <dgm:chPref val="3"/>
        </dgm:presLayoutVars>
      </dgm:prSet>
      <dgm:spPr/>
      <dgm:t>
        <a:bodyPr/>
        <a:lstStyle/>
        <a:p>
          <a:endParaRPr lang="en-US"/>
        </a:p>
      </dgm:t>
    </dgm:pt>
    <dgm:pt modelId="{B8F3357D-E87C-41AF-9085-311C002E10A7}" type="pres">
      <dgm:prSet presAssocID="{1352D512-E3D3-4D4B-BD32-9DD0EC9642D7}" presName="Accent" presStyleLbl="node1" presStyleIdx="1" presStyleCnt="2"/>
      <dgm:spPr/>
    </dgm:pt>
    <dgm:pt modelId="{AD6A8178-A0C6-4FF4-BB7C-4374477DA66F}" type="pres">
      <dgm:prSet presAssocID="{1352D512-E3D3-4D4B-BD32-9DD0EC9642D7}" presName="Image1" presStyleLbl="fgImgPlace1" presStyleIdx="0" presStyleCnt="4"/>
      <dgm:spPr/>
    </dgm:pt>
    <dgm:pt modelId="{CEE38175-724D-4348-A6BE-9540ACD44A21}" type="pres">
      <dgm:prSet presAssocID="{1352D512-E3D3-4D4B-BD32-9DD0EC9642D7}" presName="Child1" presStyleLbl="revTx" presStyleIdx="0" presStyleCnt="4">
        <dgm:presLayoutVars>
          <dgm:chMax val="0"/>
          <dgm:chPref val="0"/>
          <dgm:bulletEnabled val="1"/>
        </dgm:presLayoutVars>
      </dgm:prSet>
      <dgm:spPr/>
      <dgm:t>
        <a:bodyPr/>
        <a:lstStyle/>
        <a:p>
          <a:endParaRPr lang="en-US"/>
        </a:p>
      </dgm:t>
    </dgm:pt>
    <dgm:pt modelId="{E681AECB-DF52-4D32-B1E4-AF0FA04AAE33}" type="pres">
      <dgm:prSet presAssocID="{EDDCB382-3027-4F58-A159-1D926A20F437}" presName="Image2" presStyleCnt="0"/>
      <dgm:spPr/>
    </dgm:pt>
    <dgm:pt modelId="{7D6B867A-E875-4CE9-A00C-B97CF4A5E72C}" type="pres">
      <dgm:prSet presAssocID="{EDDCB382-3027-4F58-A159-1D926A20F437}" presName="Image" presStyleLbl="fgImgPlace1" presStyleIdx="1" presStyleCnt="4"/>
      <dgm:spPr/>
    </dgm:pt>
    <dgm:pt modelId="{5328BA03-EE69-412A-8D1C-78EC25A95DF8}" type="pres">
      <dgm:prSet presAssocID="{EDDCB382-3027-4F58-A159-1D926A20F437}" presName="Child2" presStyleLbl="revTx" presStyleIdx="1" presStyleCnt="4">
        <dgm:presLayoutVars>
          <dgm:chMax val="0"/>
          <dgm:chPref val="0"/>
          <dgm:bulletEnabled val="1"/>
        </dgm:presLayoutVars>
      </dgm:prSet>
      <dgm:spPr/>
      <dgm:t>
        <a:bodyPr/>
        <a:lstStyle/>
        <a:p>
          <a:endParaRPr lang="en-US"/>
        </a:p>
      </dgm:t>
    </dgm:pt>
    <dgm:pt modelId="{F205DA9E-C5FE-4528-B29F-621B3B3D096A}" type="pres">
      <dgm:prSet presAssocID="{08E731D9-586C-4DE3-92F4-4CC085B2A5F7}" presName="Image3" presStyleCnt="0"/>
      <dgm:spPr/>
    </dgm:pt>
    <dgm:pt modelId="{1440A193-C15D-4473-BC01-05041FFDB48D}" type="pres">
      <dgm:prSet presAssocID="{08E731D9-586C-4DE3-92F4-4CC085B2A5F7}" presName="Image" presStyleLbl="fgImgPlace1" presStyleIdx="2" presStyleCnt="4"/>
      <dgm:spPr/>
    </dgm:pt>
    <dgm:pt modelId="{CDB5E662-DE0B-4AB0-AD87-1A9C8DE518AC}" type="pres">
      <dgm:prSet presAssocID="{08E731D9-586C-4DE3-92F4-4CC085B2A5F7}" presName="Child3" presStyleLbl="revTx" presStyleIdx="2" presStyleCnt="4">
        <dgm:presLayoutVars>
          <dgm:chMax val="0"/>
          <dgm:chPref val="0"/>
          <dgm:bulletEnabled val="1"/>
        </dgm:presLayoutVars>
      </dgm:prSet>
      <dgm:spPr/>
      <dgm:t>
        <a:bodyPr/>
        <a:lstStyle/>
        <a:p>
          <a:endParaRPr lang="en-US"/>
        </a:p>
      </dgm:t>
    </dgm:pt>
    <dgm:pt modelId="{EDBAB161-7CD5-45BB-AA51-C13064832E0D}" type="pres">
      <dgm:prSet presAssocID="{071CBAEA-6EAC-4F2D-9316-8C550D2800AB}" presName="Image4" presStyleCnt="0"/>
      <dgm:spPr/>
    </dgm:pt>
    <dgm:pt modelId="{44212EDD-1BAA-4AA2-A297-A9B52D88844D}" type="pres">
      <dgm:prSet presAssocID="{071CBAEA-6EAC-4F2D-9316-8C550D2800AB}" presName="Image" presStyleLbl="fgImgPlace1" presStyleIdx="3" presStyleCnt="4"/>
      <dgm:spPr/>
    </dgm:pt>
    <dgm:pt modelId="{5A76F183-62C3-4A2F-AF78-B30FB0240F59}" type="pres">
      <dgm:prSet presAssocID="{071CBAEA-6EAC-4F2D-9316-8C550D2800AB}" presName="Child4" presStyleLbl="revTx" presStyleIdx="3" presStyleCnt="4">
        <dgm:presLayoutVars>
          <dgm:chMax val="0"/>
          <dgm:chPref val="0"/>
          <dgm:bulletEnabled val="1"/>
        </dgm:presLayoutVars>
      </dgm:prSet>
      <dgm:spPr/>
      <dgm:t>
        <a:bodyPr/>
        <a:lstStyle/>
        <a:p>
          <a:endParaRPr lang="en-US"/>
        </a:p>
      </dgm:t>
    </dgm:pt>
  </dgm:ptLst>
  <dgm:cxnLst>
    <dgm:cxn modelId="{1BE817C5-4FDB-4B17-84E6-DF8F7A01E855}" srcId="{6FEE6C13-4486-4D93-B282-B783A7DEF407}" destId="{071CBAEA-6EAC-4F2D-9316-8C550D2800AB}" srcOrd="3" destOrd="0" parTransId="{824EABE0-75A0-4D31-B3F7-474620CDA2FF}" sibTransId="{B54D0B34-2C6F-4FC1-8A2F-0B45A3F47CAB}"/>
    <dgm:cxn modelId="{047F8362-4559-4885-9F36-9F303D494032}" srcId="{6FEE6C13-4486-4D93-B282-B783A7DEF407}" destId="{EDDCB382-3027-4F58-A159-1D926A20F437}" srcOrd="1" destOrd="0" parTransId="{366465B6-A200-4378-9687-32C73ABBAA1B}" sibTransId="{C1AFE88C-9F72-4C1E-879D-8A2B204D59E0}"/>
    <dgm:cxn modelId="{430773BE-B25B-46BF-B679-C8D9CE5E72AF}" type="presOf" srcId="{071CBAEA-6EAC-4F2D-9316-8C550D2800AB}" destId="{5A76F183-62C3-4A2F-AF78-B30FB0240F59}" srcOrd="0" destOrd="0" presId="urn:microsoft.com/office/officeart/2011/layout/RadialPictureList"/>
    <dgm:cxn modelId="{4CA617DD-385E-4CF7-81C4-C59597BB77BB}" srcId="{D30066B6-8EAD-4D90-B1B2-D9EDAAA73BAD}" destId="{6FEE6C13-4486-4D93-B282-B783A7DEF407}" srcOrd="0" destOrd="0" parTransId="{C9A22814-9915-46C6-9BA7-38B8CFA4BB7B}" sibTransId="{A7B1713F-14D6-448C-B897-3479E7E25E60}"/>
    <dgm:cxn modelId="{8DBD825D-5A7C-4F48-B0A1-8C02D36E3DFA}" type="presOf" srcId="{D30066B6-8EAD-4D90-B1B2-D9EDAAA73BAD}" destId="{F2DE691B-8D08-4D59-908E-9FDEB1223D6F}" srcOrd="0" destOrd="0" presId="urn:microsoft.com/office/officeart/2011/layout/RadialPictureList"/>
    <dgm:cxn modelId="{D5184202-9CA5-4F4C-9901-2CB0CA92D7A8}" type="presOf" srcId="{1352D512-E3D3-4D4B-BD32-9DD0EC9642D7}" destId="{CEE38175-724D-4348-A6BE-9540ACD44A21}" srcOrd="0" destOrd="0" presId="urn:microsoft.com/office/officeart/2011/layout/RadialPictureList"/>
    <dgm:cxn modelId="{6352382B-84C7-40E1-B97A-2C35212F3297}" type="presOf" srcId="{08E731D9-586C-4DE3-92F4-4CC085B2A5F7}" destId="{CDB5E662-DE0B-4AB0-AD87-1A9C8DE518AC}" srcOrd="0" destOrd="0" presId="urn:microsoft.com/office/officeart/2011/layout/RadialPictureList"/>
    <dgm:cxn modelId="{BDFE1DC6-D115-4A29-A0CE-75683900059A}" srcId="{6FEE6C13-4486-4D93-B282-B783A7DEF407}" destId="{08E731D9-586C-4DE3-92F4-4CC085B2A5F7}" srcOrd="2" destOrd="0" parTransId="{1BDDE20E-CDD1-4304-A710-F2F0F023D006}" sibTransId="{AE1C11A7-0634-4E58-942A-33DE235BC38C}"/>
    <dgm:cxn modelId="{B418137E-570A-4563-B3D8-72359976E142}" srcId="{6FEE6C13-4486-4D93-B282-B783A7DEF407}" destId="{1352D512-E3D3-4D4B-BD32-9DD0EC9642D7}" srcOrd="0" destOrd="0" parTransId="{7DD650BB-665F-4B33-8E85-D7DA42168B38}" sibTransId="{974C1F93-238F-4B90-86FB-2AB74806B4D9}"/>
    <dgm:cxn modelId="{59C4E8D4-0500-49B1-99A8-73E317661966}" type="presOf" srcId="{6FEE6C13-4486-4D93-B282-B783A7DEF407}" destId="{A5E23982-3D1A-4FD0-9EEC-60138ABDA314}" srcOrd="0" destOrd="0" presId="urn:microsoft.com/office/officeart/2011/layout/RadialPictureList"/>
    <dgm:cxn modelId="{F3B2F148-DED2-4789-9EED-381825776EB3}" type="presOf" srcId="{EDDCB382-3027-4F58-A159-1D926A20F437}" destId="{5328BA03-EE69-412A-8D1C-78EC25A95DF8}" srcOrd="0" destOrd="0" presId="urn:microsoft.com/office/officeart/2011/layout/RadialPictureList"/>
    <dgm:cxn modelId="{7654A9B9-87C6-46F6-ACD5-56B727C60070}" type="presParOf" srcId="{F2DE691B-8D08-4D59-908E-9FDEB1223D6F}" destId="{A5E23982-3D1A-4FD0-9EEC-60138ABDA314}" srcOrd="0" destOrd="0" presId="urn:microsoft.com/office/officeart/2011/layout/RadialPictureList"/>
    <dgm:cxn modelId="{4543DF01-0FDC-4CC5-A6C0-7D2A0E0254C0}" type="presParOf" srcId="{F2DE691B-8D08-4D59-908E-9FDEB1223D6F}" destId="{B8F3357D-E87C-41AF-9085-311C002E10A7}" srcOrd="1" destOrd="0" presId="urn:microsoft.com/office/officeart/2011/layout/RadialPictureList"/>
    <dgm:cxn modelId="{251650EA-5916-4A96-B9A9-105A3128D33F}" type="presParOf" srcId="{F2DE691B-8D08-4D59-908E-9FDEB1223D6F}" destId="{AD6A8178-A0C6-4FF4-BB7C-4374477DA66F}" srcOrd="2" destOrd="0" presId="urn:microsoft.com/office/officeart/2011/layout/RadialPictureList"/>
    <dgm:cxn modelId="{878C1BA5-A84A-4230-8943-EE714D5B4CA5}" type="presParOf" srcId="{F2DE691B-8D08-4D59-908E-9FDEB1223D6F}" destId="{CEE38175-724D-4348-A6BE-9540ACD44A21}" srcOrd="3" destOrd="0" presId="urn:microsoft.com/office/officeart/2011/layout/RadialPictureList"/>
    <dgm:cxn modelId="{7F7DE9A3-A5BF-4520-8862-3F259176806F}" type="presParOf" srcId="{F2DE691B-8D08-4D59-908E-9FDEB1223D6F}" destId="{E681AECB-DF52-4D32-B1E4-AF0FA04AAE33}" srcOrd="4" destOrd="0" presId="urn:microsoft.com/office/officeart/2011/layout/RadialPictureList"/>
    <dgm:cxn modelId="{62E41295-7754-49E1-8248-BA11DD706575}" type="presParOf" srcId="{E681AECB-DF52-4D32-B1E4-AF0FA04AAE33}" destId="{7D6B867A-E875-4CE9-A00C-B97CF4A5E72C}" srcOrd="0" destOrd="0" presId="urn:microsoft.com/office/officeart/2011/layout/RadialPictureList"/>
    <dgm:cxn modelId="{53F8C4A8-27E2-4B6C-9421-0ED198AD447C}" type="presParOf" srcId="{F2DE691B-8D08-4D59-908E-9FDEB1223D6F}" destId="{5328BA03-EE69-412A-8D1C-78EC25A95DF8}" srcOrd="5" destOrd="0" presId="urn:microsoft.com/office/officeart/2011/layout/RadialPictureList"/>
    <dgm:cxn modelId="{840EF0F9-6454-4BFF-A2CE-E8B9572169E4}" type="presParOf" srcId="{F2DE691B-8D08-4D59-908E-9FDEB1223D6F}" destId="{F205DA9E-C5FE-4528-B29F-621B3B3D096A}" srcOrd="6" destOrd="0" presId="urn:microsoft.com/office/officeart/2011/layout/RadialPictureList"/>
    <dgm:cxn modelId="{D4C1EC03-210B-4917-ACA1-7B47D6419F35}" type="presParOf" srcId="{F205DA9E-C5FE-4528-B29F-621B3B3D096A}" destId="{1440A193-C15D-4473-BC01-05041FFDB48D}" srcOrd="0" destOrd="0" presId="urn:microsoft.com/office/officeart/2011/layout/RadialPictureList"/>
    <dgm:cxn modelId="{34C78135-E109-44FA-8038-F553F304A15B}" type="presParOf" srcId="{F2DE691B-8D08-4D59-908E-9FDEB1223D6F}" destId="{CDB5E662-DE0B-4AB0-AD87-1A9C8DE518AC}" srcOrd="7" destOrd="0" presId="urn:microsoft.com/office/officeart/2011/layout/RadialPictureList"/>
    <dgm:cxn modelId="{9BF62D43-33F9-407F-9D17-7F4029E6BDC1}" type="presParOf" srcId="{F2DE691B-8D08-4D59-908E-9FDEB1223D6F}" destId="{EDBAB161-7CD5-45BB-AA51-C13064832E0D}" srcOrd="8" destOrd="0" presId="urn:microsoft.com/office/officeart/2011/layout/RadialPictureList"/>
    <dgm:cxn modelId="{7BB508A4-11FC-4A44-B97E-0E792FBD4980}" type="presParOf" srcId="{EDBAB161-7CD5-45BB-AA51-C13064832E0D}" destId="{44212EDD-1BAA-4AA2-A297-A9B52D88844D}" srcOrd="0" destOrd="0" presId="urn:microsoft.com/office/officeart/2011/layout/RadialPictureList"/>
    <dgm:cxn modelId="{FB076ABD-A98E-4EA2-BB0C-CC83973654FC}" type="presParOf" srcId="{F2DE691B-8D08-4D59-908E-9FDEB1223D6F}" destId="{5A76F183-62C3-4A2F-AF78-B30FB0240F59}"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23982-3D1A-4FD0-9EEC-60138ABDA314}">
      <dsp:nvSpPr>
        <dsp:cNvPr id="0" name=""/>
        <dsp:cNvSpPr/>
      </dsp:nvSpPr>
      <dsp:spPr>
        <a:xfrm>
          <a:off x="1392815" y="1411873"/>
          <a:ext cx="2211206" cy="22110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Achievements of Napoleon's Rule</a:t>
          </a:r>
        </a:p>
      </dsp:txBody>
      <dsp:txXfrm>
        <a:off x="1716639" y="1735668"/>
        <a:ext cx="1563558" cy="1563418"/>
      </dsp:txXfrm>
    </dsp:sp>
    <dsp:sp modelId="{B8F3357D-E87C-41AF-9085-311C002E10A7}">
      <dsp:nvSpPr>
        <dsp:cNvPr id="0" name=""/>
        <dsp:cNvSpPr/>
      </dsp:nvSpPr>
      <dsp:spPr>
        <a:xfrm>
          <a:off x="252804" y="182356"/>
          <a:ext cx="4456820" cy="4645795"/>
        </a:xfrm>
        <a:prstGeom prst="blockArc">
          <a:avLst>
            <a:gd name="adj1" fmla="val 16509444"/>
            <a:gd name="adj2" fmla="val 5088054"/>
            <a:gd name="adj3" fmla="val 52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A8178-A0C6-4FF4-BB7C-4374477DA66F}">
      <dsp:nvSpPr>
        <dsp:cNvPr id="0" name=""/>
        <dsp:cNvSpPr/>
      </dsp:nvSpPr>
      <dsp:spPr>
        <a:xfrm>
          <a:off x="3011943" y="0"/>
          <a:ext cx="1184806" cy="118455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E38175-724D-4348-A6BE-9540ACD44A21}">
      <dsp:nvSpPr>
        <dsp:cNvPr id="0" name=""/>
        <dsp:cNvSpPr/>
      </dsp:nvSpPr>
      <dsp:spPr>
        <a:xfrm>
          <a:off x="4286989" y="15154"/>
          <a:ext cx="1586017" cy="1146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en-US" sz="1600" kern="1200"/>
            <a:t>Peace with Catholic Church</a:t>
          </a:r>
        </a:p>
        <a:p>
          <a:pPr lvl="0" algn="l" defTabSz="711200">
            <a:lnSpc>
              <a:spcPct val="90000"/>
            </a:lnSpc>
            <a:spcBef>
              <a:spcPct val="0"/>
            </a:spcBef>
            <a:spcAft>
              <a:spcPct val="10000"/>
            </a:spcAft>
          </a:pPr>
          <a:endParaRPr lang="en-US" sz="1600" kern="1200"/>
        </a:p>
      </dsp:txBody>
      <dsp:txXfrm>
        <a:off x="4286989" y="15154"/>
        <a:ext cx="1586017" cy="1146673"/>
      </dsp:txXfrm>
    </dsp:sp>
    <dsp:sp modelId="{7D6B867A-E875-4CE9-A00C-B97CF4A5E72C}">
      <dsp:nvSpPr>
        <dsp:cNvPr id="0" name=""/>
        <dsp:cNvSpPr/>
      </dsp:nvSpPr>
      <dsp:spPr>
        <a:xfrm>
          <a:off x="3887077" y="1103231"/>
          <a:ext cx="1184806" cy="118455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28BA03-EE69-412A-8D1C-78EC25A95DF8}">
      <dsp:nvSpPr>
        <dsp:cNvPr id="0" name=""/>
        <dsp:cNvSpPr/>
      </dsp:nvSpPr>
      <dsp:spPr>
        <a:xfrm>
          <a:off x="5158877" y="1123942"/>
          <a:ext cx="1586017" cy="1146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en-US" sz="1600" kern="1200"/>
            <a:t>codification of laws</a:t>
          </a:r>
        </a:p>
      </dsp:txBody>
      <dsp:txXfrm>
        <a:off x="5158877" y="1123942"/>
        <a:ext cx="1586017" cy="1146673"/>
      </dsp:txXfrm>
    </dsp:sp>
    <dsp:sp modelId="{1440A193-C15D-4473-BC01-05041FFDB48D}">
      <dsp:nvSpPr>
        <dsp:cNvPr id="0" name=""/>
        <dsp:cNvSpPr/>
      </dsp:nvSpPr>
      <dsp:spPr>
        <a:xfrm>
          <a:off x="3882532" y="2725243"/>
          <a:ext cx="1184806" cy="118455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B5E662-DE0B-4AB0-AD87-1A9C8DE518AC}">
      <dsp:nvSpPr>
        <dsp:cNvPr id="0" name=""/>
        <dsp:cNvSpPr/>
      </dsp:nvSpPr>
      <dsp:spPr>
        <a:xfrm>
          <a:off x="5158877" y="2744439"/>
          <a:ext cx="1586017" cy="1146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en-US" sz="1600" kern="1200"/>
            <a:t>development of bureaucracy</a:t>
          </a:r>
        </a:p>
      </dsp:txBody>
      <dsp:txXfrm>
        <a:off x="5158877" y="2744439"/>
        <a:ext cx="1586017" cy="1146673"/>
      </dsp:txXfrm>
    </dsp:sp>
    <dsp:sp modelId="{44212EDD-1BAA-4AA2-A297-A9B52D88844D}">
      <dsp:nvSpPr>
        <dsp:cNvPr id="0" name=""/>
        <dsp:cNvSpPr/>
      </dsp:nvSpPr>
      <dsp:spPr>
        <a:xfrm>
          <a:off x="3011943" y="3866865"/>
          <a:ext cx="1184806" cy="1184559"/>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76F183-62C3-4A2F-AF78-B30FB0240F59}">
      <dsp:nvSpPr>
        <dsp:cNvPr id="0" name=""/>
        <dsp:cNvSpPr/>
      </dsp:nvSpPr>
      <dsp:spPr>
        <a:xfrm>
          <a:off x="4286989" y="3891112"/>
          <a:ext cx="1586017" cy="1146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en-US" sz="1600" kern="1200"/>
            <a:t>some principles of French Revolution spread</a:t>
          </a:r>
        </a:p>
        <a:p>
          <a:pPr lvl="0" algn="l" defTabSz="711200">
            <a:lnSpc>
              <a:spcPct val="90000"/>
            </a:lnSpc>
            <a:spcBef>
              <a:spcPct val="0"/>
            </a:spcBef>
            <a:spcAft>
              <a:spcPct val="10000"/>
            </a:spcAft>
          </a:pPr>
          <a:endParaRPr lang="en-US" sz="1600" kern="1200"/>
        </a:p>
      </dsp:txBody>
      <dsp:txXfrm>
        <a:off x="4286989" y="3891112"/>
        <a:ext cx="1586017" cy="1146673"/>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C596BA-852E-41D5-9A30-11E83ADAD586}" type="datetimeFigureOut">
              <a:rPr lang="en-US" smtClean="0"/>
              <a:t>1/30/2015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20FC08-53D6-4A03-BFF7-C7639CD5CA12}" type="slidenum">
              <a:rPr lang="en-US" smtClean="0"/>
              <a:t>‹#›</a:t>
            </a:fld>
            <a:endParaRPr lang="en-US"/>
          </a:p>
        </p:txBody>
      </p:sp>
    </p:spTree>
    <p:extLst>
      <p:ext uri="{BB962C8B-B14F-4D97-AF65-F5344CB8AC3E}">
        <p14:creationId xmlns:p14="http://schemas.microsoft.com/office/powerpoint/2010/main" val="215958128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272455"/>
            <a:ext cx="854964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145280"/>
            <a:ext cx="7040880" cy="1869440"/>
          </a:xfrm>
        </p:spPr>
        <p:txBody>
          <a:bodyPr/>
          <a:lstStyle>
            <a:lvl1pPr marL="0" indent="0" algn="ctr">
              <a:buNone/>
              <a:defRPr>
                <a:solidFill>
                  <a:schemeClr val="tx1">
                    <a:tint val="75000"/>
                  </a:schemeClr>
                </a:solidFill>
              </a:defRPr>
            </a:lvl1pPr>
            <a:lvl2pPr marL="208483" indent="0" algn="ctr">
              <a:buNone/>
              <a:defRPr>
                <a:solidFill>
                  <a:schemeClr val="tx1">
                    <a:tint val="75000"/>
                  </a:schemeClr>
                </a:solidFill>
              </a:defRPr>
            </a:lvl2pPr>
            <a:lvl3pPr marL="416966" indent="0" algn="ctr">
              <a:buNone/>
              <a:defRPr>
                <a:solidFill>
                  <a:schemeClr val="tx1">
                    <a:tint val="75000"/>
                  </a:schemeClr>
                </a:solidFill>
              </a:defRPr>
            </a:lvl3pPr>
            <a:lvl4pPr marL="625450" indent="0" algn="ctr">
              <a:buNone/>
              <a:defRPr>
                <a:solidFill>
                  <a:schemeClr val="tx1">
                    <a:tint val="75000"/>
                  </a:schemeClr>
                </a:solidFill>
              </a:defRPr>
            </a:lvl4pPr>
            <a:lvl5pPr marL="833933" indent="0" algn="ctr">
              <a:buNone/>
              <a:defRPr>
                <a:solidFill>
                  <a:schemeClr val="tx1">
                    <a:tint val="75000"/>
                  </a:schemeClr>
                </a:solidFill>
              </a:defRPr>
            </a:lvl5pPr>
            <a:lvl6pPr marL="1042416" indent="0" algn="ctr">
              <a:buNone/>
              <a:defRPr>
                <a:solidFill>
                  <a:schemeClr val="tx1">
                    <a:tint val="75000"/>
                  </a:schemeClr>
                </a:solidFill>
              </a:defRPr>
            </a:lvl6pPr>
            <a:lvl7pPr marL="1250899" indent="0" algn="ctr">
              <a:buNone/>
              <a:defRPr>
                <a:solidFill>
                  <a:schemeClr val="tx1">
                    <a:tint val="75000"/>
                  </a:schemeClr>
                </a:solidFill>
              </a:defRPr>
            </a:lvl7pPr>
            <a:lvl8pPr marL="1459382" indent="0" algn="ctr">
              <a:buNone/>
              <a:defRPr>
                <a:solidFill>
                  <a:schemeClr val="tx1">
                    <a:tint val="75000"/>
                  </a:schemeClr>
                </a:solidFill>
              </a:defRPr>
            </a:lvl8pPr>
            <a:lvl9pPr marL="16678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A0D64B-9590-482F-82FE-CD1DC012C0E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3076604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0D64B-9590-482F-82FE-CD1DC012C0E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284456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92949"/>
            <a:ext cx="2263140"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1" y="292949"/>
            <a:ext cx="6621780" cy="6241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0D64B-9590-482F-82FE-CD1DC012C0E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305541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A0D64B-9590-482F-82FE-CD1DC012C0E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286115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700695"/>
            <a:ext cx="8549640" cy="1452880"/>
          </a:xfrm>
        </p:spPr>
        <p:txBody>
          <a:bodyPr anchor="t"/>
          <a:lstStyle>
            <a:lvl1pPr algn="l">
              <a:defRPr sz="18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100495"/>
            <a:ext cx="8549640" cy="1600199"/>
          </a:xfrm>
        </p:spPr>
        <p:txBody>
          <a:bodyPr anchor="b"/>
          <a:lstStyle>
            <a:lvl1pPr marL="0" indent="0">
              <a:buNone/>
              <a:defRPr sz="900">
                <a:solidFill>
                  <a:schemeClr val="tx1">
                    <a:tint val="75000"/>
                  </a:schemeClr>
                </a:solidFill>
              </a:defRPr>
            </a:lvl1pPr>
            <a:lvl2pPr marL="208483" indent="0">
              <a:buNone/>
              <a:defRPr sz="800">
                <a:solidFill>
                  <a:schemeClr val="tx1">
                    <a:tint val="75000"/>
                  </a:schemeClr>
                </a:solidFill>
              </a:defRPr>
            </a:lvl2pPr>
            <a:lvl3pPr marL="416966" indent="0">
              <a:buNone/>
              <a:defRPr sz="700">
                <a:solidFill>
                  <a:schemeClr val="tx1">
                    <a:tint val="75000"/>
                  </a:schemeClr>
                </a:solidFill>
              </a:defRPr>
            </a:lvl3pPr>
            <a:lvl4pPr marL="625450" indent="0">
              <a:buNone/>
              <a:defRPr sz="600">
                <a:solidFill>
                  <a:schemeClr val="tx1">
                    <a:tint val="75000"/>
                  </a:schemeClr>
                </a:solidFill>
              </a:defRPr>
            </a:lvl4pPr>
            <a:lvl5pPr marL="833933" indent="0">
              <a:buNone/>
              <a:defRPr sz="600">
                <a:solidFill>
                  <a:schemeClr val="tx1">
                    <a:tint val="75000"/>
                  </a:schemeClr>
                </a:solidFill>
              </a:defRPr>
            </a:lvl5pPr>
            <a:lvl6pPr marL="1042416" indent="0">
              <a:buNone/>
              <a:defRPr sz="600">
                <a:solidFill>
                  <a:schemeClr val="tx1">
                    <a:tint val="75000"/>
                  </a:schemeClr>
                </a:solidFill>
              </a:defRPr>
            </a:lvl6pPr>
            <a:lvl7pPr marL="1250899" indent="0">
              <a:buNone/>
              <a:defRPr sz="600">
                <a:solidFill>
                  <a:schemeClr val="tx1">
                    <a:tint val="75000"/>
                  </a:schemeClr>
                </a:solidFill>
              </a:defRPr>
            </a:lvl7pPr>
            <a:lvl8pPr marL="1459382" indent="0">
              <a:buNone/>
              <a:defRPr sz="600">
                <a:solidFill>
                  <a:schemeClr val="tx1">
                    <a:tint val="75000"/>
                  </a:schemeClr>
                </a:solidFill>
              </a:defRPr>
            </a:lvl8pPr>
            <a:lvl9pPr marL="1667866" indent="0">
              <a:buNone/>
              <a:defRPr sz="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A0D64B-9590-482F-82FE-CD1DC012C0EE}" type="datetimeFigureOut">
              <a:rPr lang="en-US" smtClean="0"/>
              <a:t>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261226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706882"/>
            <a:ext cx="4442460" cy="4827694"/>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706882"/>
            <a:ext cx="4442460" cy="4827694"/>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A0D64B-9590-482F-82FE-CD1DC012C0EE}" type="datetimeFigureOut">
              <a:rPr lang="en-US" smtClean="0"/>
              <a:t>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3624228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637454"/>
            <a:ext cx="4444208" cy="682413"/>
          </a:xfrm>
        </p:spPr>
        <p:txBody>
          <a:bodyPr anchor="b"/>
          <a:lstStyle>
            <a:lvl1pPr marL="0" indent="0">
              <a:buNone/>
              <a:defRPr sz="1100" b="1"/>
            </a:lvl1pPr>
            <a:lvl2pPr marL="208483" indent="0">
              <a:buNone/>
              <a:defRPr sz="900" b="1"/>
            </a:lvl2pPr>
            <a:lvl3pPr marL="416966" indent="0">
              <a:buNone/>
              <a:defRPr sz="800" b="1"/>
            </a:lvl3pPr>
            <a:lvl4pPr marL="625450" indent="0">
              <a:buNone/>
              <a:defRPr sz="700" b="1"/>
            </a:lvl4pPr>
            <a:lvl5pPr marL="833933" indent="0">
              <a:buNone/>
              <a:defRPr sz="700" b="1"/>
            </a:lvl5pPr>
            <a:lvl6pPr marL="1042416" indent="0">
              <a:buNone/>
              <a:defRPr sz="700" b="1"/>
            </a:lvl6pPr>
            <a:lvl7pPr marL="1250899" indent="0">
              <a:buNone/>
              <a:defRPr sz="700" b="1"/>
            </a:lvl7pPr>
            <a:lvl8pPr marL="1459382" indent="0">
              <a:buNone/>
              <a:defRPr sz="700" b="1"/>
            </a:lvl8pPr>
            <a:lvl9pPr marL="1667866"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502921" y="2319867"/>
            <a:ext cx="4444208" cy="4214707"/>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0" y="1637454"/>
            <a:ext cx="4445953" cy="682413"/>
          </a:xfrm>
        </p:spPr>
        <p:txBody>
          <a:bodyPr anchor="b"/>
          <a:lstStyle>
            <a:lvl1pPr marL="0" indent="0">
              <a:buNone/>
              <a:defRPr sz="1100" b="1"/>
            </a:lvl1pPr>
            <a:lvl2pPr marL="208483" indent="0">
              <a:buNone/>
              <a:defRPr sz="900" b="1"/>
            </a:lvl2pPr>
            <a:lvl3pPr marL="416966" indent="0">
              <a:buNone/>
              <a:defRPr sz="800" b="1"/>
            </a:lvl3pPr>
            <a:lvl4pPr marL="625450" indent="0">
              <a:buNone/>
              <a:defRPr sz="700" b="1"/>
            </a:lvl4pPr>
            <a:lvl5pPr marL="833933" indent="0">
              <a:buNone/>
              <a:defRPr sz="700" b="1"/>
            </a:lvl5pPr>
            <a:lvl6pPr marL="1042416" indent="0">
              <a:buNone/>
              <a:defRPr sz="700" b="1"/>
            </a:lvl6pPr>
            <a:lvl7pPr marL="1250899" indent="0">
              <a:buNone/>
              <a:defRPr sz="700" b="1"/>
            </a:lvl7pPr>
            <a:lvl8pPr marL="1459382" indent="0">
              <a:buNone/>
              <a:defRPr sz="700" b="1"/>
            </a:lvl8pPr>
            <a:lvl9pPr marL="1667866"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5109530" y="2319867"/>
            <a:ext cx="4445953" cy="4214707"/>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A0D64B-9590-482F-82FE-CD1DC012C0EE}" type="datetimeFigureOut">
              <a:rPr lang="en-US" smtClean="0"/>
              <a:t>1/30/2015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229534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A0D64B-9590-482F-82FE-CD1DC012C0EE}" type="datetimeFigureOut">
              <a:rPr lang="en-US" smtClean="0"/>
              <a:t>1/30/2015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239799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A0D64B-9590-482F-82FE-CD1DC012C0EE}" type="datetimeFigureOut">
              <a:rPr lang="en-US" smtClean="0"/>
              <a:t>1/30/2015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448212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91253"/>
            <a:ext cx="3309144" cy="1239520"/>
          </a:xfrm>
        </p:spPr>
        <p:txBody>
          <a:bodyPr anchor="b"/>
          <a:lstStyle>
            <a:lvl1pPr algn="l">
              <a:defRPr sz="900" b="1"/>
            </a:lvl1pPr>
          </a:lstStyle>
          <a:p>
            <a:r>
              <a:rPr lang="en-US" smtClean="0"/>
              <a:t>Click to edit Master title style</a:t>
            </a:r>
            <a:endParaRPr lang="en-US"/>
          </a:p>
        </p:txBody>
      </p:sp>
      <p:sp>
        <p:nvSpPr>
          <p:cNvPr id="3" name="Content Placeholder 2"/>
          <p:cNvSpPr>
            <a:spLocks noGrp="1"/>
          </p:cNvSpPr>
          <p:nvPr>
            <p:ph idx="1"/>
          </p:nvPr>
        </p:nvSpPr>
        <p:spPr>
          <a:xfrm>
            <a:off x="3932555" y="291254"/>
            <a:ext cx="5622925" cy="6243321"/>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530774"/>
            <a:ext cx="3309144" cy="5003801"/>
          </a:xfrm>
        </p:spPr>
        <p:txBody>
          <a:bodyPr/>
          <a:lstStyle>
            <a:lvl1pPr marL="0" indent="0">
              <a:buNone/>
              <a:defRPr sz="600"/>
            </a:lvl1pPr>
            <a:lvl2pPr marL="208483" indent="0">
              <a:buNone/>
              <a:defRPr sz="500"/>
            </a:lvl2pPr>
            <a:lvl3pPr marL="416966" indent="0">
              <a:buNone/>
              <a:defRPr sz="500"/>
            </a:lvl3pPr>
            <a:lvl4pPr marL="625450" indent="0">
              <a:buNone/>
              <a:defRPr sz="400"/>
            </a:lvl4pPr>
            <a:lvl5pPr marL="833933" indent="0">
              <a:buNone/>
              <a:defRPr sz="400"/>
            </a:lvl5pPr>
            <a:lvl6pPr marL="1042416" indent="0">
              <a:buNone/>
              <a:defRPr sz="400"/>
            </a:lvl6pPr>
            <a:lvl7pPr marL="1250899" indent="0">
              <a:buNone/>
              <a:defRPr sz="400"/>
            </a:lvl7pPr>
            <a:lvl8pPr marL="1459382" indent="0">
              <a:buNone/>
              <a:defRPr sz="400"/>
            </a:lvl8pPr>
            <a:lvl9pPr marL="1667866" indent="0">
              <a:buNone/>
              <a:defRPr sz="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A0D64B-9590-482F-82FE-CD1DC012C0EE}" type="datetimeFigureOut">
              <a:rPr lang="en-US" smtClean="0"/>
              <a:t>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174922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6" y="5120640"/>
            <a:ext cx="6035040" cy="604521"/>
          </a:xfrm>
        </p:spPr>
        <p:txBody>
          <a:bodyPr anchor="b"/>
          <a:lstStyle>
            <a:lvl1pPr algn="l">
              <a:defRPr sz="900" b="1"/>
            </a:lvl1pPr>
          </a:lstStyle>
          <a:p>
            <a:r>
              <a:rPr lang="en-US" smtClean="0"/>
              <a:t>Click to edit Master title style</a:t>
            </a:r>
            <a:endParaRPr lang="en-US"/>
          </a:p>
        </p:txBody>
      </p:sp>
      <p:sp>
        <p:nvSpPr>
          <p:cNvPr id="3" name="Picture Placeholder 2"/>
          <p:cNvSpPr>
            <a:spLocks noGrp="1"/>
          </p:cNvSpPr>
          <p:nvPr>
            <p:ph type="pic" idx="1"/>
          </p:nvPr>
        </p:nvSpPr>
        <p:spPr>
          <a:xfrm>
            <a:off x="1971516" y="653627"/>
            <a:ext cx="6035040" cy="4389120"/>
          </a:xfrm>
        </p:spPr>
        <p:txBody>
          <a:bodyPr/>
          <a:lstStyle>
            <a:lvl1pPr marL="0" indent="0">
              <a:buNone/>
              <a:defRPr sz="1500"/>
            </a:lvl1pPr>
            <a:lvl2pPr marL="208483" indent="0">
              <a:buNone/>
              <a:defRPr sz="1300"/>
            </a:lvl2pPr>
            <a:lvl3pPr marL="416966" indent="0">
              <a:buNone/>
              <a:defRPr sz="1100"/>
            </a:lvl3pPr>
            <a:lvl4pPr marL="625450" indent="0">
              <a:buNone/>
              <a:defRPr sz="900"/>
            </a:lvl4pPr>
            <a:lvl5pPr marL="833933" indent="0">
              <a:buNone/>
              <a:defRPr sz="900"/>
            </a:lvl5pPr>
            <a:lvl6pPr marL="1042416" indent="0">
              <a:buNone/>
              <a:defRPr sz="900"/>
            </a:lvl6pPr>
            <a:lvl7pPr marL="1250899" indent="0">
              <a:buNone/>
              <a:defRPr sz="900"/>
            </a:lvl7pPr>
            <a:lvl8pPr marL="1459382" indent="0">
              <a:buNone/>
              <a:defRPr sz="900"/>
            </a:lvl8pPr>
            <a:lvl9pPr marL="1667866" indent="0">
              <a:buNone/>
              <a:defRPr sz="900"/>
            </a:lvl9pPr>
          </a:lstStyle>
          <a:p>
            <a:endParaRPr lang="en-US"/>
          </a:p>
        </p:txBody>
      </p:sp>
      <p:sp>
        <p:nvSpPr>
          <p:cNvPr id="4" name="Text Placeholder 3"/>
          <p:cNvSpPr>
            <a:spLocks noGrp="1"/>
          </p:cNvSpPr>
          <p:nvPr>
            <p:ph type="body" sz="half" idx="2"/>
          </p:nvPr>
        </p:nvSpPr>
        <p:spPr>
          <a:xfrm>
            <a:off x="1971516" y="5725161"/>
            <a:ext cx="6035040" cy="858519"/>
          </a:xfrm>
        </p:spPr>
        <p:txBody>
          <a:bodyPr/>
          <a:lstStyle>
            <a:lvl1pPr marL="0" indent="0">
              <a:buNone/>
              <a:defRPr sz="600"/>
            </a:lvl1pPr>
            <a:lvl2pPr marL="208483" indent="0">
              <a:buNone/>
              <a:defRPr sz="500"/>
            </a:lvl2pPr>
            <a:lvl3pPr marL="416966" indent="0">
              <a:buNone/>
              <a:defRPr sz="500"/>
            </a:lvl3pPr>
            <a:lvl4pPr marL="625450" indent="0">
              <a:buNone/>
              <a:defRPr sz="400"/>
            </a:lvl4pPr>
            <a:lvl5pPr marL="833933" indent="0">
              <a:buNone/>
              <a:defRPr sz="400"/>
            </a:lvl5pPr>
            <a:lvl6pPr marL="1042416" indent="0">
              <a:buNone/>
              <a:defRPr sz="400"/>
            </a:lvl6pPr>
            <a:lvl7pPr marL="1250899" indent="0">
              <a:buNone/>
              <a:defRPr sz="400"/>
            </a:lvl7pPr>
            <a:lvl8pPr marL="1459382" indent="0">
              <a:buNone/>
              <a:defRPr sz="400"/>
            </a:lvl8pPr>
            <a:lvl9pPr marL="1667866" indent="0">
              <a:buNone/>
              <a:defRPr sz="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A0D64B-9590-482F-82FE-CD1DC012C0EE}" type="datetimeFigureOut">
              <a:rPr lang="en-US" smtClean="0"/>
              <a:t>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7FEB7-FE5A-4921-86F2-33E9D46A6802}" type="slidenum">
              <a:rPr lang="en-US" smtClean="0"/>
              <a:t>‹#›</a:t>
            </a:fld>
            <a:endParaRPr lang="en-US"/>
          </a:p>
        </p:txBody>
      </p:sp>
    </p:spTree>
    <p:extLst>
      <p:ext uri="{BB962C8B-B14F-4D97-AF65-F5344CB8AC3E}">
        <p14:creationId xmlns:p14="http://schemas.microsoft.com/office/powerpoint/2010/main" val="319123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92947"/>
            <a:ext cx="9052560" cy="1219200"/>
          </a:xfrm>
          <a:prstGeom prst="rect">
            <a:avLst/>
          </a:prstGeom>
        </p:spPr>
        <p:txBody>
          <a:bodyPr vert="horz" lIns="41697" tIns="20848" rIns="41697" bIns="2084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706882"/>
            <a:ext cx="9052560" cy="4827694"/>
          </a:xfrm>
          <a:prstGeom prst="rect">
            <a:avLst/>
          </a:prstGeom>
        </p:spPr>
        <p:txBody>
          <a:bodyPr vert="horz" lIns="41697" tIns="20848" rIns="41697" bIns="2084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1" y="6780109"/>
            <a:ext cx="2346960" cy="389467"/>
          </a:xfrm>
          <a:prstGeom prst="rect">
            <a:avLst/>
          </a:prstGeom>
        </p:spPr>
        <p:txBody>
          <a:bodyPr vert="horz" lIns="41697" tIns="20848" rIns="41697" bIns="20848" rtlCol="0" anchor="ctr"/>
          <a:lstStyle>
            <a:lvl1pPr algn="l">
              <a:defRPr sz="500">
                <a:solidFill>
                  <a:schemeClr val="tx1">
                    <a:tint val="75000"/>
                  </a:schemeClr>
                </a:solidFill>
              </a:defRPr>
            </a:lvl1pPr>
          </a:lstStyle>
          <a:p>
            <a:fld id="{24A0D64B-9590-482F-82FE-CD1DC012C0EE}" type="datetimeFigureOut">
              <a:rPr lang="en-US" smtClean="0"/>
              <a:t>1/30/2015</a:t>
            </a:fld>
            <a:endParaRPr lang="en-US"/>
          </a:p>
        </p:txBody>
      </p:sp>
      <p:sp>
        <p:nvSpPr>
          <p:cNvPr id="5" name="Footer Placeholder 4"/>
          <p:cNvSpPr>
            <a:spLocks noGrp="1"/>
          </p:cNvSpPr>
          <p:nvPr>
            <p:ph type="ftr" sz="quarter" idx="3"/>
          </p:nvPr>
        </p:nvSpPr>
        <p:spPr>
          <a:xfrm>
            <a:off x="3436621" y="6780109"/>
            <a:ext cx="3185160" cy="389467"/>
          </a:xfrm>
          <a:prstGeom prst="rect">
            <a:avLst/>
          </a:prstGeom>
        </p:spPr>
        <p:txBody>
          <a:bodyPr vert="horz" lIns="41697" tIns="20848" rIns="41697" bIns="20848" rtlCol="0" anchor="ctr"/>
          <a:lstStyle>
            <a:lvl1pPr algn="ctr">
              <a:defRPr sz="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1" y="6780109"/>
            <a:ext cx="2346960" cy="389467"/>
          </a:xfrm>
          <a:prstGeom prst="rect">
            <a:avLst/>
          </a:prstGeom>
        </p:spPr>
        <p:txBody>
          <a:bodyPr vert="horz" lIns="41697" tIns="20848" rIns="41697" bIns="20848" rtlCol="0" anchor="ctr"/>
          <a:lstStyle>
            <a:lvl1pPr algn="r">
              <a:defRPr sz="500">
                <a:solidFill>
                  <a:schemeClr val="tx1">
                    <a:tint val="75000"/>
                  </a:schemeClr>
                </a:solidFill>
              </a:defRPr>
            </a:lvl1pPr>
          </a:lstStyle>
          <a:p>
            <a:fld id="{0EF7FEB7-FE5A-4921-86F2-33E9D46A6802}" type="slidenum">
              <a:rPr lang="en-US" smtClean="0"/>
              <a:t>‹#›</a:t>
            </a:fld>
            <a:endParaRPr lang="en-US"/>
          </a:p>
        </p:txBody>
      </p:sp>
    </p:spTree>
    <p:extLst>
      <p:ext uri="{BB962C8B-B14F-4D97-AF65-F5344CB8AC3E}">
        <p14:creationId xmlns:p14="http://schemas.microsoft.com/office/powerpoint/2010/main" val="2273646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6966" rtl="0" eaLnBrk="1" latinLnBrk="0" hangingPunct="1">
        <a:spcBef>
          <a:spcPct val="0"/>
        </a:spcBef>
        <a:buNone/>
        <a:defRPr sz="2000" kern="1200">
          <a:solidFill>
            <a:schemeClr val="tx1"/>
          </a:solidFill>
          <a:latin typeface="+mj-lt"/>
          <a:ea typeface="+mj-ea"/>
          <a:cs typeface="+mj-cs"/>
        </a:defRPr>
      </a:lvl1pPr>
    </p:titleStyle>
    <p:bodyStyle>
      <a:lvl1pPr marL="156362" indent="-156362" algn="l" defTabSz="416966" rtl="0" eaLnBrk="1" latinLnBrk="0" hangingPunct="1">
        <a:spcBef>
          <a:spcPct val="20000"/>
        </a:spcBef>
        <a:buFont typeface="Arial" pitchFamily="34" charset="0"/>
        <a:buChar char="•"/>
        <a:defRPr sz="1500" kern="1200">
          <a:solidFill>
            <a:schemeClr val="tx1"/>
          </a:solidFill>
          <a:latin typeface="+mn-lt"/>
          <a:ea typeface="+mn-ea"/>
          <a:cs typeface="+mn-cs"/>
        </a:defRPr>
      </a:lvl1pPr>
      <a:lvl2pPr marL="338785" indent="-130302" algn="l" defTabSz="416966" rtl="0" eaLnBrk="1" latinLnBrk="0" hangingPunct="1">
        <a:spcBef>
          <a:spcPct val="20000"/>
        </a:spcBef>
        <a:buFont typeface="Arial" pitchFamily="34" charset="0"/>
        <a:buChar char="–"/>
        <a:defRPr sz="1300" kern="1200">
          <a:solidFill>
            <a:schemeClr val="tx1"/>
          </a:solidFill>
          <a:latin typeface="+mn-lt"/>
          <a:ea typeface="+mn-ea"/>
          <a:cs typeface="+mn-cs"/>
        </a:defRPr>
      </a:lvl2pPr>
      <a:lvl3pPr marL="521208" indent="-104242" algn="l" defTabSz="416966"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729691" indent="-104242" algn="l" defTabSz="416966" rtl="0" eaLnBrk="1" latinLnBrk="0" hangingPunct="1">
        <a:spcBef>
          <a:spcPct val="20000"/>
        </a:spcBef>
        <a:buFont typeface="Arial" pitchFamily="34" charset="0"/>
        <a:buChar char="–"/>
        <a:defRPr sz="900" kern="1200">
          <a:solidFill>
            <a:schemeClr val="tx1"/>
          </a:solidFill>
          <a:latin typeface="+mn-lt"/>
          <a:ea typeface="+mn-ea"/>
          <a:cs typeface="+mn-cs"/>
        </a:defRPr>
      </a:lvl4pPr>
      <a:lvl5pPr marL="938174" indent="-104242" algn="l" defTabSz="416966" rtl="0" eaLnBrk="1" latinLnBrk="0" hangingPunct="1">
        <a:spcBef>
          <a:spcPct val="20000"/>
        </a:spcBef>
        <a:buFont typeface="Arial" pitchFamily="34" charset="0"/>
        <a:buChar char="»"/>
        <a:defRPr sz="900" kern="1200">
          <a:solidFill>
            <a:schemeClr val="tx1"/>
          </a:solidFill>
          <a:latin typeface="+mn-lt"/>
          <a:ea typeface="+mn-ea"/>
          <a:cs typeface="+mn-cs"/>
        </a:defRPr>
      </a:lvl5pPr>
      <a:lvl6pPr marL="1146658" indent="-104242" algn="l" defTabSz="416966"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55141" indent="-104242" algn="l" defTabSz="416966"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63624" indent="-104242" algn="l" defTabSz="416966"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72107" indent="-104242" algn="l" defTabSz="416966"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en-US"/>
      </a:defPPr>
      <a:lvl1pPr marL="0" algn="l" defTabSz="416966" rtl="0" eaLnBrk="1" latinLnBrk="0" hangingPunct="1">
        <a:defRPr sz="800" kern="1200">
          <a:solidFill>
            <a:schemeClr val="tx1"/>
          </a:solidFill>
          <a:latin typeface="+mn-lt"/>
          <a:ea typeface="+mn-ea"/>
          <a:cs typeface="+mn-cs"/>
        </a:defRPr>
      </a:lvl1pPr>
      <a:lvl2pPr marL="208483" algn="l" defTabSz="416966" rtl="0" eaLnBrk="1" latinLnBrk="0" hangingPunct="1">
        <a:defRPr sz="800" kern="1200">
          <a:solidFill>
            <a:schemeClr val="tx1"/>
          </a:solidFill>
          <a:latin typeface="+mn-lt"/>
          <a:ea typeface="+mn-ea"/>
          <a:cs typeface="+mn-cs"/>
        </a:defRPr>
      </a:lvl2pPr>
      <a:lvl3pPr marL="416966" algn="l" defTabSz="416966" rtl="0" eaLnBrk="1" latinLnBrk="0" hangingPunct="1">
        <a:defRPr sz="800" kern="1200">
          <a:solidFill>
            <a:schemeClr val="tx1"/>
          </a:solidFill>
          <a:latin typeface="+mn-lt"/>
          <a:ea typeface="+mn-ea"/>
          <a:cs typeface="+mn-cs"/>
        </a:defRPr>
      </a:lvl3pPr>
      <a:lvl4pPr marL="625450" algn="l" defTabSz="416966" rtl="0" eaLnBrk="1" latinLnBrk="0" hangingPunct="1">
        <a:defRPr sz="800" kern="1200">
          <a:solidFill>
            <a:schemeClr val="tx1"/>
          </a:solidFill>
          <a:latin typeface="+mn-lt"/>
          <a:ea typeface="+mn-ea"/>
          <a:cs typeface="+mn-cs"/>
        </a:defRPr>
      </a:lvl4pPr>
      <a:lvl5pPr marL="833933" algn="l" defTabSz="416966" rtl="0" eaLnBrk="1" latinLnBrk="0" hangingPunct="1">
        <a:defRPr sz="800" kern="1200">
          <a:solidFill>
            <a:schemeClr val="tx1"/>
          </a:solidFill>
          <a:latin typeface="+mn-lt"/>
          <a:ea typeface="+mn-ea"/>
          <a:cs typeface="+mn-cs"/>
        </a:defRPr>
      </a:lvl5pPr>
      <a:lvl6pPr marL="1042416" algn="l" defTabSz="416966" rtl="0" eaLnBrk="1" latinLnBrk="0" hangingPunct="1">
        <a:defRPr sz="800" kern="1200">
          <a:solidFill>
            <a:schemeClr val="tx1"/>
          </a:solidFill>
          <a:latin typeface="+mn-lt"/>
          <a:ea typeface="+mn-ea"/>
          <a:cs typeface="+mn-cs"/>
        </a:defRPr>
      </a:lvl6pPr>
      <a:lvl7pPr marL="1250899" algn="l" defTabSz="416966" rtl="0" eaLnBrk="1" latinLnBrk="0" hangingPunct="1">
        <a:defRPr sz="800" kern="1200">
          <a:solidFill>
            <a:schemeClr val="tx1"/>
          </a:solidFill>
          <a:latin typeface="+mn-lt"/>
          <a:ea typeface="+mn-ea"/>
          <a:cs typeface="+mn-cs"/>
        </a:defRPr>
      </a:lvl7pPr>
      <a:lvl8pPr marL="1459382" algn="l" defTabSz="416966" rtl="0" eaLnBrk="1" latinLnBrk="0" hangingPunct="1">
        <a:defRPr sz="800" kern="1200">
          <a:solidFill>
            <a:schemeClr val="tx1"/>
          </a:solidFill>
          <a:latin typeface="+mn-lt"/>
          <a:ea typeface="+mn-ea"/>
          <a:cs typeface="+mn-cs"/>
        </a:defRPr>
      </a:lvl8pPr>
      <a:lvl9pPr marL="1667866" algn="l" defTabSz="416966"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www.youtube.com/watch?v=lTTvKwCylFY&amp;safe=active"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hyperlink" Target="http://www.history.com/topics/napoleon/videos/napoleon"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hyperlink" Target="http://en.wikipedia.org/wiki/United_Kingdom" TargetMode="External"/><Relationship Id="rId3" Type="http://schemas.openxmlformats.org/officeDocument/2006/relationships/hyperlink" Target="http://en.wikipedia.org/wiki/Spain" TargetMode="External"/><Relationship Id="rId7" Type="http://schemas.openxmlformats.org/officeDocument/2006/relationships/hyperlink" Target="http://en.wikipedia.org/wiki/Haitian_Revolution" TargetMode="External"/><Relationship Id="rId2" Type="http://schemas.openxmlformats.org/officeDocument/2006/relationships/hyperlink" Target="http://en.wikipedia.org/wiki/Early_modern_France" TargetMode="External"/><Relationship Id="rId1" Type="http://schemas.openxmlformats.org/officeDocument/2006/relationships/slideLayout" Target="../slideLayouts/slideLayout7.xml"/><Relationship Id="rId6" Type="http://schemas.openxmlformats.org/officeDocument/2006/relationships/hyperlink" Target="http://en.wikipedia.org/wiki/North_America" TargetMode="External"/><Relationship Id="rId5" Type="http://schemas.openxmlformats.org/officeDocument/2006/relationships/hyperlink" Target="http://en.wikipedia.org/wiki/French_First_Republic" TargetMode="External"/><Relationship Id="rId4" Type="http://schemas.openxmlformats.org/officeDocument/2006/relationships/hyperlink" Target="http://en.wikipedia.org/wiki/Napoleon_Bonaparte" TargetMode="External"/><Relationship Id="rId9" Type="http://schemas.openxmlformats.org/officeDocument/2006/relationships/hyperlink" Target="http://en.wikipedia.org/wiki/United_States"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77190" y="86453"/>
            <a:ext cx="9480042" cy="7428741"/>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7"/>
              </a:rPr>
              <a:t>Chapter </a:t>
            </a:r>
            <a:r>
              <a:rPr lang="en-US" sz="4000" dirty="0" smtClean="0">
                <a:solidFill>
                  <a:srgbClr val="000000"/>
                </a:solidFill>
                <a:latin typeface="Times New Roman - 47"/>
              </a:rPr>
              <a:t>16 </a:t>
            </a:r>
            <a:r>
              <a:rPr lang="en-US" sz="4000" dirty="0">
                <a:solidFill>
                  <a:srgbClr val="000000"/>
                </a:solidFill>
                <a:latin typeface="Times New Roman - 47"/>
              </a:rPr>
              <a:t>French Revolution </a:t>
            </a:r>
          </a:p>
          <a:p>
            <a:pPr algn="ctr"/>
            <a:r>
              <a:rPr lang="en-US" sz="4000" dirty="0">
                <a:solidFill>
                  <a:srgbClr val="000000"/>
                </a:solidFill>
                <a:latin typeface="Times New Roman - 47"/>
              </a:rPr>
              <a:t>~ Napoleon</a:t>
            </a:r>
          </a:p>
          <a:p>
            <a:endParaRPr lang="en-US" sz="4000" dirty="0">
              <a:solidFill>
                <a:srgbClr val="000000"/>
              </a:solidFill>
              <a:latin typeface="Times New Roman - 47"/>
            </a:endParaRPr>
          </a:p>
          <a:p>
            <a:r>
              <a:rPr lang="en-US" sz="4000" dirty="0">
                <a:solidFill>
                  <a:srgbClr val="000000"/>
                </a:solidFill>
                <a:latin typeface="Times New Roman - 47"/>
              </a:rPr>
              <a:t>1789 New USA and beginning of the French Revolution</a:t>
            </a:r>
          </a:p>
          <a:p>
            <a:r>
              <a:rPr lang="en-US" sz="4000" dirty="0">
                <a:solidFill>
                  <a:srgbClr val="000000"/>
                </a:solidFill>
                <a:latin typeface="Times New Roman - 47"/>
              </a:rPr>
              <a:t>F.R.- more: violent, complex and radical.  It tried to create a new political order and a new social order.</a:t>
            </a:r>
          </a:p>
          <a:p>
            <a:r>
              <a:rPr lang="en-US" sz="4000" dirty="0">
                <a:solidFill>
                  <a:srgbClr val="000000"/>
                </a:solidFill>
                <a:latin typeface="Times New Roman - 47"/>
              </a:rPr>
              <a:t>One long-term cause for the revolution was the  condition of French society.  Population divided into 3 orders or </a:t>
            </a:r>
            <a:r>
              <a:rPr lang="en-US" sz="4000" b="1" dirty="0">
                <a:solidFill>
                  <a:srgbClr val="000000"/>
                </a:solidFill>
                <a:latin typeface="Times New Roman - 47"/>
              </a:rPr>
              <a:t>estates.</a:t>
            </a:r>
          </a:p>
        </p:txBody>
      </p:sp>
    </p:spTree>
    <p:extLst>
      <p:ext uri="{BB962C8B-B14F-4D97-AF65-F5344CB8AC3E}">
        <p14:creationId xmlns:p14="http://schemas.microsoft.com/office/powerpoint/2010/main" val="2422036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64034" y="164592"/>
            <a:ext cx="9540392" cy="6998208"/>
          </a:xfrm>
          <a:prstGeom prst="rect">
            <a:avLst/>
          </a:prstGeom>
          <a:solidFill>
            <a:scrgbClr r="0" g="0" b="0">
              <a:alpha val="0"/>
            </a:scrgbClr>
          </a:solidFill>
        </p:spPr>
      </p:pic>
    </p:spTree>
    <p:extLst>
      <p:ext uri="{BB962C8B-B14F-4D97-AF65-F5344CB8AC3E}">
        <p14:creationId xmlns:p14="http://schemas.microsoft.com/office/powerpoint/2010/main" val="3732565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03505" y="206156"/>
            <a:ext cx="8938271" cy="6880444"/>
          </a:xfrm>
          <a:prstGeom prst="rect">
            <a:avLst/>
          </a:prstGeom>
          <a:solidFill>
            <a:scrgbClr r="0" g="0" b="0">
              <a:alpha val="0"/>
            </a:scrgbClr>
          </a:solidFill>
        </p:spPr>
      </p:pic>
    </p:spTree>
    <p:extLst>
      <p:ext uri="{BB962C8B-B14F-4D97-AF65-F5344CB8AC3E}">
        <p14:creationId xmlns:p14="http://schemas.microsoft.com/office/powerpoint/2010/main" val="3652812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741807" y="103078"/>
            <a:ext cx="8792718" cy="7212122"/>
          </a:xfrm>
          <a:prstGeom prst="rect">
            <a:avLst/>
          </a:prstGeom>
          <a:solidFill>
            <a:scrgbClr r="0" g="0" b="0">
              <a:alpha val="0"/>
            </a:scrgbClr>
          </a:solidFill>
        </p:spPr>
      </p:pic>
    </p:spTree>
    <p:extLst>
      <p:ext uri="{BB962C8B-B14F-4D97-AF65-F5344CB8AC3E}">
        <p14:creationId xmlns:p14="http://schemas.microsoft.com/office/powerpoint/2010/main" val="2033423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553213" y="89777"/>
            <a:ext cx="9043759" cy="6996823"/>
          </a:xfrm>
          <a:prstGeom prst="rect">
            <a:avLst/>
          </a:prstGeom>
          <a:solidFill>
            <a:scrgbClr r="0" g="0" b="0">
              <a:alpha val="0"/>
            </a:scrgbClr>
          </a:solidFill>
        </p:spPr>
      </p:pic>
    </p:spTree>
    <p:extLst>
      <p:ext uri="{BB962C8B-B14F-4D97-AF65-F5344CB8AC3E}">
        <p14:creationId xmlns:p14="http://schemas.microsoft.com/office/powerpoint/2010/main" val="2508927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482" y="505414"/>
            <a:ext cx="9052560" cy="665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8941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304"/>
            <a:ext cx="10058400" cy="724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262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64034" y="176230"/>
            <a:ext cx="8758729" cy="7138970"/>
          </a:xfrm>
          <a:prstGeom prst="rect">
            <a:avLst/>
          </a:prstGeom>
          <a:solidFill>
            <a:scrgbClr r="0" g="0" b="0">
              <a:alpha val="0"/>
            </a:scrgbClr>
          </a:solidFill>
        </p:spPr>
      </p:pic>
    </p:spTree>
    <p:extLst>
      <p:ext uri="{BB962C8B-B14F-4D97-AF65-F5344CB8AC3E}">
        <p14:creationId xmlns:p14="http://schemas.microsoft.com/office/powerpoint/2010/main" val="97964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452628" y="103078"/>
            <a:ext cx="3520440" cy="3887031"/>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4325112" y="126353"/>
            <a:ext cx="5029200" cy="3863756"/>
          </a:xfrm>
          <a:prstGeom prst="rect">
            <a:avLst/>
          </a:prstGeom>
          <a:solidFill>
            <a:scrgbClr r="0" g="0" b="0">
              <a:alpha val="0"/>
            </a:scrgbClr>
          </a:solidFill>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5664136" y="3990108"/>
            <a:ext cx="4184714" cy="3325091"/>
          </a:xfrm>
          <a:prstGeom prst="rect">
            <a:avLst/>
          </a:prstGeom>
          <a:solidFill>
            <a:scrgbClr r="0" g="0" b="0">
              <a:alpha val="0"/>
            </a:scrgbClr>
          </a:solidFill>
        </p:spPr>
      </p:pic>
    </p:spTree>
    <p:extLst>
      <p:ext uri="{BB962C8B-B14F-4D97-AF65-F5344CB8AC3E}">
        <p14:creationId xmlns:p14="http://schemas.microsoft.com/office/powerpoint/2010/main" val="14384101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77190" y="53202"/>
            <a:ext cx="9480042" cy="4966528"/>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8"/>
              </a:rPr>
              <a:t>Estates-General = French parliament, 1st and 2nd Estate 300 representatives each.  The 3rd estate had 600 reps. most who were lawyers.  3rd Estate wanted to fix financial problems by setting up a constitutional government and abolish tax exemptions to clergy and nobility.  (not a popular idea with 1st and 2nd Estates)</a:t>
            </a:r>
          </a:p>
        </p:txBody>
      </p:sp>
    </p:spTree>
    <p:extLst>
      <p:ext uri="{BB962C8B-B14F-4D97-AF65-F5344CB8AC3E}">
        <p14:creationId xmlns:p14="http://schemas.microsoft.com/office/powerpoint/2010/main" val="23207943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528066" y="159605"/>
            <a:ext cx="8801100" cy="5582081"/>
          </a:xfrm>
          <a:prstGeom prst="rect">
            <a:avLst/>
          </a:prstGeom>
          <a:noFill/>
        </p:spPr>
        <p:txBody>
          <a:bodyPr vert="horz" lIns="41697" tIns="20848" rIns="41697" bIns="20848" rtlCol="0">
            <a:spAutoFit/>
          </a:bodyPr>
          <a:lstStyle/>
          <a:p>
            <a:r>
              <a:rPr lang="en-US" sz="4000" dirty="0">
                <a:solidFill>
                  <a:srgbClr val="000000"/>
                </a:solidFill>
                <a:latin typeface="Times New Roman - 48"/>
              </a:rPr>
              <a:t>Historically each Estate had 1 vote, but, 3rd Estate demanded that each rep. had 1 vote,(would give them majority) King said no!  In response 3rd Estate called itself a National Assembly and drafted a Constitution.  They were locked out of their meeting place so they moved to a nearby indoor tennis court. </a:t>
            </a:r>
          </a:p>
        </p:txBody>
      </p:sp>
    </p:spTree>
    <p:extLst>
      <p:ext uri="{BB962C8B-B14F-4D97-AF65-F5344CB8AC3E}">
        <p14:creationId xmlns:p14="http://schemas.microsoft.com/office/powerpoint/2010/main" val="28706755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067812" y="345810"/>
            <a:ext cx="2464308" cy="288324"/>
          </a:xfrm>
          <a:prstGeom prst="rect">
            <a:avLst/>
          </a:prstGeom>
          <a:noFill/>
        </p:spPr>
        <p:txBody>
          <a:bodyPr vert="horz" lIns="41697" tIns="20848" rIns="41697" bIns="20848" rtlCol="0">
            <a:spAutoFit/>
          </a:bodyPr>
          <a:lstStyle/>
          <a:p>
            <a:r>
              <a:rPr lang="en-US" sz="1600">
                <a:solidFill>
                  <a:srgbClr val="000000"/>
                </a:solidFill>
                <a:latin typeface="Times New Roman - 47"/>
              </a:rPr>
              <a:t>Estates</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0" y="345809"/>
            <a:ext cx="9429750" cy="3090118"/>
          </a:xfrm>
          <a:prstGeom prst="rect">
            <a:avLst/>
          </a:prstGeom>
          <a:solidFill>
            <a:scrgbClr r="0" g="0" b="0">
              <a:alpha val="0"/>
            </a:scrgbClr>
          </a:solidFill>
        </p:spPr>
      </p:pic>
    </p:spTree>
    <p:extLst>
      <p:ext uri="{BB962C8B-B14F-4D97-AF65-F5344CB8AC3E}">
        <p14:creationId xmlns:p14="http://schemas.microsoft.com/office/powerpoint/2010/main" val="1482020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779527" y="216131"/>
            <a:ext cx="8011893" cy="6794269"/>
          </a:xfrm>
          <a:prstGeom prst="rect">
            <a:avLst/>
          </a:prstGeom>
          <a:solidFill>
            <a:scrgbClr r="0" g="0" b="0">
              <a:alpha val="0"/>
            </a:scrgbClr>
          </a:solidFill>
        </p:spPr>
      </p:pic>
    </p:spTree>
    <p:extLst>
      <p:ext uri="{BB962C8B-B14F-4D97-AF65-F5344CB8AC3E}">
        <p14:creationId xmlns:p14="http://schemas.microsoft.com/office/powerpoint/2010/main" val="1829380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03504" y="123029"/>
            <a:ext cx="9077706" cy="6298071"/>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8"/>
              </a:rPr>
              <a:t>They swore the Tennis Court Oath-promise to keep meeting until the Constitution was complete.  King Louis XVI was going to use force against the 3rd Estate until commoners stormed the Bastille and took it apart brick by brick.  King realized he could no longer trust his own royal guard, rebellions broke out across France.</a:t>
            </a:r>
          </a:p>
          <a:p>
            <a:pPr algn="ctr"/>
            <a:endParaRPr lang="en-US" sz="4000" dirty="0">
              <a:solidFill>
                <a:srgbClr val="000000"/>
              </a:solidFill>
              <a:latin typeface="Times New Roman - 48"/>
            </a:endParaRPr>
          </a:p>
        </p:txBody>
      </p:sp>
    </p:spTree>
    <p:extLst>
      <p:ext uri="{BB962C8B-B14F-4D97-AF65-F5344CB8AC3E}">
        <p14:creationId xmlns:p14="http://schemas.microsoft.com/office/powerpoint/2010/main" val="22177080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01168" y="33251"/>
            <a:ext cx="9756648" cy="4966528"/>
          </a:xfrm>
          <a:prstGeom prst="rect">
            <a:avLst/>
          </a:prstGeom>
          <a:noFill/>
        </p:spPr>
        <p:txBody>
          <a:bodyPr vert="horz" lIns="41697" tIns="20848" rIns="41697" bIns="20848" rtlCol="0">
            <a:spAutoFit/>
          </a:bodyPr>
          <a:lstStyle/>
          <a:p>
            <a:pPr algn="ctr"/>
            <a:endParaRPr lang="en-US" sz="4000" dirty="0"/>
          </a:p>
          <a:p>
            <a:pPr algn="ctr"/>
            <a:r>
              <a:rPr lang="en-US" sz="4000" dirty="0"/>
              <a:t>F</a:t>
            </a:r>
            <a:r>
              <a:rPr lang="en-US" sz="4000" dirty="0">
                <a:solidFill>
                  <a:srgbClr val="000000"/>
                </a:solidFill>
                <a:latin typeface="Times New Roman - 48"/>
              </a:rPr>
              <a:t>all of the Bastille 7/14/1789 Group attacked armory (where weapons stored)/prison.  Soldiers surrendered, this was the beginning of the French Revolution.  This protected the General Assembly while they drafted the Constitution.</a:t>
            </a:r>
          </a:p>
        </p:txBody>
      </p:sp>
    </p:spTree>
    <p:extLst>
      <p:ext uri="{BB962C8B-B14F-4D97-AF65-F5344CB8AC3E}">
        <p14:creationId xmlns:p14="http://schemas.microsoft.com/office/powerpoint/2010/main" val="1107441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1" y="266007"/>
            <a:ext cx="9443427" cy="651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910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45" y="146304"/>
            <a:ext cx="9475228" cy="34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0266" y="5043054"/>
            <a:ext cx="5029200" cy="534546"/>
          </a:xfrm>
          <a:prstGeom prst="rect">
            <a:avLst/>
          </a:prstGeom>
        </p:spPr>
        <p:txBody>
          <a:bodyPr lIns="41697" tIns="20848" rIns="41697" bIns="20848">
            <a:spAutoFit/>
          </a:bodyPr>
          <a:lstStyle/>
          <a:p>
            <a:r>
              <a:rPr lang="en-US" sz="1600" dirty="0"/>
              <a:t>http://www.youtube.com/watch?v=otnADq4Y0-A&amp;safe=active</a:t>
            </a:r>
          </a:p>
        </p:txBody>
      </p:sp>
      <p:sp>
        <p:nvSpPr>
          <p:cNvPr id="3" name="TextBox 2"/>
          <p:cNvSpPr txBox="1"/>
          <p:nvPr/>
        </p:nvSpPr>
        <p:spPr>
          <a:xfrm>
            <a:off x="1760836" y="5763491"/>
            <a:ext cx="1087688" cy="211380"/>
          </a:xfrm>
          <a:prstGeom prst="rect">
            <a:avLst/>
          </a:prstGeom>
          <a:noFill/>
        </p:spPr>
        <p:txBody>
          <a:bodyPr wrap="none" lIns="41697" tIns="20848" rIns="41697" bIns="20848" rtlCol="0">
            <a:spAutoFit/>
          </a:bodyPr>
          <a:lstStyle/>
          <a:p>
            <a:r>
              <a:rPr lang="en-US" sz="1100" dirty="0"/>
              <a:t>Horrible Histories</a:t>
            </a:r>
          </a:p>
        </p:txBody>
      </p:sp>
      <p:sp>
        <p:nvSpPr>
          <p:cNvPr id="4" name="Rectangle 3"/>
          <p:cNvSpPr/>
          <p:nvPr/>
        </p:nvSpPr>
        <p:spPr>
          <a:xfrm>
            <a:off x="580363" y="3713018"/>
            <a:ext cx="5029200" cy="272936"/>
          </a:xfrm>
          <a:prstGeom prst="rect">
            <a:avLst/>
          </a:prstGeom>
        </p:spPr>
        <p:txBody>
          <a:bodyPr lIns="41697" tIns="20848" rIns="41697" bIns="20848">
            <a:spAutoFit/>
          </a:bodyPr>
          <a:lstStyle/>
          <a:p>
            <a:r>
              <a:rPr lang="en-US" sz="1500" dirty="0"/>
              <a:t>http://www.youtube.com/watch?v=AoXKrr14uY8&amp;safe=active</a:t>
            </a:r>
          </a:p>
        </p:txBody>
      </p:sp>
      <p:sp>
        <p:nvSpPr>
          <p:cNvPr id="5" name="TextBox 4"/>
          <p:cNvSpPr txBox="1"/>
          <p:nvPr/>
        </p:nvSpPr>
        <p:spPr>
          <a:xfrm>
            <a:off x="538088" y="4322618"/>
            <a:ext cx="5959602" cy="272936"/>
          </a:xfrm>
          <a:prstGeom prst="rect">
            <a:avLst/>
          </a:prstGeom>
          <a:noFill/>
        </p:spPr>
        <p:txBody>
          <a:bodyPr wrap="square" lIns="41697" tIns="20848" rIns="41697" bIns="20848" rtlCol="0">
            <a:spAutoFit/>
          </a:bodyPr>
          <a:lstStyle/>
          <a:p>
            <a:r>
              <a:rPr lang="en-US" sz="1500" dirty="0"/>
              <a:t>Storming the </a:t>
            </a:r>
            <a:r>
              <a:rPr lang="en-US" sz="1500" dirty="0" err="1"/>
              <a:t>Bastile</a:t>
            </a:r>
            <a:r>
              <a:rPr lang="en-US" sz="1500" dirty="0"/>
              <a:t> 3 min.</a:t>
            </a:r>
          </a:p>
        </p:txBody>
      </p:sp>
    </p:spTree>
    <p:extLst>
      <p:ext uri="{BB962C8B-B14F-4D97-AF65-F5344CB8AC3E}">
        <p14:creationId xmlns:p14="http://schemas.microsoft.com/office/powerpoint/2010/main" val="40054437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27482" y="123029"/>
            <a:ext cx="9392031" cy="5582081"/>
          </a:xfrm>
          <a:prstGeom prst="rect">
            <a:avLst/>
          </a:prstGeom>
          <a:noFill/>
        </p:spPr>
        <p:txBody>
          <a:bodyPr vert="horz" wrap="square" lIns="41697" tIns="20848" rIns="41697" bIns="20848" rtlCol="0">
            <a:spAutoFit/>
          </a:bodyPr>
          <a:lstStyle/>
          <a:p>
            <a:r>
              <a:rPr lang="en-US" sz="4000" dirty="0">
                <a:solidFill>
                  <a:srgbClr val="000000"/>
                </a:solidFill>
                <a:latin typeface="Times New Roman - 48"/>
              </a:rPr>
              <a:t>Citizens feared that foreign troops would invade France and support the monarchy (king), they formed militias.  One of the National Assembly's first acts was to abolish the rights of landlords, and remove the financial </a:t>
            </a:r>
            <a:r>
              <a:rPr lang="en-US" sz="4000" dirty="0" smtClean="0">
                <a:solidFill>
                  <a:srgbClr val="000000"/>
                </a:solidFill>
                <a:latin typeface="Times New Roman - 48"/>
              </a:rPr>
              <a:t>privileges </a:t>
            </a:r>
            <a:r>
              <a:rPr lang="en-US" sz="4000" dirty="0">
                <a:solidFill>
                  <a:srgbClr val="000000"/>
                </a:solidFill>
                <a:latin typeface="Times New Roman - 48"/>
              </a:rPr>
              <a:t>of the clergy and nobles.</a:t>
            </a:r>
          </a:p>
          <a:p>
            <a:endParaRPr lang="en-US" sz="4000" dirty="0">
              <a:solidFill>
                <a:srgbClr val="000000"/>
              </a:solidFill>
              <a:latin typeface="Times New Roman - 48"/>
            </a:endParaRPr>
          </a:p>
          <a:p>
            <a:r>
              <a:rPr lang="en-US" sz="4000" dirty="0">
                <a:solidFill>
                  <a:srgbClr val="000000"/>
                </a:solidFill>
                <a:latin typeface="Times New Roman - 48"/>
              </a:rPr>
              <a:t>The final end to feudalism. </a:t>
            </a:r>
          </a:p>
        </p:txBody>
      </p:sp>
      <p:sp>
        <p:nvSpPr>
          <p:cNvPr id="3" name="Rectangle 2"/>
          <p:cNvSpPr/>
          <p:nvPr/>
        </p:nvSpPr>
        <p:spPr>
          <a:xfrm>
            <a:off x="1187055" y="6373091"/>
            <a:ext cx="7845552" cy="734600"/>
          </a:xfrm>
          <a:prstGeom prst="rect">
            <a:avLst/>
          </a:prstGeom>
        </p:spPr>
        <p:txBody>
          <a:bodyPr wrap="square" lIns="41697" tIns="20848" rIns="41697" bIns="20848">
            <a:spAutoFit/>
          </a:bodyPr>
          <a:lstStyle/>
          <a:p>
            <a:r>
              <a:rPr lang="en-US" sz="1500" dirty="0">
                <a:hlinkClick r:id="rId2"/>
              </a:rPr>
              <a:t>http://www.youtube.com/watch?v=lTTvKwCylFY&amp;safe=active</a:t>
            </a:r>
            <a:endParaRPr lang="en-US" sz="1500" dirty="0"/>
          </a:p>
          <a:p>
            <a:endParaRPr lang="en-US" sz="1500" dirty="0"/>
          </a:p>
          <a:p>
            <a:r>
              <a:rPr lang="en-US" sz="1500" dirty="0"/>
              <a:t>Crash Course 12 min</a:t>
            </a:r>
          </a:p>
        </p:txBody>
      </p:sp>
    </p:spTree>
    <p:extLst>
      <p:ext uri="{BB962C8B-B14F-4D97-AF65-F5344CB8AC3E}">
        <p14:creationId xmlns:p14="http://schemas.microsoft.com/office/powerpoint/2010/main" val="1716500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77190" y="99753"/>
            <a:ext cx="9278874" cy="4966528"/>
          </a:xfrm>
          <a:prstGeom prst="rect">
            <a:avLst/>
          </a:prstGeom>
          <a:noFill/>
        </p:spPr>
        <p:txBody>
          <a:bodyPr vert="horz" lIns="41697" tIns="20848" rIns="41697" bIns="20848" rtlCol="0">
            <a:spAutoFit/>
          </a:bodyPr>
          <a:lstStyle/>
          <a:p>
            <a:r>
              <a:rPr lang="en-US" sz="4000" dirty="0">
                <a:solidFill>
                  <a:srgbClr val="000000"/>
                </a:solidFill>
                <a:latin typeface="Times New Roman - 47"/>
              </a:rPr>
              <a:t>Declaration of the Rights of Man was adopted by the National Assembly on 8-26-1789.  They were inspired by the American Declaration of Independence, Constitution and Bill of Rights.  The document affirmed the absolute rights of man-liberty, property, security, = rights for all men, end of taxation exemptions. </a:t>
            </a:r>
          </a:p>
        </p:txBody>
      </p:sp>
    </p:spTree>
    <p:extLst>
      <p:ext uri="{BB962C8B-B14F-4D97-AF65-F5344CB8AC3E}">
        <p14:creationId xmlns:p14="http://schemas.microsoft.com/office/powerpoint/2010/main" val="13986708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678942" y="206156"/>
            <a:ext cx="8851392" cy="2504316"/>
          </a:xfrm>
          <a:prstGeom prst="rect">
            <a:avLst/>
          </a:prstGeom>
          <a:noFill/>
        </p:spPr>
        <p:txBody>
          <a:bodyPr vert="horz" lIns="41697" tIns="20848" rIns="41697" bIns="20848" rtlCol="0">
            <a:spAutoFit/>
          </a:bodyPr>
          <a:lstStyle/>
          <a:p>
            <a:r>
              <a:rPr lang="en-US" sz="4000" dirty="0">
                <a:solidFill>
                  <a:srgbClr val="000000"/>
                </a:solidFill>
                <a:latin typeface="Times New Roman - 47"/>
              </a:rPr>
              <a:t>Did equal rights for all men include women?  Most men said yes but not political rights.  Olympia de Gouges fought for </a:t>
            </a:r>
            <a:r>
              <a:rPr lang="en-US" sz="4000" dirty="0" smtClean="0">
                <a:solidFill>
                  <a:srgbClr val="000000"/>
                </a:solidFill>
                <a:latin typeface="Times New Roman - 47"/>
              </a:rPr>
              <a:t>women's </a:t>
            </a:r>
            <a:r>
              <a:rPr lang="en-US" sz="4000" dirty="0">
                <a:solidFill>
                  <a:srgbClr val="000000"/>
                </a:solidFill>
                <a:latin typeface="Times New Roman - 47"/>
              </a:rPr>
              <a:t>rights.</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209550" y="3048000"/>
            <a:ext cx="5133975" cy="4038599"/>
          </a:xfrm>
          <a:prstGeom prst="rect">
            <a:avLst/>
          </a:prstGeom>
          <a:solidFill>
            <a:scrgbClr r="0" g="0" b="0">
              <a:alpha val="0"/>
            </a:scrgbClr>
          </a:solidFill>
        </p:spPr>
      </p:pic>
    </p:spTree>
    <p:extLst>
      <p:ext uri="{BB962C8B-B14F-4D97-AF65-F5344CB8AC3E}">
        <p14:creationId xmlns:p14="http://schemas.microsoft.com/office/powerpoint/2010/main" val="2270781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26314" y="405661"/>
            <a:ext cx="9329166" cy="6813188"/>
          </a:xfrm>
          <a:prstGeom prst="rect">
            <a:avLst/>
          </a:prstGeom>
          <a:noFill/>
        </p:spPr>
        <p:txBody>
          <a:bodyPr vert="horz" lIns="41697" tIns="20848" rIns="41697" bIns="20848" rtlCol="0">
            <a:spAutoFit/>
          </a:bodyPr>
          <a:lstStyle/>
          <a:p>
            <a:r>
              <a:rPr lang="en-US" sz="4000" dirty="0">
                <a:solidFill>
                  <a:srgbClr val="000000"/>
                </a:solidFill>
                <a:latin typeface="Times New Roman - 48"/>
              </a:rPr>
              <a:t>While all this is going on king is hiding out at Versailles.  He refused to accept National Assembly's decrees that abolished feudalism and the Declaration of Rights.  Thousands of women marched on Versailles, they carried brooms, pitchforks, swords, pistols and muskets.  A small group met with the king to tell him how their children were starving.  They forced the king to accept the decrees. </a:t>
            </a:r>
          </a:p>
        </p:txBody>
      </p:sp>
    </p:spTree>
    <p:extLst>
      <p:ext uri="{BB962C8B-B14F-4D97-AF65-F5344CB8AC3E}">
        <p14:creationId xmlns:p14="http://schemas.microsoft.com/office/powerpoint/2010/main" val="590615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64033" y="285958"/>
            <a:ext cx="9442323" cy="6800642"/>
          </a:xfrm>
          <a:prstGeom prst="rect">
            <a:avLst/>
          </a:prstGeom>
          <a:solidFill>
            <a:scrgbClr r="0" g="0" b="0">
              <a:alpha val="0"/>
            </a:scrgbClr>
          </a:solidFill>
        </p:spPr>
      </p:pic>
    </p:spTree>
    <p:extLst>
      <p:ext uri="{BB962C8B-B14F-4D97-AF65-F5344CB8AC3E}">
        <p14:creationId xmlns:p14="http://schemas.microsoft.com/office/powerpoint/2010/main" val="15145060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53346" y="53201"/>
            <a:ext cx="9702583" cy="7551561"/>
          </a:xfrm>
          <a:prstGeom prst="rect">
            <a:avLst/>
          </a:prstGeom>
          <a:noFill/>
        </p:spPr>
        <p:txBody>
          <a:bodyPr vert="horz" lIns="41697" tIns="20848" rIns="41697" bIns="20848" rtlCol="0">
            <a:spAutoFit/>
          </a:bodyPr>
          <a:lstStyle/>
          <a:p>
            <a:r>
              <a:rPr lang="en-US" sz="4000" dirty="0">
                <a:solidFill>
                  <a:srgbClr val="000000"/>
                </a:solidFill>
                <a:latin typeface="Times New Roman - 47"/>
              </a:rPr>
              <a:t>The 1st estate- clergy,130,000 people  out of 27 million.  They were exempt from the </a:t>
            </a:r>
            <a:r>
              <a:rPr lang="en-US" sz="4000" dirty="0" err="1">
                <a:solidFill>
                  <a:srgbClr val="000000"/>
                </a:solidFill>
                <a:latin typeface="Times New Roman - 47"/>
              </a:rPr>
              <a:t>taille</a:t>
            </a:r>
            <a:r>
              <a:rPr lang="en-US" sz="4000" dirty="0">
                <a:solidFill>
                  <a:srgbClr val="000000"/>
                </a:solidFill>
                <a:latin typeface="Times New Roman - 47"/>
              </a:rPr>
              <a:t>-tax.  They owned 10% of the land.  This land brought them a great deal of wealth from the products produced on it, and in the form of rent from peasants.  They also received a tithing, or tax of 10% of all the earnings of those who lived on their land.</a:t>
            </a:r>
            <a:r>
              <a:rPr lang="en-US" sz="4000" dirty="0">
                <a:solidFill>
                  <a:srgbClr val="000000"/>
                </a:solidFill>
                <a:latin typeface="Times New Roman - 15"/>
              </a:rPr>
              <a:t> </a:t>
            </a:r>
            <a:r>
              <a:rPr lang="en-US" sz="4000" dirty="0">
                <a:solidFill>
                  <a:srgbClr val="000000"/>
                </a:solidFill>
                <a:latin typeface="Times New Roman - 47"/>
              </a:rPr>
              <a:t>This tithing was meant to run the church.  But, it was often used to fund the extravagant lifestyles of the 1st estate. </a:t>
            </a:r>
          </a:p>
          <a:p>
            <a:endParaRPr lang="en-US" sz="1600" dirty="0">
              <a:solidFill>
                <a:srgbClr val="000000"/>
              </a:solidFill>
              <a:latin typeface="Times New Roman - 47"/>
            </a:endParaRPr>
          </a:p>
          <a:p>
            <a:r>
              <a:rPr lang="en-US" sz="1600" dirty="0">
                <a:solidFill>
                  <a:srgbClr val="000000"/>
                </a:solidFill>
                <a:latin typeface="Times New Roman - 47"/>
              </a:rPr>
              <a:t> </a:t>
            </a:r>
          </a:p>
        </p:txBody>
      </p:sp>
    </p:spTree>
    <p:extLst>
      <p:ext uri="{BB962C8B-B14F-4D97-AF65-F5344CB8AC3E}">
        <p14:creationId xmlns:p14="http://schemas.microsoft.com/office/powerpoint/2010/main" val="3521778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97" y="166255"/>
            <a:ext cx="9058677" cy="6767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547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61925" y="228600"/>
            <a:ext cx="9404604" cy="2504316"/>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7"/>
              </a:rPr>
              <a:t>They insisted that the king come back to Paris to show support for the National Assembly.  The royal family became prisoners in Paris.</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1676400" y="4038600"/>
            <a:ext cx="7162800" cy="3124200"/>
          </a:xfrm>
          <a:prstGeom prst="rect">
            <a:avLst/>
          </a:prstGeom>
          <a:solidFill>
            <a:scrgbClr r="0" g="0" b="0">
              <a:alpha val="0"/>
            </a:scrgbClr>
          </a:solidFill>
        </p:spPr>
      </p:pic>
      <p:sp>
        <p:nvSpPr>
          <p:cNvPr id="4" name="TextBox 3"/>
          <p:cNvSpPr txBox="1"/>
          <p:nvPr/>
        </p:nvSpPr>
        <p:spPr>
          <a:xfrm>
            <a:off x="161925" y="2763423"/>
            <a:ext cx="9820275" cy="1273209"/>
          </a:xfrm>
          <a:prstGeom prst="rect">
            <a:avLst/>
          </a:prstGeom>
          <a:noFill/>
        </p:spPr>
        <p:txBody>
          <a:bodyPr vert="horz" wrap="square" lIns="41697" tIns="20848" rIns="41697" bIns="20848" rtlCol="0">
            <a:spAutoFit/>
          </a:bodyPr>
          <a:lstStyle/>
          <a:p>
            <a:r>
              <a:rPr lang="en-US" sz="4000" dirty="0">
                <a:solidFill>
                  <a:srgbClr val="000000"/>
                </a:solidFill>
                <a:latin typeface="Times New Roman - 47"/>
              </a:rPr>
              <a:t>House arrest.  They attempted escape only to be caught 18 miles from safety.</a:t>
            </a:r>
          </a:p>
        </p:txBody>
      </p:sp>
    </p:spTree>
    <p:extLst>
      <p:ext uri="{BB962C8B-B14F-4D97-AF65-F5344CB8AC3E}">
        <p14:creationId xmlns:p14="http://schemas.microsoft.com/office/powerpoint/2010/main" val="2223424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02336" y="186205"/>
            <a:ext cx="9329166" cy="4350975"/>
          </a:xfrm>
          <a:prstGeom prst="rect">
            <a:avLst/>
          </a:prstGeom>
          <a:noFill/>
        </p:spPr>
        <p:txBody>
          <a:bodyPr vert="horz" lIns="41697" tIns="20848" rIns="41697" bIns="20848" rtlCol="0">
            <a:spAutoFit/>
          </a:bodyPr>
          <a:lstStyle/>
          <a:p>
            <a:r>
              <a:rPr lang="en-US" sz="4000" dirty="0">
                <a:solidFill>
                  <a:srgbClr val="000000"/>
                </a:solidFill>
                <a:latin typeface="Times New Roman - 47"/>
              </a:rPr>
              <a:t>Church Reforms- because the church was associated with the old way, it too was changed.  The National Assembly needed money so they seized and sold all church lands, the church was also secularized. Government now ran the church.</a:t>
            </a:r>
          </a:p>
        </p:txBody>
      </p:sp>
    </p:spTree>
    <p:extLst>
      <p:ext uri="{BB962C8B-B14F-4D97-AF65-F5344CB8AC3E}">
        <p14:creationId xmlns:p14="http://schemas.microsoft.com/office/powerpoint/2010/main" val="550506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89179" y="79803"/>
            <a:ext cx="9580626" cy="5582081"/>
          </a:xfrm>
          <a:prstGeom prst="rect">
            <a:avLst/>
          </a:prstGeom>
          <a:noFill/>
        </p:spPr>
        <p:txBody>
          <a:bodyPr vert="horz" lIns="41697" tIns="20848" rIns="41697" bIns="20848" rtlCol="0">
            <a:spAutoFit/>
          </a:bodyPr>
          <a:lstStyle/>
          <a:p>
            <a:r>
              <a:rPr lang="en-US" sz="4000" dirty="0">
                <a:solidFill>
                  <a:srgbClr val="000000"/>
                </a:solidFill>
                <a:latin typeface="Times New Roman - 47"/>
              </a:rPr>
              <a:t>The National Assembly adopted the new Constitution 1791.  It created a limited monarchy, king would still exist but Assembly would make laws.  All male citizens had same rights, but only men who paid so much in taxes could vote.</a:t>
            </a:r>
          </a:p>
          <a:p>
            <a:r>
              <a:rPr lang="en-US" sz="4000" dirty="0">
                <a:solidFill>
                  <a:srgbClr val="000000"/>
                </a:solidFill>
                <a:latin typeface="Times New Roman - 47"/>
              </a:rPr>
              <a:t>Some radicals still wanted more drastic reforms.  France's relations with the rest of Europe lead to the fall of Louis XVI.</a:t>
            </a:r>
          </a:p>
        </p:txBody>
      </p:sp>
    </p:spTree>
    <p:extLst>
      <p:ext uri="{BB962C8B-B14F-4D97-AF65-F5344CB8AC3E}">
        <p14:creationId xmlns:p14="http://schemas.microsoft.com/office/powerpoint/2010/main" val="11994524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02336" y="89778"/>
            <a:ext cx="9253728" cy="3735422"/>
          </a:xfrm>
          <a:prstGeom prst="rect">
            <a:avLst/>
          </a:prstGeom>
          <a:noFill/>
        </p:spPr>
        <p:txBody>
          <a:bodyPr vert="horz" lIns="41697" tIns="20848" rIns="41697" bIns="20848" rtlCol="0">
            <a:spAutoFit/>
          </a:bodyPr>
          <a:lstStyle/>
          <a:p>
            <a:r>
              <a:rPr lang="en-US" sz="4000" dirty="0">
                <a:solidFill>
                  <a:srgbClr val="000000"/>
                </a:solidFill>
                <a:latin typeface="Times New Roman - 47"/>
              </a:rPr>
              <a:t>Other European countries feared that the revolution would spread, Austria and Prussian rulers threatened to use force to restore Louis XVI.  Insulted by the threat, The Assembly declared war on Austria and Prussia.</a:t>
            </a:r>
          </a:p>
        </p:txBody>
      </p:sp>
    </p:spTree>
    <p:extLst>
      <p:ext uri="{BB962C8B-B14F-4D97-AF65-F5344CB8AC3E}">
        <p14:creationId xmlns:p14="http://schemas.microsoft.com/office/powerpoint/2010/main" val="26965912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52044" y="53202"/>
            <a:ext cx="9329166" cy="3920088"/>
          </a:xfrm>
          <a:prstGeom prst="rect">
            <a:avLst/>
          </a:prstGeom>
          <a:noFill/>
        </p:spPr>
        <p:txBody>
          <a:bodyPr vert="horz" lIns="41697" tIns="20848" rIns="41697" bIns="20848" rtlCol="0">
            <a:spAutoFit/>
          </a:bodyPr>
          <a:lstStyle/>
          <a:p>
            <a:r>
              <a:rPr lang="en-US" sz="3600" dirty="0">
                <a:solidFill>
                  <a:srgbClr val="000000"/>
                </a:solidFill>
                <a:latin typeface="Times New Roman - 48"/>
              </a:rPr>
              <a:t>Radical political group called the commune kidnapped the king and forced the Assembly to suspend the monarchy and have a National Convention where ALL men could vote.  The commune was made up primarily of working class people, they called themselves the sans-culottes.</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2895600" y="4038600"/>
            <a:ext cx="5790628" cy="3048000"/>
          </a:xfrm>
          <a:prstGeom prst="rect">
            <a:avLst/>
          </a:prstGeom>
          <a:solidFill>
            <a:scrgbClr r="0" g="0" b="0">
              <a:alpha val="0"/>
            </a:scrgbClr>
          </a:solidFill>
        </p:spPr>
      </p:pic>
    </p:spTree>
    <p:extLst>
      <p:ext uri="{BB962C8B-B14F-4D97-AF65-F5344CB8AC3E}">
        <p14:creationId xmlns:p14="http://schemas.microsoft.com/office/powerpoint/2010/main" val="3802468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91903682"/>
              </p:ext>
            </p:extLst>
          </p:nvPr>
        </p:nvGraphicFramePr>
        <p:xfrm>
          <a:off x="228600" y="1371600"/>
          <a:ext cx="9288780" cy="4724400"/>
        </p:xfrm>
        <a:graphic>
          <a:graphicData uri="http://schemas.openxmlformats.org/drawingml/2006/table">
            <a:tbl>
              <a:tblPr firstRow="1" firstCol="1" bandRow="1"/>
              <a:tblGrid>
                <a:gridCol w="4644390"/>
                <a:gridCol w="4644390"/>
              </a:tblGrid>
              <a:tr h="944880">
                <a:tc gridSpan="2">
                  <a:txBody>
                    <a:bodyPr/>
                    <a:lstStyle/>
                    <a:p>
                      <a:pPr marL="0" marR="0" algn="ctr">
                        <a:lnSpc>
                          <a:spcPct val="115000"/>
                        </a:lnSpc>
                        <a:spcBef>
                          <a:spcPts val="0"/>
                        </a:spcBef>
                        <a:spcAft>
                          <a:spcPts val="0"/>
                        </a:spcAft>
                      </a:pPr>
                      <a:r>
                        <a:rPr lang="en-US" sz="1000">
                          <a:effectLst/>
                          <a:latin typeface="Calibri"/>
                          <a:ea typeface="Calibri"/>
                          <a:cs typeface="Times New Roman"/>
                        </a:rPr>
                        <a:t>The French Revolution</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944880">
                <a:tc>
                  <a:txBody>
                    <a:bodyPr/>
                    <a:lstStyle/>
                    <a:p>
                      <a:pPr marL="0" marR="0" algn="ctr">
                        <a:lnSpc>
                          <a:spcPct val="115000"/>
                        </a:lnSpc>
                        <a:spcBef>
                          <a:spcPts val="0"/>
                        </a:spcBef>
                        <a:spcAft>
                          <a:spcPts val="0"/>
                        </a:spcAft>
                      </a:pPr>
                      <a:r>
                        <a:rPr lang="en-US" sz="1000" b="1">
                          <a:effectLst/>
                          <a:latin typeface="Calibri"/>
                          <a:ea typeface="Calibri"/>
                          <a:cs typeface="Times New Roman"/>
                        </a:rPr>
                        <a:t>Long-Range</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000" b="1">
                          <a:effectLst/>
                          <a:latin typeface="Calibri"/>
                          <a:ea typeface="Calibri"/>
                          <a:cs typeface="Times New Roman"/>
                        </a:rPr>
                        <a:t>Immediate</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4880">
                <a:tc>
                  <a:txBody>
                    <a:bodyPr/>
                    <a:lstStyle/>
                    <a:p>
                      <a:pPr marL="0" marR="0">
                        <a:lnSpc>
                          <a:spcPct val="115000"/>
                        </a:lnSpc>
                        <a:spcBef>
                          <a:spcPts val="0"/>
                        </a:spcBef>
                        <a:spcAft>
                          <a:spcPts val="0"/>
                        </a:spcAft>
                      </a:pPr>
                      <a:r>
                        <a:rPr lang="en-US" sz="1000">
                          <a:effectLst/>
                          <a:latin typeface="Calibri"/>
                          <a:ea typeface="Calibri"/>
                          <a:cs typeface="Times New Roman"/>
                        </a:rPr>
                        <a:t>Inability to enforce laws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a:ea typeface="Calibri"/>
                          <a:cs typeface="Times New Roman"/>
                        </a:rPr>
                        <a:t>Food shortages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4880">
                <a:tc>
                  <a:txBody>
                    <a:bodyPr/>
                    <a:lstStyle/>
                    <a:p>
                      <a:pPr marL="0" marR="0">
                        <a:lnSpc>
                          <a:spcPct val="115000"/>
                        </a:lnSpc>
                        <a:spcBef>
                          <a:spcPts val="0"/>
                        </a:spcBef>
                        <a:spcAft>
                          <a:spcPts val="0"/>
                        </a:spcAft>
                      </a:pPr>
                      <a:r>
                        <a:rPr lang="en-US" sz="1000">
                          <a:effectLst/>
                          <a:latin typeface="Calibri"/>
                          <a:ea typeface="Calibri"/>
                          <a:cs typeface="Times New Roman"/>
                        </a:rPr>
                        <a:t>Social inequality</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a:effectLst/>
                          <a:latin typeface="Calibri"/>
                          <a:ea typeface="Calibri"/>
                          <a:cs typeface="Times New Roman"/>
                        </a:rPr>
                        <a:t>Collapse of government finances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4880">
                <a:tc>
                  <a:txBody>
                    <a:bodyPr/>
                    <a:lstStyle/>
                    <a:p>
                      <a:pPr marL="0" marR="0">
                        <a:lnSpc>
                          <a:spcPct val="115000"/>
                        </a:lnSpc>
                        <a:spcBef>
                          <a:spcPts val="0"/>
                        </a:spcBef>
                        <a:spcAft>
                          <a:spcPts val="0"/>
                        </a:spcAft>
                      </a:pPr>
                      <a:r>
                        <a:rPr lang="en-US" sz="1000">
                          <a:effectLst/>
                          <a:latin typeface="Calibri"/>
                          <a:ea typeface="Calibri"/>
                          <a:cs typeface="Times New Roman"/>
                        </a:rPr>
                        <a:t>Economic Problems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00" dirty="0">
                          <a:effectLst/>
                          <a:latin typeface="Calibri"/>
                          <a:ea typeface="Calibri"/>
                          <a:cs typeface="Times New Roman"/>
                        </a:rPr>
                        <a:t>Estates-General</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3"/>
          <p:cNvSpPr>
            <a:spLocks noChangeArrowheads="1"/>
          </p:cNvSpPr>
          <p:nvPr/>
        </p:nvSpPr>
        <p:spPr bwMode="auto">
          <a:xfrm>
            <a:off x="1989138" y="3681413"/>
            <a:ext cx="1005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Lesson 1</a:t>
            </a:r>
            <a:endParaRPr kumimoji="0" lang="en-US" sz="7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sng" strike="noStrike" cap="none" normalizeH="0" baseline="0" smtClean="0">
                <a:ln>
                  <a:noFill/>
                </a:ln>
                <a:solidFill>
                  <a:schemeClr val="tx1"/>
                </a:solidFill>
                <a:effectLst/>
                <a:latin typeface="Calibri" pitchFamily="34" charset="0"/>
                <a:ea typeface="Calibri" pitchFamily="34" charset="0"/>
                <a:cs typeface="Times New Roman" pitchFamily="18" charset="0"/>
              </a:rPr>
              <a:t>Taking Notes pg. 292</a:t>
            </a:r>
            <a:endParaRPr kumimoji="0" lang="en-US" sz="7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Use a graphic organizer to identify long-range and immediate causes of the French Revolution.</a:t>
            </a: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9289194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7383413"/>
              </p:ext>
            </p:extLst>
          </p:nvPr>
        </p:nvGraphicFramePr>
        <p:xfrm>
          <a:off x="1752600" y="381000"/>
          <a:ext cx="6774180" cy="6006305"/>
        </p:xfrm>
        <a:graphic>
          <a:graphicData uri="http://schemas.openxmlformats.org/drawingml/2006/table">
            <a:tbl>
              <a:tblPr firstRow="1" firstCol="1" bandRow="1">
                <a:tableStyleId>{5C22544A-7EE6-4342-B048-85BDC9FD1C3A}</a:tableStyleId>
              </a:tblPr>
              <a:tblGrid>
                <a:gridCol w="3387090"/>
                <a:gridCol w="3387090"/>
              </a:tblGrid>
              <a:tr h="1201261">
                <a:tc gridSpan="2">
                  <a:txBody>
                    <a:bodyPr/>
                    <a:lstStyle/>
                    <a:p>
                      <a:pPr marL="0" marR="0" algn="ctr">
                        <a:lnSpc>
                          <a:spcPct val="115000"/>
                        </a:lnSpc>
                        <a:spcBef>
                          <a:spcPts val="0"/>
                        </a:spcBef>
                        <a:spcAft>
                          <a:spcPts val="0"/>
                        </a:spcAft>
                      </a:pPr>
                      <a:r>
                        <a:rPr lang="en-US" sz="1000">
                          <a:effectLst/>
                        </a:rPr>
                        <a:t>The French Revolution</a:t>
                      </a:r>
                      <a:endParaRPr lang="en-US" sz="1100">
                        <a:effectLst/>
                        <a:latin typeface="Calibri"/>
                        <a:ea typeface="Calibri"/>
                        <a:cs typeface="Times New Roman"/>
                      </a:endParaRPr>
                    </a:p>
                  </a:txBody>
                  <a:tcPr marL="68580" marR="68580" marT="0" marB="0"/>
                </a:tc>
                <a:tc hMerge="1">
                  <a:txBody>
                    <a:bodyPr/>
                    <a:lstStyle/>
                    <a:p>
                      <a:endParaRPr lang="en-US"/>
                    </a:p>
                  </a:txBody>
                  <a:tcPr/>
                </a:tc>
              </a:tr>
              <a:tr h="1201261">
                <a:tc>
                  <a:txBody>
                    <a:bodyPr/>
                    <a:lstStyle/>
                    <a:p>
                      <a:pPr marL="0" marR="0" algn="ctr">
                        <a:lnSpc>
                          <a:spcPct val="115000"/>
                        </a:lnSpc>
                        <a:spcBef>
                          <a:spcPts val="0"/>
                        </a:spcBef>
                        <a:spcAft>
                          <a:spcPts val="0"/>
                        </a:spcAft>
                      </a:pPr>
                      <a:r>
                        <a:rPr lang="en-US" sz="1000">
                          <a:effectLst/>
                        </a:rPr>
                        <a:t>Long-Range</a:t>
                      </a:r>
                      <a:endParaRPr lang="en-US" sz="11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000">
                          <a:effectLst/>
                        </a:rPr>
                        <a:t>Immediate</a:t>
                      </a:r>
                      <a:endParaRPr lang="en-US" sz="1100">
                        <a:effectLst/>
                        <a:latin typeface="Calibri"/>
                        <a:ea typeface="Calibri"/>
                        <a:cs typeface="Times New Roman"/>
                      </a:endParaRPr>
                    </a:p>
                  </a:txBody>
                  <a:tcPr marL="68580" marR="68580" marT="0" marB="0"/>
                </a:tc>
              </a:tr>
              <a:tr h="1201261">
                <a:tc>
                  <a:txBody>
                    <a:bodyPr/>
                    <a:lstStyle/>
                    <a:p>
                      <a:pPr marL="0" marR="0">
                        <a:lnSpc>
                          <a:spcPct val="115000"/>
                        </a:lnSpc>
                        <a:spcBef>
                          <a:spcPts val="0"/>
                        </a:spcBef>
                        <a:spcAft>
                          <a:spcPts val="0"/>
                        </a:spcAft>
                      </a:pPr>
                      <a:r>
                        <a:rPr lang="en-US" sz="1000">
                          <a:effectLst/>
                        </a:rPr>
                        <a:t>Inability to enforce laws</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000">
                          <a:effectLst/>
                        </a:rPr>
                        <a:t>Food shortages</a:t>
                      </a:r>
                      <a:endParaRPr lang="en-US" sz="1100">
                        <a:effectLst/>
                        <a:latin typeface="Calibri"/>
                        <a:ea typeface="Calibri"/>
                        <a:cs typeface="Times New Roman"/>
                      </a:endParaRPr>
                    </a:p>
                  </a:txBody>
                  <a:tcPr marL="68580" marR="68580" marT="0" marB="0"/>
                </a:tc>
              </a:tr>
              <a:tr h="1201261">
                <a:tc>
                  <a:txBody>
                    <a:bodyPr/>
                    <a:lstStyle/>
                    <a:p>
                      <a:pPr marL="0" marR="0">
                        <a:lnSpc>
                          <a:spcPct val="115000"/>
                        </a:lnSpc>
                        <a:spcBef>
                          <a:spcPts val="0"/>
                        </a:spcBef>
                        <a:spcAft>
                          <a:spcPts val="0"/>
                        </a:spcAft>
                      </a:pPr>
                      <a:r>
                        <a:rPr lang="en-US" sz="1000" dirty="0">
                          <a:effectLst/>
                        </a:rPr>
                        <a:t>Social inequality</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000">
                          <a:effectLst/>
                        </a:rPr>
                        <a:t>Collapse of government finances</a:t>
                      </a:r>
                      <a:endParaRPr lang="en-US" sz="1100">
                        <a:effectLst/>
                        <a:latin typeface="Calibri"/>
                        <a:ea typeface="Calibri"/>
                        <a:cs typeface="Times New Roman"/>
                      </a:endParaRPr>
                    </a:p>
                  </a:txBody>
                  <a:tcPr marL="68580" marR="68580" marT="0" marB="0"/>
                </a:tc>
              </a:tr>
              <a:tr h="1201261">
                <a:tc>
                  <a:txBody>
                    <a:bodyPr/>
                    <a:lstStyle/>
                    <a:p>
                      <a:pPr marL="0" marR="0">
                        <a:lnSpc>
                          <a:spcPct val="115000"/>
                        </a:lnSpc>
                        <a:spcBef>
                          <a:spcPts val="0"/>
                        </a:spcBef>
                        <a:spcAft>
                          <a:spcPts val="0"/>
                        </a:spcAft>
                      </a:pPr>
                      <a:r>
                        <a:rPr lang="en-US" sz="1000">
                          <a:effectLst/>
                        </a:rPr>
                        <a:t>Economic Problems</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000" dirty="0">
                          <a:effectLst/>
                        </a:rPr>
                        <a:t>Estates-General</a:t>
                      </a:r>
                      <a:endParaRPr lang="en-U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3277446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1000"/>
            <a:ext cx="9677400" cy="4154984"/>
          </a:xfrm>
          <a:prstGeom prst="rect">
            <a:avLst/>
          </a:prstGeom>
        </p:spPr>
        <p:txBody>
          <a:bodyPr wrap="square">
            <a:spAutoFit/>
          </a:bodyPr>
          <a:lstStyle/>
          <a:p>
            <a:r>
              <a:rPr lang="en-US" sz="2400" u="sng" dirty="0"/>
              <a:t>Critical Thinking pg. 293</a:t>
            </a:r>
            <a:endParaRPr lang="en-US" sz="2400" dirty="0"/>
          </a:p>
          <a:p>
            <a:r>
              <a:rPr lang="en-US" sz="2400" dirty="0"/>
              <a:t>How are each of the three estates depicted?  What is the commentary being made?</a:t>
            </a:r>
          </a:p>
          <a:p>
            <a:r>
              <a:rPr lang="en-US" sz="2400" b="1" dirty="0"/>
              <a:t>The First Estate is the clergy; the Second Estate is the knight; both support the monarchy.  The man supporting everything is the Third Estate.</a:t>
            </a:r>
            <a:endParaRPr lang="en-US" sz="2400" dirty="0"/>
          </a:p>
          <a:p>
            <a:r>
              <a:rPr lang="en-US" sz="2400" u="sng" dirty="0"/>
              <a:t>Critical Thinking pg. 294</a:t>
            </a:r>
            <a:endParaRPr lang="en-US" sz="2400" dirty="0"/>
          </a:p>
          <a:p>
            <a:r>
              <a:rPr lang="en-US" sz="2400" dirty="0"/>
              <a:t>David was a member of the Third Estate.  How might his painting convey a biased view of the oath?</a:t>
            </a:r>
          </a:p>
          <a:p>
            <a:r>
              <a:rPr lang="en-US" sz="2400" b="1" dirty="0"/>
              <a:t>Those listening to the speaker are raising their arms in agreement, and the group includes people who are poorly dressed, clearly members of the Third Estate</a:t>
            </a:r>
            <a:r>
              <a:rPr lang="en-US" sz="2400" b="1" dirty="0" smtClean="0"/>
              <a:t>.</a:t>
            </a:r>
            <a:endParaRPr lang="en-US" sz="2400" dirty="0"/>
          </a:p>
        </p:txBody>
      </p:sp>
    </p:spTree>
    <p:extLst>
      <p:ext uri="{BB962C8B-B14F-4D97-AF65-F5344CB8AC3E}">
        <p14:creationId xmlns:p14="http://schemas.microsoft.com/office/powerpoint/2010/main" val="18451413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10058400" cy="4401205"/>
          </a:xfrm>
          <a:prstGeom prst="rect">
            <a:avLst/>
          </a:prstGeom>
        </p:spPr>
        <p:txBody>
          <a:bodyPr wrap="square">
            <a:spAutoFit/>
          </a:bodyPr>
          <a:lstStyle/>
          <a:p>
            <a:r>
              <a:rPr lang="en-US" sz="4000" u="sng" dirty="0"/>
              <a:t>Critical Thinking pg. 296</a:t>
            </a:r>
            <a:endParaRPr lang="en-US" sz="4000" dirty="0"/>
          </a:p>
          <a:p>
            <a:r>
              <a:rPr lang="en-US" sz="4000" dirty="0"/>
              <a:t>Why did the royal family attempt to leave France?</a:t>
            </a:r>
          </a:p>
          <a:p>
            <a:r>
              <a:rPr lang="en-US" sz="4000" b="1" dirty="0"/>
              <a:t>After the fall of the Bastille, Louis knew he could not trust his troops.  He tried to flee to a safer part of France, hoping to amass loyal forces</a:t>
            </a:r>
            <a:r>
              <a:rPr lang="en-US" sz="4000" b="1" dirty="0" smtClean="0"/>
              <a:t>.</a:t>
            </a:r>
            <a:endParaRPr lang="en-US" sz="4000" dirty="0"/>
          </a:p>
        </p:txBody>
      </p:sp>
    </p:spTree>
    <p:extLst>
      <p:ext uri="{BB962C8B-B14F-4D97-AF65-F5344CB8AC3E}">
        <p14:creationId xmlns:p14="http://schemas.microsoft.com/office/powerpoint/2010/main" val="4003374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39471" y="46551"/>
            <a:ext cx="9404604" cy="4507370"/>
          </a:xfrm>
          <a:prstGeom prst="rect">
            <a:avLst/>
          </a:prstGeom>
          <a:noFill/>
        </p:spPr>
        <p:txBody>
          <a:bodyPr vert="horz" lIns="41697" tIns="20848" rIns="41697" bIns="20848" rtlCol="0">
            <a:spAutoFit/>
          </a:bodyPr>
          <a:lstStyle/>
          <a:p>
            <a:r>
              <a:rPr lang="en-US" sz="4000" dirty="0">
                <a:solidFill>
                  <a:srgbClr val="000000"/>
                </a:solidFill>
                <a:latin typeface="Arial - 48"/>
              </a:rPr>
              <a:t>The 2nd estate= the nobility, 350,000 people, they owned about 25-30% of the land.  They held many of the important positions in the government, the military, law courts, and higher church officials.  They also were exempt from the </a:t>
            </a:r>
            <a:r>
              <a:rPr lang="en-US" sz="4000" dirty="0" err="1">
                <a:solidFill>
                  <a:srgbClr val="000000"/>
                </a:solidFill>
                <a:latin typeface="Arial - 48"/>
              </a:rPr>
              <a:t>taille</a:t>
            </a:r>
            <a:r>
              <a:rPr lang="en-US" sz="4000" dirty="0">
                <a:solidFill>
                  <a:srgbClr val="000000"/>
                </a:solidFill>
                <a:latin typeface="Arial - 48"/>
              </a:rPr>
              <a:t>.  Took power from the monarchy.</a:t>
            </a:r>
          </a:p>
        </p:txBody>
      </p:sp>
    </p:spTree>
    <p:extLst>
      <p:ext uri="{BB962C8B-B14F-4D97-AF65-F5344CB8AC3E}">
        <p14:creationId xmlns:p14="http://schemas.microsoft.com/office/powerpoint/2010/main" val="15267207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10058400" cy="6740307"/>
          </a:xfrm>
          <a:prstGeom prst="rect">
            <a:avLst/>
          </a:prstGeom>
        </p:spPr>
        <p:txBody>
          <a:bodyPr wrap="square">
            <a:spAutoFit/>
          </a:bodyPr>
          <a:lstStyle/>
          <a:p>
            <a:r>
              <a:rPr lang="en-US" sz="3600" u="sng" dirty="0"/>
              <a:t>DBQ pg. 295</a:t>
            </a:r>
            <a:endParaRPr lang="en-US" sz="3600" dirty="0"/>
          </a:p>
          <a:p>
            <a:r>
              <a:rPr lang="en-US" sz="3600" dirty="0"/>
              <a:t>How does this document (The Declaration of the Rights of Man and the Citizen) reflect Enlightenment thought?</a:t>
            </a:r>
          </a:p>
          <a:p>
            <a:r>
              <a:rPr lang="en-US" sz="3600" b="1" dirty="0"/>
              <a:t>It emphasizes equality and freedom of speech and ideas, which were key tenets of the Enlightenment.</a:t>
            </a:r>
            <a:endParaRPr lang="en-US" sz="3600" dirty="0"/>
          </a:p>
          <a:p>
            <a:r>
              <a:rPr lang="en-US" sz="3600" u="sng" dirty="0"/>
              <a:t>Progress Check pg. 294</a:t>
            </a:r>
            <a:endParaRPr lang="en-US" sz="3600" dirty="0"/>
          </a:p>
          <a:p>
            <a:r>
              <a:rPr lang="en-US" sz="3600" dirty="0"/>
              <a:t>How were the economic problems a contributing cause of the French Revolution?</a:t>
            </a:r>
          </a:p>
          <a:p>
            <a:r>
              <a:rPr lang="en-US" sz="3600" b="1" dirty="0"/>
              <a:t>The majority of the population belonged to the Third Estate.  The king spent money on wars and luxuries.</a:t>
            </a:r>
            <a:endParaRPr lang="en-US" sz="3600" dirty="0"/>
          </a:p>
        </p:txBody>
      </p:sp>
    </p:spTree>
    <p:extLst>
      <p:ext uri="{BB962C8B-B14F-4D97-AF65-F5344CB8AC3E}">
        <p14:creationId xmlns:p14="http://schemas.microsoft.com/office/powerpoint/2010/main" val="234089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087" y="0"/>
            <a:ext cx="9677400" cy="8710077"/>
          </a:xfrm>
          <a:prstGeom prst="rect">
            <a:avLst/>
          </a:prstGeom>
        </p:spPr>
        <p:txBody>
          <a:bodyPr wrap="square">
            <a:spAutoFit/>
          </a:bodyPr>
          <a:lstStyle/>
          <a:p>
            <a:r>
              <a:rPr lang="en-US" sz="4000" u="sng" dirty="0"/>
              <a:t>Progress Check pg. 295</a:t>
            </a:r>
            <a:endParaRPr lang="en-US" sz="4000" dirty="0"/>
          </a:p>
          <a:p>
            <a:r>
              <a:rPr lang="en-US" sz="4000" dirty="0"/>
              <a:t>What was the connection between the actions of the representatives of the Third Estate and the Estates-General and those of the peasants during the Great Fear?</a:t>
            </a:r>
          </a:p>
          <a:p>
            <a:r>
              <a:rPr lang="en-US" sz="4000" b="1" dirty="0"/>
              <a:t>Their actions were motivated by dissatisfaction with, and a desire to gain distance form, the current system.</a:t>
            </a:r>
            <a:endParaRPr lang="en-US" sz="4000" dirty="0"/>
          </a:p>
          <a:p>
            <a:r>
              <a:rPr lang="en-US" sz="4000" u="sng" dirty="0"/>
              <a:t>Progress Check pg. 297</a:t>
            </a:r>
            <a:endParaRPr lang="en-US" sz="4000" dirty="0"/>
          </a:p>
          <a:p>
            <a:r>
              <a:rPr lang="en-US" sz="4000" dirty="0"/>
              <a:t>In what ways did the end of the old order move the revolution toward a more radical phase?</a:t>
            </a:r>
          </a:p>
          <a:p>
            <a:r>
              <a:rPr lang="en-US" sz="4000" b="1" dirty="0"/>
              <a:t>The restrictions imposed by the new constitution</a:t>
            </a:r>
            <a:r>
              <a:rPr lang="en-US" b="1" dirty="0"/>
              <a:t>, the actions of radicals, and the threat of foreign invasion moved the revolution to a more radical phase.</a:t>
            </a:r>
            <a:endParaRPr lang="en-US" dirty="0"/>
          </a:p>
        </p:txBody>
      </p:sp>
    </p:spTree>
    <p:extLst>
      <p:ext uri="{BB962C8B-B14F-4D97-AF65-F5344CB8AC3E}">
        <p14:creationId xmlns:p14="http://schemas.microsoft.com/office/powerpoint/2010/main" val="32545224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39471" y="29926"/>
            <a:ext cx="9605772" cy="5582081"/>
          </a:xfrm>
          <a:prstGeom prst="rect">
            <a:avLst/>
          </a:prstGeom>
          <a:noFill/>
        </p:spPr>
        <p:txBody>
          <a:bodyPr vert="horz" lIns="41697" tIns="20848" rIns="41697" bIns="20848" rtlCol="0">
            <a:spAutoFit/>
          </a:bodyPr>
          <a:lstStyle/>
          <a:p>
            <a:pPr algn="ctr"/>
            <a:r>
              <a:rPr lang="en-US" sz="4000" dirty="0">
                <a:solidFill>
                  <a:srgbClr val="000000"/>
                </a:solidFill>
                <a:latin typeface="Times New Roman - 28"/>
              </a:rPr>
              <a:t>Chapter 18 Section 2</a:t>
            </a:r>
          </a:p>
          <a:p>
            <a:pPr algn="ctr"/>
            <a:r>
              <a:rPr lang="en-US" sz="4000" dirty="0">
                <a:solidFill>
                  <a:srgbClr val="000000"/>
                </a:solidFill>
                <a:latin typeface="Times New Roman - 28"/>
              </a:rPr>
              <a:t>R</a:t>
            </a:r>
            <a:r>
              <a:rPr lang="en-US" sz="4000" dirty="0">
                <a:solidFill>
                  <a:srgbClr val="000000"/>
                </a:solidFill>
                <a:latin typeface="Times New Roman - 48"/>
              </a:rPr>
              <a:t>adical Revolution and Reaction</a:t>
            </a:r>
          </a:p>
          <a:p>
            <a:pPr algn="ctr"/>
            <a:r>
              <a:rPr lang="en-US" sz="4000" dirty="0">
                <a:solidFill>
                  <a:srgbClr val="000000"/>
                </a:solidFill>
                <a:latin typeface="Times New Roman - 48"/>
              </a:rPr>
              <a:t>The sans-culottes sought revenge on anyone who aided the king or resisted the popular will.  These people were arrested and massacred.  </a:t>
            </a:r>
          </a:p>
          <a:p>
            <a:pPr algn="ctr"/>
            <a:r>
              <a:rPr lang="en-US" sz="4000" dirty="0">
                <a:solidFill>
                  <a:srgbClr val="000000"/>
                </a:solidFill>
                <a:latin typeface="Times New Roman - 48"/>
              </a:rPr>
              <a:t>The new National Convention met and abolished the monarchy, the established the French Republic.</a:t>
            </a:r>
          </a:p>
        </p:txBody>
      </p:sp>
    </p:spTree>
    <p:extLst>
      <p:ext uri="{BB962C8B-B14F-4D97-AF65-F5344CB8AC3E}">
        <p14:creationId xmlns:p14="http://schemas.microsoft.com/office/powerpoint/2010/main" val="15772452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64033" y="86453"/>
            <a:ext cx="9530334" cy="4966528"/>
          </a:xfrm>
          <a:prstGeom prst="rect">
            <a:avLst/>
          </a:prstGeom>
          <a:noFill/>
        </p:spPr>
        <p:txBody>
          <a:bodyPr vert="horz" lIns="41697" tIns="20848" rIns="41697" bIns="20848" rtlCol="0">
            <a:spAutoFit/>
          </a:bodyPr>
          <a:lstStyle/>
          <a:p>
            <a:r>
              <a:rPr lang="en-US" sz="4000" dirty="0">
                <a:solidFill>
                  <a:srgbClr val="000000"/>
                </a:solidFill>
                <a:latin typeface="Times New Roman - 48"/>
              </a:rPr>
              <a:t>The group could not agree over the fate of the king. Two of the most important factions (dissenting groups) were the </a:t>
            </a:r>
            <a:r>
              <a:rPr lang="en-US" sz="4000" dirty="0" err="1">
                <a:solidFill>
                  <a:srgbClr val="000000"/>
                </a:solidFill>
                <a:latin typeface="Times New Roman - 48"/>
              </a:rPr>
              <a:t>Girondins</a:t>
            </a:r>
            <a:r>
              <a:rPr lang="en-US" sz="4000" dirty="0">
                <a:solidFill>
                  <a:srgbClr val="000000"/>
                </a:solidFill>
                <a:latin typeface="Times New Roman - 48"/>
              </a:rPr>
              <a:t>=country people and the Mountain=city people.  The Mountain won- the Convention passed a decree condemning Louis XVI to death.  He was beheaded on the guillotine.</a:t>
            </a:r>
          </a:p>
        </p:txBody>
      </p:sp>
    </p:spTree>
    <p:extLst>
      <p:ext uri="{BB962C8B-B14F-4D97-AF65-F5344CB8AC3E}">
        <p14:creationId xmlns:p14="http://schemas.microsoft.com/office/powerpoint/2010/main" val="473273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64033" y="176230"/>
            <a:ext cx="5679567" cy="2643170"/>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3759327" y="2362200"/>
            <a:ext cx="5381244" cy="2667000"/>
          </a:xfrm>
          <a:prstGeom prst="rect">
            <a:avLst/>
          </a:prstGeom>
          <a:solidFill>
            <a:scrgbClr r="0" g="0" b="0">
              <a:alpha val="0"/>
            </a:scrgbClr>
          </a:solidFill>
        </p:spPr>
      </p:pic>
      <p:sp>
        <p:nvSpPr>
          <p:cNvPr id="4" name="Rectangle 3"/>
          <p:cNvSpPr/>
          <p:nvPr/>
        </p:nvSpPr>
        <p:spPr>
          <a:xfrm>
            <a:off x="4267200" y="5221716"/>
            <a:ext cx="5029200" cy="534546"/>
          </a:xfrm>
          <a:prstGeom prst="rect">
            <a:avLst/>
          </a:prstGeom>
        </p:spPr>
        <p:txBody>
          <a:bodyPr lIns="41697" tIns="20848" rIns="41697" bIns="20848">
            <a:spAutoFit/>
          </a:bodyPr>
          <a:lstStyle/>
          <a:p>
            <a:r>
              <a:rPr lang="en-US" sz="1600" dirty="0"/>
              <a:t>http://www.youtube.com/watch?v=qemOK1Kcw1M&amp;safe=active</a:t>
            </a:r>
          </a:p>
        </p:txBody>
      </p:sp>
      <p:sp>
        <p:nvSpPr>
          <p:cNvPr id="5" name="TextBox 4"/>
          <p:cNvSpPr txBox="1"/>
          <p:nvPr/>
        </p:nvSpPr>
        <p:spPr>
          <a:xfrm>
            <a:off x="264033" y="5257800"/>
            <a:ext cx="1987871" cy="242158"/>
          </a:xfrm>
          <a:prstGeom prst="rect">
            <a:avLst/>
          </a:prstGeom>
          <a:noFill/>
        </p:spPr>
        <p:txBody>
          <a:bodyPr wrap="none" lIns="41697" tIns="20848" rIns="41697" bIns="20848" rtlCol="0">
            <a:spAutoFit/>
          </a:bodyPr>
          <a:lstStyle/>
          <a:p>
            <a:r>
              <a:rPr lang="en-US" sz="1300" dirty="0"/>
              <a:t>Horrible Histories wife swap</a:t>
            </a:r>
          </a:p>
        </p:txBody>
      </p:sp>
    </p:spTree>
    <p:extLst>
      <p:ext uri="{BB962C8B-B14F-4D97-AF65-F5344CB8AC3E}">
        <p14:creationId xmlns:p14="http://schemas.microsoft.com/office/powerpoint/2010/main" val="1879046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38887" y="83128"/>
            <a:ext cx="9454896" cy="4966528"/>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7"/>
              </a:rPr>
              <a:t>Execution of the king made new enemies at home and abroad.  Austria, Prussia, Spain, Portugal, Britain and the Dutch Republic took up arms against France who retreated.  The National Convention gave huge powers to the Committee of Public Safety (12).  </a:t>
            </a:r>
            <a:r>
              <a:rPr lang="en-US" sz="4000" dirty="0" err="1">
                <a:solidFill>
                  <a:srgbClr val="000000"/>
                </a:solidFill>
                <a:latin typeface="Times New Roman - 47"/>
              </a:rPr>
              <a:t>Maximilien</a:t>
            </a:r>
            <a:r>
              <a:rPr lang="en-US" sz="4000" dirty="0">
                <a:solidFill>
                  <a:srgbClr val="000000"/>
                </a:solidFill>
                <a:latin typeface="Times New Roman - 47"/>
              </a:rPr>
              <a:t> </a:t>
            </a:r>
            <a:r>
              <a:rPr lang="en-US" sz="4000" dirty="0" err="1">
                <a:solidFill>
                  <a:srgbClr val="000000"/>
                </a:solidFill>
                <a:latin typeface="Times New Roman - 47"/>
              </a:rPr>
              <a:t>Roberspierre</a:t>
            </a:r>
            <a:r>
              <a:rPr lang="en-US" sz="4000" dirty="0">
                <a:solidFill>
                  <a:srgbClr val="000000"/>
                </a:solidFill>
                <a:latin typeface="Times New Roman - 47"/>
              </a:rPr>
              <a:t>.</a:t>
            </a:r>
          </a:p>
        </p:txBody>
      </p:sp>
    </p:spTree>
    <p:extLst>
      <p:ext uri="{BB962C8B-B14F-4D97-AF65-F5344CB8AC3E}">
        <p14:creationId xmlns:p14="http://schemas.microsoft.com/office/powerpoint/2010/main" val="22480951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099" y="226106"/>
            <a:ext cx="8559068" cy="632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3667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38303" y="226107"/>
            <a:ext cx="9492615" cy="6197634"/>
          </a:xfrm>
          <a:prstGeom prst="rect">
            <a:avLst/>
          </a:prstGeom>
          <a:noFill/>
        </p:spPr>
        <p:txBody>
          <a:bodyPr vert="horz" wrap="square" lIns="41697" tIns="20848" rIns="41697" bIns="20848" rtlCol="0">
            <a:spAutoFit/>
          </a:bodyPr>
          <a:lstStyle/>
          <a:p>
            <a:pPr algn="ctr"/>
            <a:r>
              <a:rPr lang="en-US" sz="4000" dirty="0">
                <a:solidFill>
                  <a:srgbClr val="000000"/>
                </a:solidFill>
                <a:latin typeface="Times New Roman - 47"/>
              </a:rPr>
              <a:t>Reign of Terror-1year of where the Committee of Public Safety took control, they acted to defend France from foreign and domestic threats.  Revolutionary courts prosecuted internal enemies of the republic.  40,000 died, including Marie Antoinette (queen) and many others who opposed the authority of the National Convention. 15% clergy and nobles the rest bourgeoisie and  peasant classes.</a:t>
            </a:r>
          </a:p>
        </p:txBody>
      </p:sp>
    </p:spTree>
    <p:extLst>
      <p:ext uri="{BB962C8B-B14F-4D97-AF65-F5344CB8AC3E}">
        <p14:creationId xmlns:p14="http://schemas.microsoft.com/office/powerpoint/2010/main" val="14121695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12" y="266008"/>
            <a:ext cx="8799528" cy="6210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8290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01168" y="36576"/>
            <a:ext cx="4539733" cy="6516624"/>
          </a:xfrm>
          <a:prstGeom prst="rect">
            <a:avLst/>
          </a:prstGeom>
          <a:solidFill>
            <a:scrgbClr r="0" g="0" b="0">
              <a:alpha val="0"/>
            </a:scrgbClr>
          </a:solidFill>
        </p:spPr>
      </p:pic>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5268087" y="-33251"/>
            <a:ext cx="4249674" cy="6967451"/>
          </a:xfrm>
          <a:prstGeom prst="rect">
            <a:avLst/>
          </a:prstGeom>
          <a:solidFill>
            <a:scrgbClr r="0" g="0" b="0">
              <a:alpha val="0"/>
            </a:scrgbClr>
          </a:solidFill>
        </p:spPr>
      </p:pic>
    </p:spTree>
    <p:extLst>
      <p:ext uri="{BB962C8B-B14F-4D97-AF65-F5344CB8AC3E}">
        <p14:creationId xmlns:p14="http://schemas.microsoft.com/office/powerpoint/2010/main" val="2959974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39471" y="146304"/>
            <a:ext cx="9731502" cy="6197634"/>
          </a:xfrm>
          <a:prstGeom prst="rect">
            <a:avLst/>
          </a:prstGeom>
          <a:noFill/>
        </p:spPr>
        <p:txBody>
          <a:bodyPr vert="horz" lIns="41697" tIns="20848" rIns="41697" bIns="20848" rtlCol="0">
            <a:spAutoFit/>
          </a:bodyPr>
          <a:lstStyle/>
          <a:p>
            <a:r>
              <a:rPr lang="en-US" sz="4000" dirty="0">
                <a:solidFill>
                  <a:srgbClr val="000000"/>
                </a:solidFill>
                <a:latin typeface="Arial - 15"/>
              </a:rPr>
              <a:t> </a:t>
            </a:r>
            <a:r>
              <a:rPr lang="en-US" sz="4000" dirty="0">
                <a:solidFill>
                  <a:srgbClr val="000000"/>
                </a:solidFill>
                <a:latin typeface="Times New Roman - 47"/>
              </a:rPr>
              <a:t>The 3rd estate- the commoners-the majority of society.  75-80% of population.  Divided by occupation, wealth, level of education.  Owned 35-40% of land.  Serfdom almost gone, but some peasants still had obligations to landlords. (leftover from feudalism)  Another part of 3rd estate were skilled craftspeople, shopkeepers.  Prices rose, wages stayed the same (inflation) reduced buying power.</a:t>
            </a:r>
          </a:p>
        </p:txBody>
      </p:sp>
    </p:spTree>
    <p:extLst>
      <p:ext uri="{BB962C8B-B14F-4D97-AF65-F5344CB8AC3E}">
        <p14:creationId xmlns:p14="http://schemas.microsoft.com/office/powerpoint/2010/main" val="27142917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716661" y="305909"/>
            <a:ext cx="8474202" cy="4350975"/>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7"/>
              </a:rPr>
              <a:t>The National Convention pursued a policy of </a:t>
            </a:r>
            <a:r>
              <a:rPr lang="en-US" sz="4000" dirty="0" err="1">
                <a:solidFill>
                  <a:srgbClr val="000000"/>
                </a:solidFill>
                <a:latin typeface="Times New Roman - 47"/>
              </a:rPr>
              <a:t>dechristianization</a:t>
            </a:r>
            <a:r>
              <a:rPr lang="en-US" sz="4000" dirty="0">
                <a:solidFill>
                  <a:srgbClr val="000000"/>
                </a:solidFill>
                <a:latin typeface="Times New Roman - 47"/>
              </a:rPr>
              <a:t>.  Churches closed, lord saint removed from names, new calendar (no Sunday).  Robespierre realized this didn't work because France was primarily Catholic.</a:t>
            </a:r>
          </a:p>
        </p:txBody>
      </p:sp>
      <p:sp>
        <p:nvSpPr>
          <p:cNvPr id="3" name="TextBox 2"/>
          <p:cNvSpPr txBox="1"/>
          <p:nvPr/>
        </p:nvSpPr>
        <p:spPr>
          <a:xfrm>
            <a:off x="251460" y="4953000"/>
            <a:ext cx="9304020" cy="1704097"/>
          </a:xfrm>
          <a:prstGeom prst="rect">
            <a:avLst/>
          </a:prstGeom>
          <a:noFill/>
        </p:spPr>
        <p:txBody>
          <a:bodyPr vert="horz" lIns="41697" tIns="20848" rIns="41697" bIns="20848" rtlCol="0">
            <a:spAutoFit/>
          </a:bodyPr>
          <a:lstStyle/>
          <a:p>
            <a:r>
              <a:rPr lang="en-US" sz="1800" b="1" dirty="0" err="1">
                <a:solidFill>
                  <a:srgbClr val="000000"/>
                </a:solidFill>
                <a:latin typeface="Times New Roman - 16"/>
              </a:rPr>
              <a:t>Vendémiaire</a:t>
            </a:r>
            <a:r>
              <a:rPr lang="en-US" sz="1800" dirty="0">
                <a:solidFill>
                  <a:srgbClr val="000000"/>
                </a:solidFill>
                <a:latin typeface="Times New Roman - 16"/>
              </a:rPr>
              <a:t> (vintage) - Sept. 22 - Oct. 21 </a:t>
            </a:r>
            <a:r>
              <a:rPr lang="en-US" sz="1800" b="1" dirty="0" err="1">
                <a:solidFill>
                  <a:srgbClr val="000000"/>
                </a:solidFill>
                <a:latin typeface="Times New Roman - 16"/>
              </a:rPr>
              <a:t>Brumaire</a:t>
            </a:r>
            <a:r>
              <a:rPr lang="en-US" sz="1800" dirty="0">
                <a:solidFill>
                  <a:srgbClr val="000000"/>
                </a:solidFill>
                <a:latin typeface="Times New Roman - 16"/>
              </a:rPr>
              <a:t> (fog) - Oct. 22 - Nov. 20 </a:t>
            </a:r>
            <a:r>
              <a:rPr lang="en-US" sz="1800" b="1" dirty="0" err="1">
                <a:solidFill>
                  <a:srgbClr val="000000"/>
                </a:solidFill>
                <a:latin typeface="Times New Roman - 16"/>
              </a:rPr>
              <a:t>Frimaire</a:t>
            </a:r>
            <a:r>
              <a:rPr lang="en-US" sz="1800" dirty="0">
                <a:solidFill>
                  <a:srgbClr val="000000"/>
                </a:solidFill>
                <a:latin typeface="Times New Roman - 16"/>
              </a:rPr>
              <a:t> (frost) - Nov. 21 - Dec. 20 </a:t>
            </a:r>
            <a:r>
              <a:rPr lang="en-US" sz="1800" b="1" dirty="0" err="1">
                <a:solidFill>
                  <a:srgbClr val="000000"/>
                </a:solidFill>
                <a:latin typeface="Times New Roman - 16"/>
              </a:rPr>
              <a:t>Nivôse</a:t>
            </a:r>
            <a:r>
              <a:rPr lang="pl-PL" sz="1800" dirty="0">
                <a:solidFill>
                  <a:srgbClr val="000000"/>
                </a:solidFill>
                <a:latin typeface="Times New Roman - 16"/>
              </a:rPr>
              <a:t> (snowy) - Dec. 21 - Jan. 19 </a:t>
            </a:r>
            <a:r>
              <a:rPr lang="pl-PL" sz="1800" b="1" dirty="0">
                <a:solidFill>
                  <a:srgbClr val="000000"/>
                </a:solidFill>
                <a:latin typeface="Times New Roman - 16"/>
              </a:rPr>
              <a:t>Pluviôse</a:t>
            </a:r>
            <a:r>
              <a:rPr lang="en-US" sz="1800" dirty="0">
                <a:solidFill>
                  <a:srgbClr val="000000"/>
                </a:solidFill>
                <a:latin typeface="Times New Roman - 16"/>
              </a:rPr>
              <a:t> (rainy) - Jan 20 - Feb. 18 </a:t>
            </a:r>
            <a:r>
              <a:rPr lang="en-US" sz="1800" b="1" dirty="0" err="1">
                <a:solidFill>
                  <a:srgbClr val="000000"/>
                </a:solidFill>
                <a:latin typeface="Times New Roman - 16"/>
              </a:rPr>
              <a:t>Ventôse</a:t>
            </a:r>
            <a:r>
              <a:rPr lang="en-US" sz="1800" dirty="0">
                <a:solidFill>
                  <a:srgbClr val="000000"/>
                </a:solidFill>
                <a:latin typeface="Times New Roman - 16"/>
              </a:rPr>
              <a:t> (windy) - Feb. 19 - March 20 </a:t>
            </a:r>
            <a:r>
              <a:rPr lang="en-US" sz="1800" b="1" dirty="0">
                <a:solidFill>
                  <a:srgbClr val="000000"/>
                </a:solidFill>
                <a:latin typeface="Times New Roman - 16"/>
              </a:rPr>
              <a:t>Germinal</a:t>
            </a:r>
            <a:r>
              <a:rPr lang="en-US" sz="1800" dirty="0">
                <a:solidFill>
                  <a:srgbClr val="000000"/>
                </a:solidFill>
                <a:latin typeface="Times New Roman - 16"/>
              </a:rPr>
              <a:t> (sprouting bud) - March 21 - April 19 </a:t>
            </a:r>
            <a:r>
              <a:rPr lang="en-US" sz="1800" b="1" dirty="0" err="1">
                <a:solidFill>
                  <a:srgbClr val="000000"/>
                </a:solidFill>
                <a:latin typeface="Times New Roman - 16"/>
              </a:rPr>
              <a:t>Floréal</a:t>
            </a:r>
            <a:r>
              <a:rPr lang="en-US" sz="1800" dirty="0">
                <a:solidFill>
                  <a:srgbClr val="000000"/>
                </a:solidFill>
                <a:latin typeface="Times New Roman - 16"/>
              </a:rPr>
              <a:t> (flowery) - April 20 - May 19 </a:t>
            </a:r>
            <a:r>
              <a:rPr lang="en-US" sz="1800" b="1" dirty="0" err="1">
                <a:solidFill>
                  <a:srgbClr val="000000"/>
                </a:solidFill>
                <a:latin typeface="Times New Roman - 16"/>
              </a:rPr>
              <a:t>Prairial</a:t>
            </a:r>
            <a:r>
              <a:rPr lang="en-US" sz="1800" dirty="0">
                <a:solidFill>
                  <a:srgbClr val="000000"/>
                </a:solidFill>
                <a:latin typeface="Times New Roman - 16"/>
              </a:rPr>
              <a:t> (meadow) - May 20 - June 18 </a:t>
            </a:r>
            <a:r>
              <a:rPr lang="en-US" sz="1800" b="1" dirty="0" err="1">
                <a:solidFill>
                  <a:srgbClr val="000000"/>
                </a:solidFill>
                <a:latin typeface="Times New Roman - 16"/>
              </a:rPr>
              <a:t>Messidor</a:t>
            </a:r>
            <a:r>
              <a:rPr lang="en-US" sz="1800" dirty="0">
                <a:solidFill>
                  <a:srgbClr val="000000"/>
                </a:solidFill>
                <a:latin typeface="Times New Roman - 16"/>
              </a:rPr>
              <a:t> (harvest) - June 19 - July 18 </a:t>
            </a:r>
            <a:r>
              <a:rPr lang="en-US" sz="1800" b="1" dirty="0" err="1">
                <a:solidFill>
                  <a:srgbClr val="000000"/>
                </a:solidFill>
                <a:latin typeface="Times New Roman - 16"/>
              </a:rPr>
              <a:t>Thermidor</a:t>
            </a:r>
            <a:r>
              <a:rPr lang="en-US" sz="1800" dirty="0">
                <a:solidFill>
                  <a:srgbClr val="000000"/>
                </a:solidFill>
                <a:latin typeface="Times New Roman - 16"/>
              </a:rPr>
              <a:t> (heat) - July 19 - Aug. 17 </a:t>
            </a:r>
            <a:r>
              <a:rPr lang="en-US" sz="1800" b="1" dirty="0" err="1">
                <a:solidFill>
                  <a:srgbClr val="000000"/>
                </a:solidFill>
                <a:latin typeface="Times New Roman - 16"/>
              </a:rPr>
              <a:t>Fructidor</a:t>
            </a:r>
            <a:r>
              <a:rPr lang="fr-FR" sz="1800" dirty="0">
                <a:solidFill>
                  <a:srgbClr val="000000"/>
                </a:solidFill>
                <a:latin typeface="Times New Roman - 16"/>
              </a:rPr>
              <a:t> (fruit) - </a:t>
            </a:r>
            <a:r>
              <a:rPr lang="fr-FR" sz="1800" dirty="0" err="1">
                <a:solidFill>
                  <a:srgbClr val="000000"/>
                </a:solidFill>
                <a:latin typeface="Times New Roman - 16"/>
              </a:rPr>
              <a:t>Aug</a:t>
            </a:r>
            <a:r>
              <a:rPr lang="fr-FR" sz="1800" dirty="0">
                <a:solidFill>
                  <a:srgbClr val="000000"/>
                </a:solidFill>
                <a:latin typeface="Times New Roman - 16"/>
              </a:rPr>
              <a:t>. 18 - Sept. 16</a:t>
            </a:r>
            <a:endParaRPr lang="en-US" sz="1800" dirty="0">
              <a:solidFill>
                <a:srgbClr val="000000"/>
              </a:solidFill>
              <a:latin typeface="Times New Roman - 16"/>
            </a:endParaRPr>
          </a:p>
        </p:txBody>
      </p:sp>
    </p:spTree>
    <p:extLst>
      <p:ext uri="{BB962C8B-B14F-4D97-AF65-F5344CB8AC3E}">
        <p14:creationId xmlns:p14="http://schemas.microsoft.com/office/powerpoint/2010/main" val="3897703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26314" y="126354"/>
            <a:ext cx="9681210" cy="6197634"/>
          </a:xfrm>
          <a:prstGeom prst="rect">
            <a:avLst/>
          </a:prstGeom>
          <a:noFill/>
        </p:spPr>
        <p:txBody>
          <a:bodyPr vert="horz" lIns="41697" tIns="20848" rIns="41697" bIns="20848" rtlCol="0">
            <a:spAutoFit/>
          </a:bodyPr>
          <a:lstStyle/>
          <a:p>
            <a:r>
              <a:rPr lang="en-US" sz="4000" dirty="0">
                <a:solidFill>
                  <a:srgbClr val="000000"/>
                </a:solidFill>
                <a:latin typeface="Times New Roman - 48"/>
              </a:rPr>
              <a:t>To protect France from foreign enemies the government raised a huge army (1 mil).  The army was a creation of the peoples government, it was their war and it was destructive. The army pushed the invaders out of France.  The Reign of Terror continued, Robespierre continued to "rid" France of corrupt elements.  His deputies condemned him to death and things settled down.</a:t>
            </a:r>
          </a:p>
        </p:txBody>
      </p:sp>
    </p:spTree>
    <p:extLst>
      <p:ext uri="{BB962C8B-B14F-4D97-AF65-F5344CB8AC3E}">
        <p14:creationId xmlns:p14="http://schemas.microsoft.com/office/powerpoint/2010/main" val="10616027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27482" y="39901"/>
            <a:ext cx="9052560" cy="4966528"/>
          </a:xfrm>
          <a:prstGeom prst="rect">
            <a:avLst/>
          </a:prstGeom>
          <a:noFill/>
        </p:spPr>
        <p:txBody>
          <a:bodyPr vert="horz" lIns="41697" tIns="20848" rIns="41697" bIns="20848" rtlCol="0">
            <a:spAutoFit/>
          </a:bodyPr>
          <a:lstStyle/>
          <a:p>
            <a:r>
              <a:rPr lang="en-US" sz="4000" dirty="0">
                <a:solidFill>
                  <a:srgbClr val="000000"/>
                </a:solidFill>
                <a:latin typeface="Times New Roman - 47"/>
              </a:rPr>
              <a:t>National Convention reduced power of the Committee of Public Safety.  New government (Directory) was very corrupt!  The Directory relied upon the army to maintain power.  In 1799, A coup </a:t>
            </a:r>
            <a:r>
              <a:rPr lang="en-US" sz="4000" dirty="0" err="1">
                <a:solidFill>
                  <a:srgbClr val="000000"/>
                </a:solidFill>
                <a:latin typeface="Times New Roman - 47"/>
              </a:rPr>
              <a:t>d'etat</a:t>
            </a:r>
            <a:r>
              <a:rPr lang="en-US" sz="4000" dirty="0">
                <a:solidFill>
                  <a:srgbClr val="000000"/>
                </a:solidFill>
                <a:latin typeface="Times New Roman - 47"/>
              </a:rPr>
              <a:t> (sudden overthrow) by  popular general, Napoleon Bonaparte seized power of the government.</a:t>
            </a:r>
          </a:p>
        </p:txBody>
      </p:sp>
    </p:spTree>
    <p:extLst>
      <p:ext uri="{BB962C8B-B14F-4D97-AF65-F5344CB8AC3E}">
        <p14:creationId xmlns:p14="http://schemas.microsoft.com/office/powerpoint/2010/main" val="594069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70" y="166255"/>
            <a:ext cx="9569625" cy="684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4117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4065149" cy="677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t2.gstatic.com/images?q=tbn:ANd9GcRHC-9KCJvZu1USaWOlgVUt1g-N63CrHWa-zVNfdijCn8W0F5ufCw:www.mrodenberg.com/wp-content/uploads/2011/04/Young-Napoleon-on-Horse-by-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949" y="304800"/>
            <a:ext cx="5688451"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69949" y="5833317"/>
            <a:ext cx="5322932" cy="338554"/>
          </a:xfrm>
          <a:prstGeom prst="rect">
            <a:avLst/>
          </a:prstGeom>
        </p:spPr>
        <p:txBody>
          <a:bodyPr wrap="none">
            <a:spAutoFit/>
          </a:bodyPr>
          <a:lstStyle/>
          <a:p>
            <a:pPr lvl="0" defTabSz="914400" fontAlgn="base">
              <a:spcBef>
                <a:spcPct val="0"/>
              </a:spcBef>
              <a:spcAft>
                <a:spcPct val="0"/>
              </a:spcAft>
            </a:pPr>
            <a:r>
              <a:rPr lang="en-US" altLang="en-US" sz="1600" dirty="0">
                <a:latin typeface="Arial" charset="0"/>
                <a:cs typeface="Arial" charset="0"/>
                <a:hlinkClick r:id="rId4"/>
              </a:rPr>
              <a:t>http://www.history.com/topics/napoleon/videos/napoleon</a:t>
            </a:r>
            <a:r>
              <a:rPr lang="en-US" altLang="en-US" sz="1600" dirty="0">
                <a:latin typeface="Arial" charset="0"/>
                <a:cs typeface="Arial" charset="0"/>
              </a:rPr>
              <a:t> </a:t>
            </a:r>
          </a:p>
        </p:txBody>
      </p:sp>
    </p:spTree>
    <p:extLst>
      <p:ext uri="{BB962C8B-B14F-4D97-AF65-F5344CB8AC3E}">
        <p14:creationId xmlns:p14="http://schemas.microsoft.com/office/powerpoint/2010/main" val="3412880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569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24694229"/>
              </p:ext>
            </p:extLst>
          </p:nvPr>
        </p:nvGraphicFramePr>
        <p:xfrm>
          <a:off x="685800" y="2614613"/>
          <a:ext cx="9067800" cy="2174748"/>
        </p:xfrm>
        <a:graphic>
          <a:graphicData uri="http://schemas.openxmlformats.org/drawingml/2006/table">
            <a:tbl>
              <a:tblPr firstRow="1" firstCol="1" bandRow="1">
                <a:tableStyleId>{5C22544A-7EE6-4342-B048-85BDC9FD1C3A}</a:tableStyleId>
              </a:tblPr>
              <a:tblGrid>
                <a:gridCol w="9067800"/>
              </a:tblGrid>
              <a:tr h="0">
                <a:tc>
                  <a:txBody>
                    <a:bodyPr/>
                    <a:lstStyle/>
                    <a:p>
                      <a:pPr marL="0" marR="0" algn="ctr">
                        <a:lnSpc>
                          <a:spcPct val="115000"/>
                        </a:lnSpc>
                        <a:spcBef>
                          <a:spcPts val="0"/>
                        </a:spcBef>
                        <a:spcAft>
                          <a:spcPts val="0"/>
                        </a:spcAft>
                      </a:pPr>
                      <a:r>
                        <a:rPr lang="en-US" sz="1000">
                          <a:effectLst/>
                        </a:rPr>
                        <a:t>Actions taken by the National Convention</a:t>
                      </a:r>
                      <a:endParaRPr lang="en-US" sz="1100">
                        <a:effectLst/>
                        <a:latin typeface="Calibri"/>
                        <a:ea typeface="Calibri"/>
                        <a:cs typeface="Times New Roman"/>
                      </a:endParaRPr>
                    </a:p>
                  </a:txBody>
                  <a:tcPr marL="68580" marR="68580" marT="0" marB="0"/>
                </a:tc>
              </a:tr>
              <a:tr h="0">
                <a:tc>
                  <a:txBody>
                    <a:bodyPr/>
                    <a:lstStyle/>
                    <a:p>
                      <a:pPr marL="342900" marR="0" lvl="0" indent="-342900">
                        <a:lnSpc>
                          <a:spcPct val="115000"/>
                        </a:lnSpc>
                        <a:spcBef>
                          <a:spcPts val="0"/>
                        </a:spcBef>
                        <a:spcAft>
                          <a:spcPts val="0"/>
                        </a:spcAft>
                        <a:buFont typeface="+mj-lt"/>
                        <a:buAutoNum type="arabicPeriod"/>
                      </a:pPr>
                      <a:r>
                        <a:rPr lang="en-US" sz="1000">
                          <a:effectLst/>
                        </a:rPr>
                        <a:t> Abolished monarchy</a:t>
                      </a:r>
                      <a:endParaRPr lang="en-US" sz="1100">
                        <a:effectLst/>
                        <a:latin typeface="Calibri"/>
                        <a:ea typeface="Calibri"/>
                        <a:cs typeface="Times New Roman"/>
                      </a:endParaRPr>
                    </a:p>
                  </a:txBody>
                  <a:tcPr marL="68580" marR="68580" marT="0" marB="0"/>
                </a:tc>
              </a:tr>
              <a:tr h="0">
                <a:tc>
                  <a:txBody>
                    <a:bodyPr/>
                    <a:lstStyle/>
                    <a:p>
                      <a:pPr marL="342900" marR="0" lvl="0" indent="-342900">
                        <a:lnSpc>
                          <a:spcPct val="115000"/>
                        </a:lnSpc>
                        <a:spcBef>
                          <a:spcPts val="0"/>
                        </a:spcBef>
                        <a:spcAft>
                          <a:spcPts val="0"/>
                        </a:spcAft>
                        <a:buFont typeface="+mj-lt"/>
                        <a:buAutoNum type="arabicPeriod"/>
                      </a:pPr>
                      <a:r>
                        <a:rPr lang="en-US" sz="1000">
                          <a:effectLst/>
                        </a:rPr>
                        <a:t> Established French republic</a:t>
                      </a:r>
                      <a:endParaRPr lang="en-US" sz="1100">
                        <a:effectLst/>
                        <a:latin typeface="Calibri"/>
                        <a:ea typeface="Calibri"/>
                        <a:cs typeface="Times New Roman"/>
                      </a:endParaRPr>
                    </a:p>
                  </a:txBody>
                  <a:tcPr marL="68580" marR="68580" marT="0" marB="0"/>
                </a:tc>
              </a:tr>
              <a:tr h="0">
                <a:tc>
                  <a:txBody>
                    <a:bodyPr/>
                    <a:lstStyle/>
                    <a:p>
                      <a:pPr marL="342900" marR="0" lvl="0" indent="-342900">
                        <a:lnSpc>
                          <a:spcPct val="115000"/>
                        </a:lnSpc>
                        <a:spcBef>
                          <a:spcPts val="0"/>
                        </a:spcBef>
                        <a:spcAft>
                          <a:spcPts val="0"/>
                        </a:spcAft>
                        <a:buFont typeface="+mj-lt"/>
                        <a:buAutoNum type="arabicPeriod"/>
                      </a:pPr>
                      <a:r>
                        <a:rPr lang="en-US" sz="1000">
                          <a:effectLst/>
                        </a:rPr>
                        <a:t> Condemned the king to death</a:t>
                      </a:r>
                      <a:endParaRPr lang="en-US" sz="1100">
                        <a:effectLst/>
                        <a:latin typeface="Calibri"/>
                        <a:ea typeface="Calibri"/>
                        <a:cs typeface="Times New Roman"/>
                      </a:endParaRPr>
                    </a:p>
                  </a:txBody>
                  <a:tcPr marL="68580" marR="68580" marT="0" marB="0"/>
                </a:tc>
              </a:tr>
              <a:tr h="1473708">
                <a:tc>
                  <a:txBody>
                    <a:bodyPr/>
                    <a:lstStyle/>
                    <a:p>
                      <a:pPr marL="342900" marR="0" lvl="0" indent="-342900">
                        <a:lnSpc>
                          <a:spcPct val="115000"/>
                        </a:lnSpc>
                        <a:spcBef>
                          <a:spcPts val="0"/>
                        </a:spcBef>
                        <a:spcAft>
                          <a:spcPts val="0"/>
                        </a:spcAft>
                        <a:buFont typeface="+mj-lt"/>
                        <a:buAutoNum type="arabicPeriod"/>
                      </a:pPr>
                      <a:r>
                        <a:rPr lang="en-US" sz="1000" dirty="0">
                          <a:effectLst/>
                        </a:rPr>
                        <a:t> Committee of Public Safety</a:t>
                      </a:r>
                      <a:endParaRPr lang="en-US" sz="11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1989138" y="3681413"/>
            <a:ext cx="1005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sng" strike="noStrike" cap="none" normalizeH="0" baseline="0" smtClean="0">
                <a:ln>
                  <a:noFill/>
                </a:ln>
                <a:solidFill>
                  <a:schemeClr val="tx1"/>
                </a:solidFill>
                <a:effectLst/>
                <a:latin typeface="Calibri" pitchFamily="34" charset="0"/>
                <a:ea typeface="Calibri" pitchFamily="34" charset="0"/>
                <a:cs typeface="Times New Roman" pitchFamily="18" charset="0"/>
              </a:rPr>
              <a:t>Taking Notes pg. 298</a:t>
            </a:r>
            <a:endParaRPr kumimoji="0" lang="en-US" sz="1800" b="0" i="0" u="none" strike="noStrike" cap="none" normalizeH="0" baseline="0" smtClean="0">
              <a:ln>
                <a:noFill/>
              </a:ln>
              <a:solidFill>
                <a:schemeClr val="tx1"/>
              </a:solidFill>
              <a:effectLst/>
              <a:latin typeface="Arial" pitchFamily="34" charset="0"/>
            </a:endParaRPr>
          </a:p>
        </p:txBody>
      </p:sp>
      <p:sp>
        <p:nvSpPr>
          <p:cNvPr id="4" name="Rectangle 3"/>
          <p:cNvSpPr/>
          <p:nvPr/>
        </p:nvSpPr>
        <p:spPr>
          <a:xfrm>
            <a:off x="1129704" y="1143000"/>
            <a:ext cx="1718868" cy="461665"/>
          </a:xfrm>
          <a:prstGeom prst="rect">
            <a:avLst/>
          </a:prstGeom>
        </p:spPr>
        <p:txBody>
          <a:bodyPr wrap="square">
            <a:spAutoFit/>
          </a:bodyPr>
          <a:lstStyle/>
          <a:p>
            <a:r>
              <a:rPr lang="en-US" sz="2400" dirty="0"/>
              <a:t>Lesson 2</a:t>
            </a:r>
          </a:p>
        </p:txBody>
      </p:sp>
    </p:spTree>
    <p:extLst>
      <p:ext uri="{BB962C8B-B14F-4D97-AF65-F5344CB8AC3E}">
        <p14:creationId xmlns:p14="http://schemas.microsoft.com/office/powerpoint/2010/main" val="14671086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05561"/>
            <a:ext cx="9525000" cy="6001643"/>
          </a:xfrm>
          <a:prstGeom prst="rect">
            <a:avLst/>
          </a:prstGeom>
        </p:spPr>
        <p:txBody>
          <a:bodyPr wrap="square">
            <a:spAutoFit/>
          </a:bodyPr>
          <a:lstStyle/>
          <a:p>
            <a:r>
              <a:rPr lang="en-US" sz="3200" u="sng" dirty="0"/>
              <a:t>Critical Thinking pg. 299</a:t>
            </a:r>
            <a:endParaRPr lang="en-US" sz="3200" dirty="0"/>
          </a:p>
          <a:p>
            <a:r>
              <a:rPr lang="en-US" sz="3200" dirty="0"/>
              <a:t>Why might the method of the king’s execution be significant?</a:t>
            </a:r>
          </a:p>
          <a:p>
            <a:r>
              <a:rPr lang="en-US" sz="3200" b="1" dirty="0"/>
              <a:t>Example: Beheading was a common form of execution and the revolutionaries wanted to have the king’s head on a pole.</a:t>
            </a:r>
            <a:endParaRPr lang="en-US" sz="3200" dirty="0"/>
          </a:p>
          <a:p>
            <a:r>
              <a:rPr lang="en-US" sz="3200" u="sng" dirty="0"/>
              <a:t>Critical Thinking pg.300</a:t>
            </a:r>
            <a:endParaRPr lang="en-US" sz="3200" dirty="0"/>
          </a:p>
          <a:p>
            <a:r>
              <a:rPr lang="en-US" sz="3200" dirty="0"/>
              <a:t>Why, by 1793, would some Parisians hold a parade mocking the Church?</a:t>
            </a:r>
          </a:p>
          <a:p>
            <a:r>
              <a:rPr lang="en-US" sz="3200" b="1" dirty="0"/>
              <a:t>An anti-Church parade was a public signal of agreement with the de-Christianization policy and allegiance to revolutionary ideals.</a:t>
            </a:r>
            <a:endParaRPr lang="en-US" sz="3200" dirty="0"/>
          </a:p>
        </p:txBody>
      </p:sp>
    </p:spTree>
    <p:extLst>
      <p:ext uri="{BB962C8B-B14F-4D97-AF65-F5344CB8AC3E}">
        <p14:creationId xmlns:p14="http://schemas.microsoft.com/office/powerpoint/2010/main" val="20610833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35" y="1081281"/>
            <a:ext cx="9753600" cy="4524315"/>
          </a:xfrm>
          <a:prstGeom prst="rect">
            <a:avLst/>
          </a:prstGeom>
        </p:spPr>
        <p:txBody>
          <a:bodyPr wrap="square">
            <a:spAutoFit/>
          </a:bodyPr>
          <a:lstStyle/>
          <a:p>
            <a:r>
              <a:rPr lang="en-US" sz="3200" u="sng" dirty="0"/>
              <a:t>Critical Thinking pg. 301</a:t>
            </a:r>
            <a:endParaRPr lang="en-US" sz="3200" dirty="0"/>
          </a:p>
          <a:p>
            <a:r>
              <a:rPr lang="en-US" sz="3200" dirty="0"/>
              <a:t>What was the cause of the foreign crisis in the spring of 1793?</a:t>
            </a:r>
          </a:p>
          <a:p>
            <a:r>
              <a:rPr lang="en-US" sz="3200" b="1" dirty="0"/>
              <a:t>A coalition of Austria, Prussia, Spain, Portugal, Britain, and the Dutch Republic planned to invade France.</a:t>
            </a:r>
            <a:endParaRPr lang="en-US" sz="3200" dirty="0"/>
          </a:p>
          <a:p>
            <a:r>
              <a:rPr lang="en-US" sz="3200" u="sng" dirty="0"/>
              <a:t>Progress Check pg. 299</a:t>
            </a:r>
            <a:endParaRPr lang="en-US" sz="3200" dirty="0"/>
          </a:p>
          <a:p>
            <a:r>
              <a:rPr lang="en-US" sz="3200" dirty="0"/>
              <a:t>What radical steps did the National Convention take?</a:t>
            </a:r>
          </a:p>
          <a:p>
            <a:r>
              <a:rPr lang="en-US" sz="3200" b="1" dirty="0"/>
              <a:t>The National Convention established a republic.  It voted to condemn Louis XVI to death and had him executed.</a:t>
            </a:r>
            <a:endParaRPr lang="en-US" sz="3200" dirty="0"/>
          </a:p>
        </p:txBody>
      </p:sp>
    </p:spTree>
    <p:extLst>
      <p:ext uri="{BB962C8B-B14F-4D97-AF65-F5344CB8AC3E}">
        <p14:creationId xmlns:p14="http://schemas.microsoft.com/office/powerpoint/2010/main" val="26312280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5838"/>
            <a:ext cx="9597887" cy="7048083"/>
          </a:xfrm>
          <a:prstGeom prst="rect">
            <a:avLst/>
          </a:prstGeom>
        </p:spPr>
        <p:txBody>
          <a:bodyPr wrap="square">
            <a:spAutoFit/>
          </a:bodyPr>
          <a:lstStyle/>
          <a:p>
            <a:r>
              <a:rPr lang="en-US" sz="2800" u="sng" dirty="0"/>
              <a:t>Progress Check pg. 301</a:t>
            </a:r>
            <a:endParaRPr lang="en-US" sz="2800" dirty="0"/>
          </a:p>
          <a:p>
            <a:r>
              <a:rPr lang="en-US" sz="2800" dirty="0"/>
              <a:t>Why did the French government use force against its own people?</a:t>
            </a:r>
          </a:p>
          <a:p>
            <a:r>
              <a:rPr lang="en-US" sz="2800" b="1" dirty="0"/>
              <a:t>Many groups did not support the new government.  Counterrevolutionaries were often executed during the Reign of Terror</a:t>
            </a:r>
            <a:r>
              <a:rPr lang="en-US" sz="2800" b="1" dirty="0" smtClean="0"/>
              <a:t>.</a:t>
            </a:r>
          </a:p>
          <a:p>
            <a:r>
              <a:rPr lang="en-US" sz="2800" u="sng" dirty="0"/>
              <a:t>Progress Check pg. 301</a:t>
            </a:r>
            <a:endParaRPr lang="en-US" sz="2800" dirty="0"/>
          </a:p>
          <a:p>
            <a:r>
              <a:rPr lang="en-US" sz="2800" dirty="0"/>
              <a:t>How did the French army become the people’s army?</a:t>
            </a:r>
          </a:p>
          <a:p>
            <a:r>
              <a:rPr lang="en-US" sz="2800" b="1" dirty="0"/>
              <a:t>The Committee of Public Safety issued a decree calling on volunteers to fight to save the Republic.</a:t>
            </a:r>
            <a:endParaRPr lang="en-US" sz="2800" dirty="0"/>
          </a:p>
          <a:p>
            <a:r>
              <a:rPr lang="en-US" sz="2800" u="sng" dirty="0"/>
              <a:t>Progress Check pg. 302</a:t>
            </a:r>
            <a:endParaRPr lang="en-US" sz="2800" dirty="0"/>
          </a:p>
          <a:p>
            <a:r>
              <a:rPr lang="en-US" sz="2800" dirty="0"/>
              <a:t>Did the transition from the Committee of Public Safety to the Directory help respond to the French people’s needs?</a:t>
            </a:r>
          </a:p>
          <a:p>
            <a:r>
              <a:rPr lang="en-US" sz="2800" b="1" dirty="0"/>
              <a:t>No, because the Directory was unable to solve the economic problems that affected the people on a daily basis.</a:t>
            </a:r>
            <a:endParaRPr lang="en-US" sz="2800" dirty="0"/>
          </a:p>
          <a:p>
            <a:endParaRPr lang="en-US" sz="3200" dirty="0"/>
          </a:p>
        </p:txBody>
      </p:sp>
    </p:spTree>
    <p:extLst>
      <p:ext uri="{BB962C8B-B14F-4D97-AF65-F5344CB8AC3E}">
        <p14:creationId xmlns:p14="http://schemas.microsoft.com/office/powerpoint/2010/main" val="3622060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352044" y="226106"/>
            <a:ext cx="9379458" cy="5582081"/>
          </a:xfrm>
          <a:prstGeom prst="rect">
            <a:avLst/>
          </a:prstGeom>
        </p:spPr>
        <p:txBody>
          <a:bodyPr wrap="square" lIns="41697" tIns="20848" rIns="41697" bIns="20848">
            <a:spAutoFit/>
          </a:bodyPr>
          <a:lstStyle/>
          <a:p>
            <a:r>
              <a:rPr lang="en-US" sz="4000" dirty="0"/>
              <a:t>Bourgeoisie-middle class part of the </a:t>
            </a:r>
            <a:br>
              <a:rPr lang="en-US" sz="4000" dirty="0"/>
            </a:br>
            <a:r>
              <a:rPr lang="en-US" sz="4000" dirty="0"/>
              <a:t>3rd estate.  8% of the population, </a:t>
            </a:r>
            <a:br>
              <a:rPr lang="en-US" sz="4000" dirty="0"/>
            </a:br>
            <a:r>
              <a:rPr lang="en-US" sz="4000" dirty="0"/>
              <a:t>merchants, bankers, industrialists, </a:t>
            </a:r>
            <a:br>
              <a:rPr lang="en-US" sz="4000" dirty="0"/>
            </a:br>
            <a:r>
              <a:rPr lang="en-US" sz="4000" dirty="0"/>
              <a:t>lawyers, doctors and writers.  </a:t>
            </a:r>
            <a:br>
              <a:rPr lang="en-US" sz="4000" dirty="0"/>
            </a:br>
            <a:r>
              <a:rPr lang="en-US" sz="4000" dirty="0"/>
              <a:t>Unhappy with the privileges the </a:t>
            </a:r>
            <a:br>
              <a:rPr lang="en-US" sz="4000" dirty="0"/>
            </a:br>
            <a:r>
              <a:rPr lang="en-US" sz="4000" dirty="0"/>
              <a:t>nobles had.  But, many rich 3rd class </a:t>
            </a:r>
            <a:br>
              <a:rPr lang="en-US" sz="4000" dirty="0"/>
            </a:br>
            <a:r>
              <a:rPr lang="en-US" sz="4000" dirty="0"/>
              <a:t>entered the nobility.  Aristocrats and </a:t>
            </a:r>
            <a:br>
              <a:rPr lang="en-US" sz="4000" dirty="0"/>
            </a:br>
            <a:r>
              <a:rPr lang="en-US" sz="4000" dirty="0"/>
              <a:t>bourgeoisie liked ideas of the </a:t>
            </a:r>
            <a:br>
              <a:rPr lang="en-US" sz="4000" dirty="0"/>
            </a:br>
            <a:r>
              <a:rPr lang="en-US" sz="4000" dirty="0"/>
              <a:t>Enlightenment period.  </a:t>
            </a:r>
          </a:p>
        </p:txBody>
      </p:sp>
    </p:spTree>
    <p:extLst>
      <p:ext uri="{BB962C8B-B14F-4D97-AF65-F5344CB8AC3E}">
        <p14:creationId xmlns:p14="http://schemas.microsoft.com/office/powerpoint/2010/main" val="33942988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4020"/>
            <a:ext cx="9753600" cy="7478970"/>
          </a:xfrm>
          <a:prstGeom prst="rect">
            <a:avLst/>
          </a:prstGeom>
        </p:spPr>
        <p:txBody>
          <a:bodyPr wrap="square">
            <a:spAutoFit/>
          </a:bodyPr>
          <a:lstStyle/>
          <a:p>
            <a:r>
              <a:rPr lang="en-US" sz="3200" u="sng" dirty="0"/>
              <a:t>Lesson Review pg. 302</a:t>
            </a:r>
            <a:endParaRPr lang="en-US" sz="3200" dirty="0"/>
          </a:p>
          <a:p>
            <a:pPr lvl="0"/>
            <a:r>
              <a:rPr lang="en-US" sz="3200" dirty="0"/>
              <a:t>Explain how the coup d’état in which Napoleon took part differed from other transitions in the revolutionary French government?</a:t>
            </a:r>
          </a:p>
          <a:p>
            <a:r>
              <a:rPr lang="en-US" sz="3200" b="1" dirty="0"/>
              <a:t>The coup d’état of Napoleon was less bloody than other transitions.  He controlled the military, so taking over the relatively powerless Directory was easy.</a:t>
            </a:r>
            <a:endParaRPr lang="en-US" sz="3200" dirty="0"/>
          </a:p>
          <a:p>
            <a:pPr lvl="0"/>
            <a:r>
              <a:rPr lang="en-US" sz="3200" dirty="0"/>
              <a:t>Use your notes to write a paragraph describing the actions taken by the National Convention and some of the consequences of these actions.</a:t>
            </a:r>
          </a:p>
          <a:p>
            <a:r>
              <a:rPr lang="en-US" sz="3200" b="1" dirty="0"/>
              <a:t>The Convention abolished the monarchy, executed the king, established the republic, and gave power to the Committee for Public Safety.  In reaction to the violence, a weak, and corrupt Directory was created.  This opened the door for Napoleon’s coup.</a:t>
            </a:r>
            <a:endParaRPr lang="en-US" sz="3200" dirty="0"/>
          </a:p>
        </p:txBody>
      </p:sp>
    </p:spTree>
    <p:extLst>
      <p:ext uri="{BB962C8B-B14F-4D97-AF65-F5344CB8AC3E}">
        <p14:creationId xmlns:p14="http://schemas.microsoft.com/office/powerpoint/2010/main" val="329973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0"/>
            <a:ext cx="9677400" cy="6001643"/>
          </a:xfrm>
          <a:prstGeom prst="rect">
            <a:avLst/>
          </a:prstGeom>
        </p:spPr>
        <p:txBody>
          <a:bodyPr wrap="square">
            <a:spAutoFit/>
          </a:bodyPr>
          <a:lstStyle/>
          <a:p>
            <a:pPr lvl="0"/>
            <a:r>
              <a:rPr lang="en-US" sz="3200" dirty="0"/>
              <a:t>Why did the French Revolution become more radical?</a:t>
            </a:r>
          </a:p>
          <a:p>
            <a:r>
              <a:rPr lang="en-US" sz="3200" b="1" dirty="0"/>
              <a:t>There was a threat of invasion from foreign powers, and the economic problems that affected the common people led to unrest.</a:t>
            </a:r>
            <a:endParaRPr lang="en-US" sz="3200" dirty="0"/>
          </a:p>
          <a:p>
            <a:pPr lvl="0"/>
            <a:r>
              <a:rPr lang="en-US" sz="3200" dirty="0"/>
              <a:t>How did the new French government deal with crisis?</a:t>
            </a:r>
          </a:p>
          <a:p>
            <a:r>
              <a:rPr lang="en-US" sz="3200" b="1" dirty="0"/>
              <a:t>The French government adopted policies that became known as the Reign of Terror and raised a large army.</a:t>
            </a:r>
            <a:endParaRPr lang="en-US" sz="3200" dirty="0"/>
          </a:p>
          <a:p>
            <a:pPr lvl="0"/>
            <a:r>
              <a:rPr lang="en-US" sz="3200" dirty="0"/>
              <a:t>How did the constant transition within the French government influence its effectiveness?</a:t>
            </a:r>
          </a:p>
          <a:p>
            <a:r>
              <a:rPr lang="en-US" sz="3200" b="1" dirty="0"/>
              <a:t>Constant transition kept any one group form ruling effectively.  Power was divided and consensus was difficult to reach.</a:t>
            </a:r>
            <a:endParaRPr lang="en-US" sz="3200" dirty="0"/>
          </a:p>
        </p:txBody>
      </p:sp>
    </p:spTree>
    <p:extLst>
      <p:ext uri="{BB962C8B-B14F-4D97-AF65-F5344CB8AC3E}">
        <p14:creationId xmlns:p14="http://schemas.microsoft.com/office/powerpoint/2010/main" val="9689770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427482" y="106403"/>
            <a:ext cx="9304020" cy="5582081"/>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8"/>
              </a:rPr>
              <a:t>Chapter 18 Section 3</a:t>
            </a:r>
          </a:p>
          <a:p>
            <a:pPr algn="ctr"/>
            <a:r>
              <a:rPr lang="en-US" sz="4000" dirty="0">
                <a:solidFill>
                  <a:srgbClr val="000000"/>
                </a:solidFill>
                <a:latin typeface="Times New Roman - 48"/>
              </a:rPr>
              <a:t>Napoleon Bonaparte dominated French and European history for 16 years.  He was born in Corsica an island in the Mediterranean.  He was the son of a lawyer whose family was nobility.  He went to military schools, studied old military campaigns and took advantage of opportunities.</a:t>
            </a:r>
          </a:p>
        </p:txBody>
      </p:sp>
    </p:spTree>
    <p:extLst>
      <p:ext uri="{BB962C8B-B14F-4D97-AF65-F5344CB8AC3E}">
        <p14:creationId xmlns:p14="http://schemas.microsoft.com/office/powerpoint/2010/main" val="581237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89763" y="73152"/>
            <a:ext cx="9241155" cy="4350975"/>
          </a:xfrm>
          <a:prstGeom prst="rect">
            <a:avLst/>
          </a:prstGeom>
          <a:noFill/>
        </p:spPr>
        <p:txBody>
          <a:bodyPr vert="horz" wrap="square" lIns="41697" tIns="20848" rIns="41697" bIns="20848" rtlCol="0">
            <a:spAutoFit/>
          </a:bodyPr>
          <a:lstStyle/>
          <a:p>
            <a:pPr algn="ctr"/>
            <a:r>
              <a:rPr lang="en-US" sz="4000" dirty="0">
                <a:solidFill>
                  <a:srgbClr val="000000"/>
                </a:solidFill>
                <a:latin typeface="Times New Roman - 47"/>
              </a:rPr>
              <a:t>Napoleon rose quickly through the ranks of the French army, soon he was a commander in Italy where he used quickness, deception and surprise to win a series of victories.  He won the confidence of his men with his quick decisions, confidence, and energy.      </a:t>
            </a:r>
          </a:p>
        </p:txBody>
      </p:sp>
    </p:spTree>
    <p:extLst>
      <p:ext uri="{BB962C8B-B14F-4D97-AF65-F5344CB8AC3E}">
        <p14:creationId xmlns:p14="http://schemas.microsoft.com/office/powerpoint/2010/main" val="38467817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39471" y="39901"/>
            <a:ext cx="9366885" cy="6197634"/>
          </a:xfrm>
          <a:prstGeom prst="rect">
            <a:avLst/>
          </a:prstGeom>
          <a:noFill/>
        </p:spPr>
        <p:txBody>
          <a:bodyPr vert="horz" wrap="square" lIns="41697" tIns="20848" rIns="41697" bIns="20848" rtlCol="0">
            <a:spAutoFit/>
          </a:bodyPr>
          <a:lstStyle/>
          <a:p>
            <a:pPr algn="ctr"/>
            <a:r>
              <a:rPr lang="en-US" sz="4000" dirty="0">
                <a:solidFill>
                  <a:srgbClr val="000000"/>
                </a:solidFill>
                <a:latin typeface="Times New Roman - 47"/>
              </a:rPr>
              <a:t>Napoleon's most famous domestic achievement was his codification of the laws.  Before now there were some 300 different legal systems.  He created 7, the most important being the Civil Code or Napoleonic Code.  This code preserved most of the gains made in the revolution=equality of law, religious toleration, and the abolition of serfdom.  But women lost lots of rights!</a:t>
            </a:r>
          </a:p>
        </p:txBody>
      </p:sp>
    </p:spTree>
    <p:extLst>
      <p:ext uri="{BB962C8B-B14F-4D97-AF65-F5344CB8AC3E}">
        <p14:creationId xmlns:p14="http://schemas.microsoft.com/office/powerpoint/2010/main" val="33197948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0" y="43226"/>
            <a:ext cx="9480042" cy="4966528"/>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7"/>
              </a:rPr>
              <a:t>Napoleon also created bureaucracy (organization to run government) in which promotion was based upon ability not rank or birth.  He also created a new aristocracy (nobility),  based upon merit in the state service.   Most were from the middle class. All articles had to be approved by the government. </a:t>
            </a:r>
          </a:p>
        </p:txBody>
      </p:sp>
    </p:spTree>
    <p:extLst>
      <p:ext uri="{BB962C8B-B14F-4D97-AF65-F5344CB8AC3E}">
        <p14:creationId xmlns:p14="http://schemas.microsoft.com/office/powerpoint/2010/main" val="3430596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64033" y="23276"/>
            <a:ext cx="9304020" cy="5582081"/>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7"/>
              </a:rPr>
              <a:t>After the coup </a:t>
            </a:r>
            <a:r>
              <a:rPr lang="en-US" sz="4000" dirty="0" smtClean="0">
                <a:solidFill>
                  <a:srgbClr val="000000"/>
                </a:solidFill>
                <a:latin typeface="Times New Roman - 47"/>
              </a:rPr>
              <a:t>d'état, </a:t>
            </a:r>
            <a:r>
              <a:rPr lang="en-US" sz="4000" dirty="0">
                <a:solidFill>
                  <a:srgbClr val="000000"/>
                </a:solidFill>
                <a:latin typeface="Times New Roman - 47"/>
              </a:rPr>
              <a:t>a new government was established.  A republic, but actually Napoleon had absolute power.  He was made consulate for life, and 2 years later he crowned himself Emperor.  He made a deal with the Catholic Church, Catholicism was recognized as the religion of the France, and the Church agreed not to ask for its land back.  </a:t>
            </a:r>
          </a:p>
        </p:txBody>
      </p:sp>
    </p:spTree>
    <p:extLst>
      <p:ext uri="{BB962C8B-B14F-4D97-AF65-F5344CB8AC3E}">
        <p14:creationId xmlns:p14="http://schemas.microsoft.com/office/powerpoint/2010/main" val="3794520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264033" y="36577"/>
            <a:ext cx="9329166" cy="6197634"/>
          </a:xfrm>
          <a:prstGeom prst="rect">
            <a:avLst/>
          </a:prstGeom>
          <a:noFill/>
        </p:spPr>
        <p:txBody>
          <a:bodyPr vert="horz" lIns="41697" tIns="20848" rIns="41697" bIns="20848" rtlCol="0">
            <a:spAutoFit/>
          </a:bodyPr>
          <a:lstStyle/>
          <a:p>
            <a:pPr algn="ctr"/>
            <a:r>
              <a:rPr lang="en-US" sz="4000" dirty="0" smtClean="0">
                <a:solidFill>
                  <a:srgbClr val="000000"/>
                </a:solidFill>
                <a:latin typeface="Times New Roman - 48"/>
              </a:rPr>
              <a:t>Napoleon </a:t>
            </a:r>
            <a:r>
              <a:rPr lang="en-US" sz="4000" dirty="0">
                <a:solidFill>
                  <a:srgbClr val="000000"/>
                </a:solidFill>
                <a:latin typeface="Times New Roman - 48"/>
              </a:rPr>
              <a:t>wanted to spread the principles of legal equality, religious toleration, and economic freedom to his entire kingdom.  His kingdom collapsed as fast as it rose.  Why?  </a:t>
            </a:r>
            <a:endParaRPr lang="en-US" sz="4000" dirty="0" smtClean="0">
              <a:solidFill>
                <a:srgbClr val="000000"/>
              </a:solidFill>
              <a:latin typeface="Times New Roman - 48"/>
            </a:endParaRPr>
          </a:p>
          <a:p>
            <a:pPr algn="ctr"/>
            <a:r>
              <a:rPr lang="en-US" sz="4000" dirty="0" smtClean="0">
                <a:solidFill>
                  <a:srgbClr val="000000"/>
                </a:solidFill>
                <a:latin typeface="Times New Roman - 48"/>
              </a:rPr>
              <a:t>Nationalism- </a:t>
            </a:r>
            <a:r>
              <a:rPr lang="en-US" sz="4000" dirty="0">
                <a:solidFill>
                  <a:srgbClr val="000000"/>
                </a:solidFill>
                <a:latin typeface="Times New Roman - 48"/>
              </a:rPr>
              <a:t>unique cultural identity of a people based on common language, religion, and nation symbols.  Good and bad, other countries hated them, others saw that they too could unite. </a:t>
            </a:r>
          </a:p>
        </p:txBody>
      </p:sp>
    </p:spTree>
    <p:extLst>
      <p:ext uri="{BB962C8B-B14F-4D97-AF65-F5344CB8AC3E}">
        <p14:creationId xmlns:p14="http://schemas.microsoft.com/office/powerpoint/2010/main" val="42703956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50876" y="56527"/>
            <a:ext cx="9706356" cy="6197634"/>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8"/>
              </a:rPr>
              <a:t>Napoleon's downfall came in 1812 with his invasion of Russia.  Russia wouldn't stay in the system.  He invaded.  Napoleon relied upon a quick victory.  But, Russian forces kept retreating and burning their own villages and countryside as they retreated.  This prevented Napoleon's army from finding food.  They retreated for home, all but 40,000 starved to death on the way home.</a:t>
            </a:r>
          </a:p>
        </p:txBody>
      </p:sp>
    </p:spTree>
    <p:extLst>
      <p:ext uri="{BB962C8B-B14F-4D97-AF65-F5344CB8AC3E}">
        <p14:creationId xmlns:p14="http://schemas.microsoft.com/office/powerpoint/2010/main" val="22519436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Group 6"/>
          <p:cNvGrpSpPr/>
          <p:nvPr/>
        </p:nvGrpSpPr>
        <p:grpSpPr>
          <a:xfrm>
            <a:off x="938629" y="700754"/>
            <a:ext cx="3092063" cy="759020"/>
            <a:chOff x="948109" y="2676491"/>
            <a:chExt cx="3123296" cy="2899034"/>
          </a:xfrm>
        </p:grpSpPr>
        <p:sp>
          <p:nvSpPr>
            <p:cNvPr id="2" name="Freeform 1"/>
            <p:cNvSpPr/>
            <p:nvPr/>
          </p:nvSpPr>
          <p:spPr>
            <a:xfrm>
              <a:off x="948109" y="2676491"/>
              <a:ext cx="3123296" cy="2899034"/>
            </a:xfrm>
            <a:custGeom>
              <a:avLst/>
              <a:gdLst/>
              <a:ahLst/>
              <a:cxnLst/>
              <a:rect l="0" t="0" r="0" b="0"/>
              <a:pathLst>
                <a:path w="3123296" h="2899034">
                  <a:moveTo>
                    <a:pt x="957846" y="2202982"/>
                  </a:moveTo>
                  <a:lnTo>
                    <a:pt x="1002787" y="2261214"/>
                  </a:lnTo>
                  <a:lnTo>
                    <a:pt x="1036670" y="2304197"/>
                  </a:lnTo>
                  <a:lnTo>
                    <a:pt x="1092440" y="2344166"/>
                  </a:lnTo>
                  <a:lnTo>
                    <a:pt x="1142373" y="2379324"/>
                  </a:lnTo>
                  <a:lnTo>
                    <a:pt x="1192417" y="2411550"/>
                  </a:lnTo>
                  <a:lnTo>
                    <a:pt x="1250980" y="2446327"/>
                  </a:lnTo>
                  <a:lnTo>
                    <a:pt x="1310301" y="2478440"/>
                  </a:lnTo>
                  <a:lnTo>
                    <a:pt x="1373264" y="2508114"/>
                  </a:lnTo>
                  <a:lnTo>
                    <a:pt x="1416918" y="2524623"/>
                  </a:lnTo>
                  <a:lnTo>
                    <a:pt x="1462137" y="2540094"/>
                  </a:lnTo>
                  <a:lnTo>
                    <a:pt x="1510527" y="2557580"/>
                  </a:lnTo>
                  <a:lnTo>
                    <a:pt x="1560327" y="2573132"/>
                  </a:lnTo>
                  <a:lnTo>
                    <a:pt x="1610753" y="2586056"/>
                  </a:lnTo>
                  <a:lnTo>
                    <a:pt x="1661457" y="2595337"/>
                  </a:lnTo>
                  <a:lnTo>
                    <a:pt x="1715115" y="2605828"/>
                  </a:lnTo>
                  <a:lnTo>
                    <a:pt x="1771854" y="2615442"/>
                  </a:lnTo>
                  <a:lnTo>
                    <a:pt x="1832437" y="2619714"/>
                  </a:lnTo>
                  <a:lnTo>
                    <a:pt x="1891900" y="2621614"/>
                  </a:lnTo>
                  <a:lnTo>
                    <a:pt x="1951218" y="2622458"/>
                  </a:lnTo>
                  <a:lnTo>
                    <a:pt x="2012948" y="2622832"/>
                  </a:lnTo>
                  <a:lnTo>
                    <a:pt x="2075750" y="2617341"/>
                  </a:lnTo>
                  <a:lnTo>
                    <a:pt x="2137967" y="2607827"/>
                  </a:lnTo>
                  <a:lnTo>
                    <a:pt x="2197448" y="2596525"/>
                  </a:lnTo>
                  <a:lnTo>
                    <a:pt x="2258544" y="2581599"/>
                  </a:lnTo>
                  <a:lnTo>
                    <a:pt x="2320002" y="2563295"/>
                  </a:lnTo>
                  <a:lnTo>
                    <a:pt x="2379146" y="2541013"/>
                  </a:lnTo>
                  <a:lnTo>
                    <a:pt x="2437263" y="2516964"/>
                  </a:lnTo>
                  <a:lnTo>
                    <a:pt x="2493861" y="2490007"/>
                  </a:lnTo>
                  <a:lnTo>
                    <a:pt x="2547308" y="2456806"/>
                  </a:lnTo>
                  <a:lnTo>
                    <a:pt x="2599356" y="2420830"/>
                  </a:lnTo>
                  <a:lnTo>
                    <a:pt x="2649720" y="2382561"/>
                  </a:lnTo>
                  <a:lnTo>
                    <a:pt x="2696860" y="2340795"/>
                  </a:lnTo>
                  <a:lnTo>
                    <a:pt x="2742568" y="2297477"/>
                  </a:lnTo>
                  <a:lnTo>
                    <a:pt x="2786578" y="2252407"/>
                  </a:lnTo>
                  <a:lnTo>
                    <a:pt x="2827357" y="2204083"/>
                  </a:lnTo>
                  <a:lnTo>
                    <a:pt x="2866702" y="2151483"/>
                  </a:lnTo>
                  <a:lnTo>
                    <a:pt x="2904347" y="2096276"/>
                  </a:lnTo>
                  <a:lnTo>
                    <a:pt x="2938760" y="2039910"/>
                  </a:lnTo>
                  <a:lnTo>
                    <a:pt x="2971739" y="1980200"/>
                  </a:lnTo>
                  <a:lnTo>
                    <a:pt x="3001957" y="1918295"/>
                  </a:lnTo>
                  <a:lnTo>
                    <a:pt x="3025997" y="1855416"/>
                  </a:lnTo>
                  <a:lnTo>
                    <a:pt x="3037925" y="1822734"/>
                  </a:lnTo>
                  <a:lnTo>
                    <a:pt x="3050121" y="1789274"/>
                  </a:lnTo>
                  <a:lnTo>
                    <a:pt x="3062495" y="1755297"/>
                  </a:lnTo>
                  <a:lnTo>
                    <a:pt x="3072867" y="1720975"/>
                  </a:lnTo>
                  <a:lnTo>
                    <a:pt x="3081904" y="1686423"/>
                  </a:lnTo>
                  <a:lnTo>
                    <a:pt x="3090050" y="1651717"/>
                  </a:lnTo>
                  <a:lnTo>
                    <a:pt x="3096541" y="1616909"/>
                  </a:lnTo>
                  <a:lnTo>
                    <a:pt x="3101930" y="1582033"/>
                  </a:lnTo>
                  <a:lnTo>
                    <a:pt x="3106584" y="1547112"/>
                  </a:lnTo>
                  <a:lnTo>
                    <a:pt x="3110747" y="1512160"/>
                  </a:lnTo>
                  <a:lnTo>
                    <a:pt x="3114584" y="1477188"/>
                  </a:lnTo>
                  <a:lnTo>
                    <a:pt x="3118202" y="1442202"/>
                  </a:lnTo>
                  <a:lnTo>
                    <a:pt x="3120615" y="1406146"/>
                  </a:lnTo>
                  <a:lnTo>
                    <a:pt x="3122223" y="1369378"/>
                  </a:lnTo>
                  <a:lnTo>
                    <a:pt x="3123295" y="1332133"/>
                  </a:lnTo>
                  <a:lnTo>
                    <a:pt x="3122949" y="1294572"/>
                  </a:lnTo>
                  <a:lnTo>
                    <a:pt x="3121657" y="1256799"/>
                  </a:lnTo>
                  <a:lnTo>
                    <a:pt x="3119735" y="1218885"/>
                  </a:lnTo>
                  <a:lnTo>
                    <a:pt x="3109966" y="1181939"/>
                  </a:lnTo>
                  <a:lnTo>
                    <a:pt x="3094965" y="1145637"/>
                  </a:lnTo>
                  <a:lnTo>
                    <a:pt x="3076477" y="1109764"/>
                  </a:lnTo>
                  <a:lnTo>
                    <a:pt x="3060968" y="1074179"/>
                  </a:lnTo>
                  <a:lnTo>
                    <a:pt x="3047446" y="1038784"/>
                  </a:lnTo>
                  <a:lnTo>
                    <a:pt x="3035248" y="1003517"/>
                  </a:lnTo>
                  <a:lnTo>
                    <a:pt x="3022873" y="968335"/>
                  </a:lnTo>
                  <a:lnTo>
                    <a:pt x="3010378" y="933209"/>
                  </a:lnTo>
                  <a:lnTo>
                    <a:pt x="2997805" y="898121"/>
                  </a:lnTo>
                  <a:lnTo>
                    <a:pt x="2985178" y="863058"/>
                  </a:lnTo>
                  <a:lnTo>
                    <a:pt x="2972517" y="828012"/>
                  </a:lnTo>
                  <a:lnTo>
                    <a:pt x="2959832" y="792977"/>
                  </a:lnTo>
                  <a:lnTo>
                    <a:pt x="2945010" y="759011"/>
                  </a:lnTo>
                  <a:lnTo>
                    <a:pt x="2928762" y="725756"/>
                  </a:lnTo>
                  <a:lnTo>
                    <a:pt x="2911564" y="692977"/>
                  </a:lnTo>
                  <a:lnTo>
                    <a:pt x="2892672" y="660515"/>
                  </a:lnTo>
                  <a:lnTo>
                    <a:pt x="2872651" y="628263"/>
                  </a:lnTo>
                  <a:lnTo>
                    <a:pt x="2830600" y="565196"/>
                  </a:lnTo>
                  <a:lnTo>
                    <a:pt x="2787154" y="505336"/>
                  </a:lnTo>
                  <a:lnTo>
                    <a:pt x="2737430" y="446902"/>
                  </a:lnTo>
                  <a:lnTo>
                    <a:pt x="2683500" y="390163"/>
                  </a:lnTo>
                  <a:lnTo>
                    <a:pt x="2627702" y="336653"/>
                  </a:lnTo>
                  <a:lnTo>
                    <a:pt x="2568244" y="287407"/>
                  </a:lnTo>
                  <a:lnTo>
                    <a:pt x="2505391" y="241824"/>
                  </a:lnTo>
                  <a:lnTo>
                    <a:pt x="2472292" y="220757"/>
                  </a:lnTo>
                  <a:lnTo>
                    <a:pt x="2438554" y="200346"/>
                  </a:lnTo>
                  <a:lnTo>
                    <a:pt x="2404391" y="180373"/>
                  </a:lnTo>
                  <a:lnTo>
                    <a:pt x="2369945" y="160691"/>
                  </a:lnTo>
                  <a:lnTo>
                    <a:pt x="2335311" y="141204"/>
                  </a:lnTo>
                  <a:lnTo>
                    <a:pt x="2299489" y="123969"/>
                  </a:lnTo>
                  <a:lnTo>
                    <a:pt x="2262876" y="108235"/>
                  </a:lnTo>
                  <a:lnTo>
                    <a:pt x="2225736" y="93502"/>
                  </a:lnTo>
                  <a:lnTo>
                    <a:pt x="2188244" y="79436"/>
                  </a:lnTo>
                  <a:lnTo>
                    <a:pt x="2150517" y="65814"/>
                  </a:lnTo>
                  <a:lnTo>
                    <a:pt x="2112634" y="52490"/>
                  </a:lnTo>
                  <a:lnTo>
                    <a:pt x="2073586" y="41484"/>
                  </a:lnTo>
                  <a:lnTo>
                    <a:pt x="2033761" y="32025"/>
                  </a:lnTo>
                  <a:lnTo>
                    <a:pt x="1993419" y="23598"/>
                  </a:lnTo>
                  <a:lnTo>
                    <a:pt x="1952731" y="16918"/>
                  </a:lnTo>
                  <a:lnTo>
                    <a:pt x="1911812" y="11404"/>
                  </a:lnTo>
                  <a:lnTo>
                    <a:pt x="1870741" y="6667"/>
                  </a:lnTo>
                  <a:lnTo>
                    <a:pt x="1828506" y="3509"/>
                  </a:lnTo>
                  <a:lnTo>
                    <a:pt x="1785495" y="1404"/>
                  </a:lnTo>
                  <a:lnTo>
                    <a:pt x="1741968" y="0"/>
                  </a:lnTo>
                  <a:lnTo>
                    <a:pt x="1698096" y="125"/>
                  </a:lnTo>
                  <a:lnTo>
                    <a:pt x="1653994" y="1270"/>
                  </a:lnTo>
                  <a:lnTo>
                    <a:pt x="1609739" y="3094"/>
                  </a:lnTo>
                  <a:lnTo>
                    <a:pt x="1565382" y="6432"/>
                  </a:lnTo>
                  <a:lnTo>
                    <a:pt x="1520957" y="10779"/>
                  </a:lnTo>
                  <a:lnTo>
                    <a:pt x="1476486" y="15800"/>
                  </a:lnTo>
                  <a:lnTo>
                    <a:pt x="1433046" y="23390"/>
                  </a:lnTo>
                  <a:lnTo>
                    <a:pt x="1390294" y="32695"/>
                  </a:lnTo>
                  <a:lnTo>
                    <a:pt x="1347999" y="43141"/>
                  </a:lnTo>
                  <a:lnTo>
                    <a:pt x="1304949" y="54350"/>
                  </a:lnTo>
                  <a:lnTo>
                    <a:pt x="1261395" y="66066"/>
                  </a:lnTo>
                  <a:lnTo>
                    <a:pt x="1217505" y="78121"/>
                  </a:lnTo>
                  <a:lnTo>
                    <a:pt x="1174452" y="91463"/>
                  </a:lnTo>
                  <a:lnTo>
                    <a:pt x="1131958" y="105662"/>
                  </a:lnTo>
                  <a:lnTo>
                    <a:pt x="1089835" y="120433"/>
                  </a:lnTo>
                  <a:lnTo>
                    <a:pt x="1049022" y="136646"/>
                  </a:lnTo>
                  <a:lnTo>
                    <a:pt x="1009081" y="153821"/>
                  </a:lnTo>
                  <a:lnTo>
                    <a:pt x="969722" y="171637"/>
                  </a:lnTo>
                  <a:lnTo>
                    <a:pt x="930751" y="190941"/>
                  </a:lnTo>
                  <a:lnTo>
                    <a:pt x="892038" y="211237"/>
                  </a:lnTo>
                  <a:lnTo>
                    <a:pt x="853498" y="232195"/>
                  </a:lnTo>
                  <a:lnTo>
                    <a:pt x="815072" y="254655"/>
                  </a:lnTo>
                  <a:lnTo>
                    <a:pt x="776724" y="278116"/>
                  </a:lnTo>
                  <a:lnTo>
                    <a:pt x="738426" y="302244"/>
                  </a:lnTo>
                  <a:lnTo>
                    <a:pt x="701223" y="326818"/>
                  </a:lnTo>
                  <a:lnTo>
                    <a:pt x="664751" y="351688"/>
                  </a:lnTo>
                  <a:lnTo>
                    <a:pt x="628765" y="376756"/>
                  </a:lnTo>
                  <a:lnTo>
                    <a:pt x="594164" y="403017"/>
                  </a:lnTo>
                  <a:lnTo>
                    <a:pt x="560488" y="430073"/>
                  </a:lnTo>
                  <a:lnTo>
                    <a:pt x="527427" y="457660"/>
                  </a:lnTo>
                  <a:lnTo>
                    <a:pt x="494776" y="486660"/>
                  </a:lnTo>
                  <a:lnTo>
                    <a:pt x="462399" y="516604"/>
                  </a:lnTo>
                  <a:lnTo>
                    <a:pt x="399193" y="578168"/>
                  </a:lnTo>
                  <a:lnTo>
                    <a:pt x="339272" y="640896"/>
                  </a:lnTo>
                  <a:lnTo>
                    <a:pt x="286469" y="704141"/>
                  </a:lnTo>
                  <a:lnTo>
                    <a:pt x="238245" y="767616"/>
                  </a:lnTo>
                  <a:lnTo>
                    <a:pt x="214987" y="799396"/>
                  </a:lnTo>
                  <a:lnTo>
                    <a:pt x="192055" y="831193"/>
                  </a:lnTo>
                  <a:lnTo>
                    <a:pt x="170402" y="864062"/>
                  </a:lnTo>
                  <a:lnTo>
                    <a:pt x="149600" y="897645"/>
                  </a:lnTo>
                  <a:lnTo>
                    <a:pt x="129366" y="931705"/>
                  </a:lnTo>
                  <a:lnTo>
                    <a:pt x="110572" y="965021"/>
                  </a:lnTo>
                  <a:lnTo>
                    <a:pt x="92738" y="997842"/>
                  </a:lnTo>
                  <a:lnTo>
                    <a:pt x="75543" y="1030332"/>
                  </a:lnTo>
                  <a:lnTo>
                    <a:pt x="65141" y="1064724"/>
                  </a:lnTo>
                  <a:lnTo>
                    <a:pt x="59267" y="1100384"/>
                  </a:lnTo>
                  <a:lnTo>
                    <a:pt x="56413" y="1136889"/>
                  </a:lnTo>
                  <a:lnTo>
                    <a:pt x="51326" y="1173958"/>
                  </a:lnTo>
                  <a:lnTo>
                    <a:pt x="44753" y="1211402"/>
                  </a:lnTo>
                  <a:lnTo>
                    <a:pt x="37187" y="1249097"/>
                  </a:lnTo>
                  <a:lnTo>
                    <a:pt x="30022" y="1286959"/>
                  </a:lnTo>
                  <a:lnTo>
                    <a:pt x="23123" y="1324931"/>
                  </a:lnTo>
                  <a:lnTo>
                    <a:pt x="16401" y="1362979"/>
                  </a:lnTo>
                  <a:lnTo>
                    <a:pt x="10859" y="1400014"/>
                  </a:lnTo>
                  <a:lnTo>
                    <a:pt x="6104" y="1436375"/>
                  </a:lnTo>
                  <a:lnTo>
                    <a:pt x="1872" y="1472287"/>
                  </a:lnTo>
                  <a:lnTo>
                    <a:pt x="112" y="1508960"/>
                  </a:lnTo>
                  <a:lnTo>
                    <a:pt x="0" y="1546140"/>
                  </a:lnTo>
                  <a:lnTo>
                    <a:pt x="986" y="1583659"/>
                  </a:lnTo>
                  <a:lnTo>
                    <a:pt x="2705" y="1620342"/>
                  </a:lnTo>
                  <a:lnTo>
                    <a:pt x="4911" y="1656469"/>
                  </a:lnTo>
                  <a:lnTo>
                    <a:pt x="7443" y="1692224"/>
                  </a:lnTo>
                  <a:lnTo>
                    <a:pt x="12314" y="1727732"/>
                  </a:lnTo>
                  <a:lnTo>
                    <a:pt x="18745" y="1763074"/>
                  </a:lnTo>
                  <a:lnTo>
                    <a:pt x="26214" y="1798307"/>
                  </a:lnTo>
                  <a:lnTo>
                    <a:pt x="35438" y="1833466"/>
                  </a:lnTo>
                  <a:lnTo>
                    <a:pt x="45831" y="1868577"/>
                  </a:lnTo>
                  <a:lnTo>
                    <a:pt x="57004" y="1903654"/>
                  </a:lnTo>
                  <a:lnTo>
                    <a:pt x="68697" y="1937649"/>
                  </a:lnTo>
                  <a:lnTo>
                    <a:pt x="80736" y="1970923"/>
                  </a:lnTo>
                  <a:lnTo>
                    <a:pt x="93005" y="2003714"/>
                  </a:lnTo>
                  <a:lnTo>
                    <a:pt x="106490" y="2036186"/>
                  </a:lnTo>
                  <a:lnTo>
                    <a:pt x="120785" y="2068443"/>
                  </a:lnTo>
                  <a:lnTo>
                    <a:pt x="151876" y="2131516"/>
                  </a:lnTo>
                  <a:lnTo>
                    <a:pt x="186913" y="2191379"/>
                  </a:lnTo>
                  <a:lnTo>
                    <a:pt x="226535" y="2249813"/>
                  </a:lnTo>
                  <a:lnTo>
                    <a:pt x="269962" y="2307614"/>
                  </a:lnTo>
                  <a:lnTo>
                    <a:pt x="317555" y="2365133"/>
                  </a:lnTo>
                  <a:lnTo>
                    <a:pt x="367001" y="2416868"/>
                  </a:lnTo>
                  <a:lnTo>
                    <a:pt x="418331" y="2464617"/>
                  </a:lnTo>
                  <a:lnTo>
                    <a:pt x="472974" y="2510595"/>
                  </a:lnTo>
                  <a:lnTo>
                    <a:pt x="531918" y="2555787"/>
                  </a:lnTo>
                  <a:lnTo>
                    <a:pt x="593482" y="2598506"/>
                  </a:lnTo>
                  <a:lnTo>
                    <a:pt x="656210" y="2635176"/>
                  </a:lnTo>
                  <a:lnTo>
                    <a:pt x="688852" y="2652381"/>
                  </a:lnTo>
                  <a:lnTo>
                    <a:pt x="722284" y="2669156"/>
                  </a:lnTo>
                  <a:lnTo>
                    <a:pt x="756243" y="2685645"/>
                  </a:lnTo>
                  <a:lnTo>
                    <a:pt x="790554" y="2701942"/>
                  </a:lnTo>
                  <a:lnTo>
                    <a:pt x="825098" y="2718112"/>
                  </a:lnTo>
                  <a:lnTo>
                    <a:pt x="859798" y="2734196"/>
                  </a:lnTo>
                  <a:lnTo>
                    <a:pt x="894603" y="2748102"/>
                  </a:lnTo>
                  <a:lnTo>
                    <a:pt x="929477" y="2760556"/>
                  </a:lnTo>
                  <a:lnTo>
                    <a:pt x="964397" y="2772042"/>
                  </a:lnTo>
                  <a:lnTo>
                    <a:pt x="999348" y="2782882"/>
                  </a:lnTo>
                  <a:lnTo>
                    <a:pt x="1034319" y="2793291"/>
                  </a:lnTo>
                  <a:lnTo>
                    <a:pt x="1069304" y="2803414"/>
                  </a:lnTo>
                  <a:lnTo>
                    <a:pt x="1105359" y="2813345"/>
                  </a:lnTo>
                  <a:lnTo>
                    <a:pt x="1142128" y="2823149"/>
                  </a:lnTo>
                  <a:lnTo>
                    <a:pt x="1179372" y="2832868"/>
                  </a:lnTo>
                  <a:lnTo>
                    <a:pt x="1215873" y="2841469"/>
                  </a:lnTo>
                  <a:lnTo>
                    <a:pt x="1251877" y="2849325"/>
                  </a:lnTo>
                  <a:lnTo>
                    <a:pt x="1287551" y="2856685"/>
                  </a:lnTo>
                  <a:lnTo>
                    <a:pt x="1323004" y="2862652"/>
                  </a:lnTo>
                  <a:lnTo>
                    <a:pt x="1358310" y="2867691"/>
                  </a:lnTo>
                  <a:lnTo>
                    <a:pt x="1393519" y="2872111"/>
                  </a:lnTo>
                  <a:lnTo>
                    <a:pt x="1427601" y="2877180"/>
                  </a:lnTo>
                  <a:lnTo>
                    <a:pt x="1460933" y="2882682"/>
                  </a:lnTo>
                  <a:lnTo>
                    <a:pt x="1493763" y="2888471"/>
                  </a:lnTo>
                  <a:lnTo>
                    <a:pt x="1526260" y="2892331"/>
                  </a:lnTo>
                  <a:lnTo>
                    <a:pt x="1558535" y="2894904"/>
                  </a:lnTo>
                  <a:lnTo>
                    <a:pt x="1590661" y="2896619"/>
                  </a:lnTo>
                  <a:lnTo>
                    <a:pt x="1622688" y="2897763"/>
                  </a:lnTo>
                  <a:lnTo>
                    <a:pt x="1654650" y="2898525"/>
                  </a:lnTo>
                  <a:lnTo>
                    <a:pt x="1686567" y="2899033"/>
                  </a:lnTo>
                  <a:lnTo>
                    <a:pt x="1726943" y="2898311"/>
                  </a:lnTo>
                  <a:lnTo>
                    <a:pt x="1772958" y="2896769"/>
                  </a:lnTo>
                  <a:lnTo>
                    <a:pt x="1822733" y="2894680"/>
                  </a:lnTo>
                  <a:lnTo>
                    <a:pt x="1864404" y="2891165"/>
                  </a:lnTo>
                  <a:lnTo>
                    <a:pt x="1900672" y="2886700"/>
                  </a:lnTo>
                  <a:lnTo>
                    <a:pt x="1955117" y="2878202"/>
                  </a:lnTo>
                  <a:lnTo>
                    <a:pt x="1998673" y="2871404"/>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1867759" y="3962782"/>
              <a:ext cx="19099" cy="181429"/>
            </a:xfrm>
            <a:custGeom>
              <a:avLst/>
              <a:gdLst/>
              <a:ahLst/>
              <a:cxnLst/>
              <a:rect l="0" t="0" r="0" b="0"/>
              <a:pathLst>
                <a:path w="19099" h="181429">
                  <a:moveTo>
                    <a:pt x="19098" y="0"/>
                  </a:moveTo>
                  <a:lnTo>
                    <a:pt x="12536" y="28175"/>
                  </a:lnTo>
                  <a:lnTo>
                    <a:pt x="9373" y="86979"/>
                  </a:lnTo>
                  <a:lnTo>
                    <a:pt x="3249" y="149671"/>
                  </a:lnTo>
                  <a:lnTo>
                    <a:pt x="0" y="181428"/>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a:off x="1839113" y="3743158"/>
              <a:ext cx="734383" cy="965322"/>
            </a:xfrm>
            <a:custGeom>
              <a:avLst/>
              <a:gdLst/>
              <a:ahLst/>
              <a:cxnLst/>
              <a:rect l="0" t="0" r="0" b="0"/>
              <a:pathLst>
                <a:path w="734383" h="965322">
                  <a:moveTo>
                    <a:pt x="0" y="706616"/>
                  </a:moveTo>
                  <a:lnTo>
                    <a:pt x="0" y="765481"/>
                  </a:lnTo>
                  <a:lnTo>
                    <a:pt x="1061" y="818486"/>
                  </a:lnTo>
                  <a:lnTo>
                    <a:pt x="8221" y="881950"/>
                  </a:lnTo>
                  <a:lnTo>
                    <a:pt x="14224" y="919955"/>
                  </a:lnTo>
                  <a:lnTo>
                    <a:pt x="19032" y="925233"/>
                  </a:lnTo>
                  <a:lnTo>
                    <a:pt x="25420" y="925569"/>
                  </a:lnTo>
                  <a:lnTo>
                    <a:pt x="32861" y="922610"/>
                  </a:lnTo>
                  <a:lnTo>
                    <a:pt x="43959" y="910834"/>
                  </a:lnTo>
                  <a:lnTo>
                    <a:pt x="59728" y="872270"/>
                  </a:lnTo>
                  <a:lnTo>
                    <a:pt x="69803" y="826077"/>
                  </a:lnTo>
                  <a:lnTo>
                    <a:pt x="79508" y="772073"/>
                  </a:lnTo>
                  <a:lnTo>
                    <a:pt x="84034" y="715755"/>
                  </a:lnTo>
                  <a:lnTo>
                    <a:pt x="85375" y="658750"/>
                  </a:lnTo>
                  <a:lnTo>
                    <a:pt x="85772" y="596474"/>
                  </a:lnTo>
                  <a:lnTo>
                    <a:pt x="83036" y="552980"/>
                  </a:lnTo>
                  <a:lnTo>
                    <a:pt x="75530" y="489568"/>
                  </a:lnTo>
                  <a:lnTo>
                    <a:pt x="66587" y="430462"/>
                  </a:lnTo>
                  <a:lnTo>
                    <a:pt x="57217" y="375461"/>
                  </a:lnTo>
                  <a:lnTo>
                    <a:pt x="39477" y="314419"/>
                  </a:lnTo>
                  <a:lnTo>
                    <a:pt x="19685" y="251428"/>
                  </a:lnTo>
                  <a:lnTo>
                    <a:pt x="12552" y="217730"/>
                  </a:lnTo>
                  <a:lnTo>
                    <a:pt x="11551" y="205629"/>
                  </a:lnTo>
                  <a:lnTo>
                    <a:pt x="14067" y="199684"/>
                  </a:lnTo>
                  <a:lnTo>
                    <a:pt x="18926" y="197843"/>
                  </a:lnTo>
                  <a:lnTo>
                    <a:pt x="25349" y="198737"/>
                  </a:lnTo>
                  <a:lnTo>
                    <a:pt x="30692" y="202517"/>
                  </a:lnTo>
                  <a:lnTo>
                    <a:pt x="74985" y="264153"/>
                  </a:lnTo>
                  <a:lnTo>
                    <a:pt x="106646" y="317660"/>
                  </a:lnTo>
                  <a:lnTo>
                    <a:pt x="139230" y="366441"/>
                  </a:lnTo>
                  <a:lnTo>
                    <a:pt x="170693" y="421212"/>
                  </a:lnTo>
                  <a:lnTo>
                    <a:pt x="205244" y="482827"/>
                  </a:lnTo>
                  <a:lnTo>
                    <a:pt x="232684" y="526166"/>
                  </a:lnTo>
                  <a:lnTo>
                    <a:pt x="261502" y="570184"/>
                  </a:lnTo>
                  <a:lnTo>
                    <a:pt x="288456" y="614504"/>
                  </a:lnTo>
                  <a:lnTo>
                    <a:pt x="332560" y="676141"/>
                  </a:lnTo>
                  <a:lnTo>
                    <a:pt x="374157" y="734721"/>
                  </a:lnTo>
                  <a:lnTo>
                    <a:pt x="418429" y="792395"/>
                  </a:lnTo>
                  <a:lnTo>
                    <a:pt x="465145" y="844733"/>
                  </a:lnTo>
                  <a:lnTo>
                    <a:pt x="520833" y="900198"/>
                  </a:lnTo>
                  <a:lnTo>
                    <a:pt x="580440" y="940822"/>
                  </a:lnTo>
                  <a:lnTo>
                    <a:pt x="610523" y="960858"/>
                  </a:lnTo>
                  <a:lnTo>
                    <a:pt x="638444" y="965321"/>
                  </a:lnTo>
                  <a:lnTo>
                    <a:pt x="667830" y="962707"/>
                  </a:lnTo>
                  <a:lnTo>
                    <a:pt x="687963" y="954472"/>
                  </a:lnTo>
                  <a:lnTo>
                    <a:pt x="701155" y="938080"/>
                  </a:lnTo>
                  <a:lnTo>
                    <a:pt x="721812" y="880723"/>
                  </a:lnTo>
                  <a:lnTo>
                    <a:pt x="732291" y="824904"/>
                  </a:lnTo>
                  <a:lnTo>
                    <a:pt x="734382" y="768897"/>
                  </a:lnTo>
                  <a:lnTo>
                    <a:pt x="733811" y="726870"/>
                  </a:lnTo>
                  <a:lnTo>
                    <a:pt x="730020" y="683435"/>
                  </a:lnTo>
                  <a:lnTo>
                    <a:pt x="724798" y="639374"/>
                  </a:lnTo>
                  <a:lnTo>
                    <a:pt x="720002" y="595035"/>
                  </a:lnTo>
                  <a:lnTo>
                    <a:pt x="717870" y="550572"/>
                  </a:lnTo>
                  <a:lnTo>
                    <a:pt x="711264" y="503225"/>
                  </a:lnTo>
                  <a:lnTo>
                    <a:pt x="702316" y="454950"/>
                  </a:lnTo>
                  <a:lnTo>
                    <a:pt x="694802" y="408739"/>
                  </a:lnTo>
                  <a:lnTo>
                    <a:pt x="687927" y="363444"/>
                  </a:lnTo>
                  <a:lnTo>
                    <a:pt x="681334" y="318556"/>
                  </a:lnTo>
                  <a:lnTo>
                    <a:pt x="674867" y="273850"/>
                  </a:lnTo>
                  <a:lnTo>
                    <a:pt x="665261" y="217065"/>
                  </a:lnTo>
                  <a:lnTo>
                    <a:pt x="660765" y="166641"/>
                  </a:lnTo>
                  <a:lnTo>
                    <a:pt x="631420" y="117209"/>
                  </a:lnTo>
                  <a:lnTo>
                    <a:pt x="593622" y="64825"/>
                  </a:lnTo>
                  <a:lnTo>
                    <a:pt x="583542" y="46399"/>
                  </a:lnTo>
                  <a:lnTo>
                    <a:pt x="563383" y="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2963833" y="4115564"/>
              <a:ext cx="298063" cy="667444"/>
            </a:xfrm>
            <a:custGeom>
              <a:avLst/>
              <a:gdLst/>
              <a:ahLst/>
              <a:cxnLst/>
              <a:rect l="0" t="0" r="0" b="0"/>
              <a:pathLst>
                <a:path w="298063" h="667444">
                  <a:moveTo>
                    <a:pt x="21144" y="420150"/>
                  </a:moveTo>
                  <a:lnTo>
                    <a:pt x="8020" y="458267"/>
                  </a:lnTo>
                  <a:lnTo>
                    <a:pt x="4877" y="499465"/>
                  </a:lnTo>
                  <a:lnTo>
                    <a:pt x="12783" y="548635"/>
                  </a:lnTo>
                  <a:lnTo>
                    <a:pt x="24562" y="603735"/>
                  </a:lnTo>
                  <a:lnTo>
                    <a:pt x="56736" y="659550"/>
                  </a:lnTo>
                  <a:lnTo>
                    <a:pt x="63970" y="664629"/>
                  </a:lnTo>
                  <a:lnTo>
                    <a:pt x="71975" y="666954"/>
                  </a:lnTo>
                  <a:lnTo>
                    <a:pt x="80496" y="667443"/>
                  </a:lnTo>
                  <a:lnTo>
                    <a:pt x="87236" y="662464"/>
                  </a:lnTo>
                  <a:lnTo>
                    <a:pt x="97556" y="642785"/>
                  </a:lnTo>
                  <a:lnTo>
                    <a:pt x="105202" y="593489"/>
                  </a:lnTo>
                  <a:lnTo>
                    <a:pt x="103883" y="533767"/>
                  </a:lnTo>
                  <a:lnTo>
                    <a:pt x="96587" y="483876"/>
                  </a:lnTo>
                  <a:lnTo>
                    <a:pt x="84876" y="428776"/>
                  </a:lnTo>
                  <a:lnTo>
                    <a:pt x="70796" y="372132"/>
                  </a:lnTo>
                  <a:lnTo>
                    <a:pt x="57076" y="315031"/>
                  </a:lnTo>
                  <a:lnTo>
                    <a:pt x="39571" y="260625"/>
                  </a:lnTo>
                  <a:lnTo>
                    <a:pt x="14646" y="199783"/>
                  </a:lnTo>
                  <a:lnTo>
                    <a:pt x="710" y="154801"/>
                  </a:lnTo>
                  <a:lnTo>
                    <a:pt x="0" y="102806"/>
                  </a:lnTo>
                  <a:lnTo>
                    <a:pt x="6796" y="77168"/>
                  </a:lnTo>
                  <a:lnTo>
                    <a:pt x="28448" y="43418"/>
                  </a:lnTo>
                  <a:lnTo>
                    <a:pt x="51955" y="22885"/>
                  </a:lnTo>
                  <a:lnTo>
                    <a:pt x="89217" y="8431"/>
                  </a:lnTo>
                  <a:lnTo>
                    <a:pt x="133855" y="2498"/>
                  </a:lnTo>
                  <a:lnTo>
                    <a:pt x="190422" y="1110"/>
                  </a:lnTo>
                  <a:lnTo>
                    <a:pt x="250222" y="493"/>
                  </a:lnTo>
                  <a:lnTo>
                    <a:pt x="298062" y="0"/>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2918135" y="4354285"/>
              <a:ext cx="305565" cy="57295"/>
            </a:xfrm>
            <a:custGeom>
              <a:avLst/>
              <a:gdLst/>
              <a:ahLst/>
              <a:cxnLst/>
              <a:rect l="0" t="0" r="0" b="0"/>
              <a:pathLst>
                <a:path w="305565" h="57295">
                  <a:moveTo>
                    <a:pt x="0" y="0"/>
                  </a:moveTo>
                  <a:lnTo>
                    <a:pt x="48094" y="29734"/>
                  </a:lnTo>
                  <a:lnTo>
                    <a:pt x="96771" y="35689"/>
                  </a:lnTo>
                  <a:lnTo>
                    <a:pt x="128174" y="38647"/>
                  </a:lnTo>
                  <a:lnTo>
                    <a:pt x="168206" y="42741"/>
                  </a:lnTo>
                  <a:lnTo>
                    <a:pt x="213992" y="47592"/>
                  </a:lnTo>
                  <a:lnTo>
                    <a:pt x="264865" y="52982"/>
                  </a:lnTo>
                  <a:lnTo>
                    <a:pt x="305564" y="57294"/>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 name="Group 9"/>
          <p:cNvGrpSpPr/>
          <p:nvPr/>
        </p:nvGrpSpPr>
        <p:grpSpPr>
          <a:xfrm>
            <a:off x="5853039" y="481807"/>
            <a:ext cx="4087013" cy="975116"/>
            <a:chOff x="5912160" y="1840233"/>
            <a:chExt cx="4128296" cy="3724402"/>
          </a:xfrm>
        </p:grpSpPr>
        <p:sp>
          <p:nvSpPr>
            <p:cNvPr id="8" name="Freeform 7"/>
            <p:cNvSpPr/>
            <p:nvPr/>
          </p:nvSpPr>
          <p:spPr>
            <a:xfrm>
              <a:off x="5912160" y="1840233"/>
              <a:ext cx="4128296" cy="3724402"/>
            </a:xfrm>
            <a:custGeom>
              <a:avLst/>
              <a:gdLst/>
              <a:ahLst/>
              <a:cxnLst/>
              <a:rect l="0" t="0" r="0" b="0"/>
              <a:pathLst>
                <a:path w="4128296" h="3724402">
                  <a:moveTo>
                    <a:pt x="1121539" y="3058338"/>
                  </a:moveTo>
                  <a:lnTo>
                    <a:pt x="1116470" y="3043131"/>
                  </a:lnTo>
                  <a:lnTo>
                    <a:pt x="1116810" y="3027177"/>
                  </a:lnTo>
                  <a:lnTo>
                    <a:pt x="1118387" y="3018467"/>
                  </a:lnTo>
                  <a:lnTo>
                    <a:pt x="1121560" y="3016903"/>
                  </a:lnTo>
                  <a:lnTo>
                    <a:pt x="1125796" y="3020105"/>
                  </a:lnTo>
                  <a:lnTo>
                    <a:pt x="1170495" y="3081008"/>
                  </a:lnTo>
                  <a:lnTo>
                    <a:pt x="1219125" y="3137872"/>
                  </a:lnTo>
                  <a:lnTo>
                    <a:pt x="1267170" y="3197741"/>
                  </a:lnTo>
                  <a:lnTo>
                    <a:pt x="1320967" y="3241840"/>
                  </a:lnTo>
                  <a:lnTo>
                    <a:pt x="1377845" y="3291104"/>
                  </a:lnTo>
                  <a:lnTo>
                    <a:pt x="1429483" y="3329011"/>
                  </a:lnTo>
                  <a:lnTo>
                    <a:pt x="1485102" y="3372190"/>
                  </a:lnTo>
                  <a:lnTo>
                    <a:pt x="1541898" y="3408444"/>
                  </a:lnTo>
                  <a:lnTo>
                    <a:pt x="1604114" y="3444413"/>
                  </a:lnTo>
                  <a:lnTo>
                    <a:pt x="1647593" y="3469356"/>
                  </a:lnTo>
                  <a:lnTo>
                    <a:pt x="1692734" y="3494589"/>
                  </a:lnTo>
                  <a:lnTo>
                    <a:pt x="1741090" y="3519950"/>
                  </a:lnTo>
                  <a:lnTo>
                    <a:pt x="1788045" y="3542538"/>
                  </a:lnTo>
                  <a:lnTo>
                    <a:pt x="1835793" y="3563187"/>
                  </a:lnTo>
                  <a:lnTo>
                    <a:pt x="1888843" y="3582974"/>
                  </a:lnTo>
                  <a:lnTo>
                    <a:pt x="1941421" y="3602379"/>
                  </a:lnTo>
                  <a:lnTo>
                    <a:pt x="1994143" y="3620552"/>
                  </a:lnTo>
                  <a:lnTo>
                    <a:pt x="2049405" y="3635702"/>
                  </a:lnTo>
                  <a:lnTo>
                    <a:pt x="2105796" y="3652338"/>
                  </a:lnTo>
                  <a:lnTo>
                    <a:pt x="2162687" y="3669280"/>
                  </a:lnTo>
                  <a:lnTo>
                    <a:pt x="2219802" y="3683884"/>
                  </a:lnTo>
                  <a:lnTo>
                    <a:pt x="2279845" y="3694618"/>
                  </a:lnTo>
                  <a:lnTo>
                    <a:pt x="2341897" y="3702926"/>
                  </a:lnTo>
                  <a:lnTo>
                    <a:pt x="2404842" y="3710154"/>
                  </a:lnTo>
                  <a:lnTo>
                    <a:pt x="2468184" y="3716904"/>
                  </a:lnTo>
                  <a:lnTo>
                    <a:pt x="2499929" y="3720189"/>
                  </a:lnTo>
                  <a:lnTo>
                    <a:pt x="2531702" y="3722379"/>
                  </a:lnTo>
                  <a:lnTo>
                    <a:pt x="2563494" y="3723839"/>
                  </a:lnTo>
                  <a:lnTo>
                    <a:pt x="2626051" y="3724401"/>
                  </a:lnTo>
                  <a:lnTo>
                    <a:pt x="2685683" y="3721114"/>
                  </a:lnTo>
                  <a:lnTo>
                    <a:pt x="2744016" y="3718945"/>
                  </a:lnTo>
                  <a:lnTo>
                    <a:pt x="2802832" y="3715859"/>
                  </a:lnTo>
                  <a:lnTo>
                    <a:pt x="2864338" y="3707415"/>
                  </a:lnTo>
                  <a:lnTo>
                    <a:pt x="2924211" y="3693759"/>
                  </a:lnTo>
                  <a:lnTo>
                    <a:pt x="2982651" y="3678141"/>
                  </a:lnTo>
                  <a:lnTo>
                    <a:pt x="3040454" y="3664126"/>
                  </a:lnTo>
                  <a:lnTo>
                    <a:pt x="3097974" y="3645166"/>
                  </a:lnTo>
                  <a:lnTo>
                    <a:pt x="3155368" y="3622592"/>
                  </a:lnTo>
                  <a:lnTo>
                    <a:pt x="3212706" y="3598413"/>
                  </a:lnTo>
                  <a:lnTo>
                    <a:pt x="3267190" y="3573521"/>
                  </a:lnTo>
                  <a:lnTo>
                    <a:pt x="3320759" y="3546189"/>
                  </a:lnTo>
                  <a:lnTo>
                    <a:pt x="3376397" y="3512822"/>
                  </a:lnTo>
                  <a:lnTo>
                    <a:pt x="3430126" y="3476772"/>
                  </a:lnTo>
                  <a:lnTo>
                    <a:pt x="3482298" y="3439530"/>
                  </a:lnTo>
                  <a:lnTo>
                    <a:pt x="3533778" y="3401758"/>
                  </a:lnTo>
                  <a:lnTo>
                    <a:pt x="3582122" y="3360922"/>
                  </a:lnTo>
                  <a:lnTo>
                    <a:pt x="3628365" y="3316955"/>
                  </a:lnTo>
                  <a:lnTo>
                    <a:pt x="3673673" y="3269121"/>
                  </a:lnTo>
                  <a:lnTo>
                    <a:pt x="3718567" y="3216740"/>
                  </a:lnTo>
                  <a:lnTo>
                    <a:pt x="3763276" y="3161630"/>
                  </a:lnTo>
                  <a:lnTo>
                    <a:pt x="3807903" y="3105307"/>
                  </a:lnTo>
                  <a:lnTo>
                    <a:pt x="3849664" y="3045615"/>
                  </a:lnTo>
                  <a:lnTo>
                    <a:pt x="3888383" y="2983719"/>
                  </a:lnTo>
                  <a:lnTo>
                    <a:pt x="3923275" y="2920844"/>
                  </a:lnTo>
                  <a:lnTo>
                    <a:pt x="3940006" y="2888162"/>
                  </a:lnTo>
                  <a:lnTo>
                    <a:pt x="3956465" y="2854704"/>
                  </a:lnTo>
                  <a:lnTo>
                    <a:pt x="3972743" y="2820727"/>
                  </a:lnTo>
                  <a:lnTo>
                    <a:pt x="3987839" y="2785344"/>
                  </a:lnTo>
                  <a:lnTo>
                    <a:pt x="4002146" y="2749024"/>
                  </a:lnTo>
                  <a:lnTo>
                    <a:pt x="4015929" y="2712079"/>
                  </a:lnTo>
                  <a:lnTo>
                    <a:pt x="4028300" y="2674717"/>
                  </a:lnTo>
                  <a:lnTo>
                    <a:pt x="4039731" y="2637077"/>
                  </a:lnTo>
                  <a:lnTo>
                    <a:pt x="4050534" y="2599251"/>
                  </a:lnTo>
                  <a:lnTo>
                    <a:pt x="4059858" y="2560242"/>
                  </a:lnTo>
                  <a:lnTo>
                    <a:pt x="4068196" y="2520443"/>
                  </a:lnTo>
                  <a:lnTo>
                    <a:pt x="4075877" y="2480117"/>
                  </a:lnTo>
                  <a:lnTo>
                    <a:pt x="4083119" y="2438379"/>
                  </a:lnTo>
                  <a:lnTo>
                    <a:pt x="4090069" y="2395701"/>
                  </a:lnTo>
                  <a:lnTo>
                    <a:pt x="4096824" y="2352394"/>
                  </a:lnTo>
                  <a:lnTo>
                    <a:pt x="4103450" y="2309731"/>
                  </a:lnTo>
                  <a:lnTo>
                    <a:pt x="4109989" y="2267496"/>
                  </a:lnTo>
                  <a:lnTo>
                    <a:pt x="4116470" y="2225546"/>
                  </a:lnTo>
                  <a:lnTo>
                    <a:pt x="4120792" y="2181665"/>
                  </a:lnTo>
                  <a:lnTo>
                    <a:pt x="4123672" y="2136496"/>
                  </a:lnTo>
                  <a:lnTo>
                    <a:pt x="4125593" y="2090468"/>
                  </a:lnTo>
                  <a:lnTo>
                    <a:pt x="4126873" y="2045990"/>
                  </a:lnTo>
                  <a:lnTo>
                    <a:pt x="4127726" y="2002546"/>
                  </a:lnTo>
                  <a:lnTo>
                    <a:pt x="4128295" y="1959790"/>
                  </a:lnTo>
                  <a:lnTo>
                    <a:pt x="4126553" y="1917493"/>
                  </a:lnTo>
                  <a:lnTo>
                    <a:pt x="4123269" y="1875503"/>
                  </a:lnTo>
                  <a:lnTo>
                    <a:pt x="4118958" y="1833716"/>
                  </a:lnTo>
                  <a:lnTo>
                    <a:pt x="4113962" y="1792065"/>
                  </a:lnTo>
                  <a:lnTo>
                    <a:pt x="4108509" y="1750506"/>
                  </a:lnTo>
                  <a:lnTo>
                    <a:pt x="4102752" y="1709006"/>
                  </a:lnTo>
                  <a:lnTo>
                    <a:pt x="4095731" y="1667547"/>
                  </a:lnTo>
                  <a:lnTo>
                    <a:pt x="4087868" y="1626115"/>
                  </a:lnTo>
                  <a:lnTo>
                    <a:pt x="4079443" y="1584701"/>
                  </a:lnTo>
                  <a:lnTo>
                    <a:pt x="4069582" y="1543298"/>
                  </a:lnTo>
                  <a:lnTo>
                    <a:pt x="4058763" y="1501904"/>
                  </a:lnTo>
                  <a:lnTo>
                    <a:pt x="4047308" y="1460515"/>
                  </a:lnTo>
                  <a:lnTo>
                    <a:pt x="4034365" y="1419130"/>
                  </a:lnTo>
                  <a:lnTo>
                    <a:pt x="4020433" y="1377746"/>
                  </a:lnTo>
                  <a:lnTo>
                    <a:pt x="4005839" y="1336365"/>
                  </a:lnTo>
                  <a:lnTo>
                    <a:pt x="3988683" y="1296045"/>
                  </a:lnTo>
                  <a:lnTo>
                    <a:pt x="3969819" y="1256433"/>
                  </a:lnTo>
                  <a:lnTo>
                    <a:pt x="3949816" y="1217294"/>
                  </a:lnTo>
                  <a:lnTo>
                    <a:pt x="3930114" y="1178469"/>
                  </a:lnTo>
                  <a:lnTo>
                    <a:pt x="3910614" y="1139854"/>
                  </a:lnTo>
                  <a:lnTo>
                    <a:pt x="3891248" y="1101379"/>
                  </a:lnTo>
                  <a:lnTo>
                    <a:pt x="3869849" y="1062997"/>
                  </a:lnTo>
                  <a:lnTo>
                    <a:pt x="3847096" y="1024677"/>
                  </a:lnTo>
                  <a:lnTo>
                    <a:pt x="3823439" y="986399"/>
                  </a:lnTo>
                  <a:lnTo>
                    <a:pt x="3799180" y="948148"/>
                  </a:lnTo>
                  <a:lnTo>
                    <a:pt x="3774520" y="909916"/>
                  </a:lnTo>
                  <a:lnTo>
                    <a:pt x="3749591" y="871696"/>
                  </a:lnTo>
                  <a:lnTo>
                    <a:pt x="3722363" y="834545"/>
                  </a:lnTo>
                  <a:lnTo>
                    <a:pt x="3693601" y="798107"/>
                  </a:lnTo>
                  <a:lnTo>
                    <a:pt x="3663816" y="762144"/>
                  </a:lnTo>
                  <a:lnTo>
                    <a:pt x="3633350" y="727559"/>
                  </a:lnTo>
                  <a:lnTo>
                    <a:pt x="3602428" y="693892"/>
                  </a:lnTo>
                  <a:lnTo>
                    <a:pt x="3571205" y="660838"/>
                  </a:lnTo>
                  <a:lnTo>
                    <a:pt x="3537657" y="628192"/>
                  </a:lnTo>
                  <a:lnTo>
                    <a:pt x="3502560" y="595818"/>
                  </a:lnTo>
                  <a:lnTo>
                    <a:pt x="3466430" y="563626"/>
                  </a:lnTo>
                  <a:lnTo>
                    <a:pt x="3430673" y="532615"/>
                  </a:lnTo>
                  <a:lnTo>
                    <a:pt x="3395163" y="502392"/>
                  </a:lnTo>
                  <a:lnTo>
                    <a:pt x="3359820" y="472695"/>
                  </a:lnTo>
                  <a:lnTo>
                    <a:pt x="3323525" y="444409"/>
                  </a:lnTo>
                  <a:lnTo>
                    <a:pt x="3286598" y="417064"/>
                  </a:lnTo>
                  <a:lnTo>
                    <a:pt x="3249247" y="390346"/>
                  </a:lnTo>
                  <a:lnTo>
                    <a:pt x="3210554" y="364046"/>
                  </a:lnTo>
                  <a:lnTo>
                    <a:pt x="3170966" y="338025"/>
                  </a:lnTo>
                  <a:lnTo>
                    <a:pt x="3130781" y="312189"/>
                  </a:lnTo>
                  <a:lnTo>
                    <a:pt x="3089137" y="287539"/>
                  </a:lnTo>
                  <a:lnTo>
                    <a:pt x="3046521" y="263679"/>
                  </a:lnTo>
                  <a:lnTo>
                    <a:pt x="3003256" y="240345"/>
                  </a:lnTo>
                  <a:lnTo>
                    <a:pt x="2959559" y="218423"/>
                  </a:lnTo>
                  <a:lnTo>
                    <a:pt x="2915574" y="197442"/>
                  </a:lnTo>
                  <a:lnTo>
                    <a:pt x="2871397" y="177089"/>
                  </a:lnTo>
                  <a:lnTo>
                    <a:pt x="2827092" y="158216"/>
                  </a:lnTo>
                  <a:lnTo>
                    <a:pt x="2782701" y="140329"/>
                  </a:lnTo>
                  <a:lnTo>
                    <a:pt x="2738253" y="123099"/>
                  </a:lnTo>
                  <a:lnTo>
                    <a:pt x="2692707" y="107368"/>
                  </a:lnTo>
                  <a:lnTo>
                    <a:pt x="2646428" y="92637"/>
                  </a:lnTo>
                  <a:lnTo>
                    <a:pt x="2599661" y="78573"/>
                  </a:lnTo>
                  <a:lnTo>
                    <a:pt x="2551506" y="66013"/>
                  </a:lnTo>
                  <a:lnTo>
                    <a:pt x="2502428" y="54458"/>
                  </a:lnTo>
                  <a:lnTo>
                    <a:pt x="2452733" y="43571"/>
                  </a:lnTo>
                  <a:lnTo>
                    <a:pt x="2403688" y="34191"/>
                  </a:lnTo>
                  <a:lnTo>
                    <a:pt x="2355077" y="25816"/>
                  </a:lnTo>
                  <a:lnTo>
                    <a:pt x="2306755" y="18110"/>
                  </a:lnTo>
                  <a:lnTo>
                    <a:pt x="2256503" y="11912"/>
                  </a:lnTo>
                  <a:lnTo>
                    <a:pt x="2204965" y="6719"/>
                  </a:lnTo>
                  <a:lnTo>
                    <a:pt x="2152570" y="2196"/>
                  </a:lnTo>
                  <a:lnTo>
                    <a:pt x="2100664" y="242"/>
                  </a:lnTo>
                  <a:lnTo>
                    <a:pt x="2049084" y="0"/>
                  </a:lnTo>
                  <a:lnTo>
                    <a:pt x="1997722" y="900"/>
                  </a:lnTo>
                  <a:lnTo>
                    <a:pt x="1946505" y="2561"/>
                  </a:lnTo>
                  <a:lnTo>
                    <a:pt x="1895384" y="4729"/>
                  </a:lnTo>
                  <a:lnTo>
                    <a:pt x="1844328" y="7235"/>
                  </a:lnTo>
                  <a:lnTo>
                    <a:pt x="1793315" y="12089"/>
                  </a:lnTo>
                  <a:lnTo>
                    <a:pt x="1742330" y="18508"/>
                  </a:lnTo>
                  <a:lnTo>
                    <a:pt x="1691365" y="25970"/>
                  </a:lnTo>
                  <a:lnTo>
                    <a:pt x="1641474" y="35189"/>
                  </a:lnTo>
                  <a:lnTo>
                    <a:pt x="1592297" y="45579"/>
                  </a:lnTo>
                  <a:lnTo>
                    <a:pt x="1543598" y="56749"/>
                  </a:lnTo>
                  <a:lnTo>
                    <a:pt x="1495217" y="69501"/>
                  </a:lnTo>
                  <a:lnTo>
                    <a:pt x="1447049" y="83307"/>
                  </a:lnTo>
                  <a:lnTo>
                    <a:pt x="1399022" y="97816"/>
                  </a:lnTo>
                  <a:lnTo>
                    <a:pt x="1351089" y="113855"/>
                  </a:lnTo>
                  <a:lnTo>
                    <a:pt x="1303219" y="130913"/>
                  </a:lnTo>
                  <a:lnTo>
                    <a:pt x="1255391" y="148652"/>
                  </a:lnTo>
                  <a:lnTo>
                    <a:pt x="1209713" y="167904"/>
                  </a:lnTo>
                  <a:lnTo>
                    <a:pt x="1165468" y="188166"/>
                  </a:lnTo>
                  <a:lnTo>
                    <a:pt x="1122178" y="209100"/>
                  </a:lnTo>
                  <a:lnTo>
                    <a:pt x="1079526" y="230484"/>
                  </a:lnTo>
                  <a:lnTo>
                    <a:pt x="1037298" y="252166"/>
                  </a:lnTo>
                  <a:lnTo>
                    <a:pt x="995353" y="274048"/>
                  </a:lnTo>
                  <a:lnTo>
                    <a:pt x="954658" y="297124"/>
                  </a:lnTo>
                  <a:lnTo>
                    <a:pt x="914796" y="320996"/>
                  </a:lnTo>
                  <a:lnTo>
                    <a:pt x="875490" y="345398"/>
                  </a:lnTo>
                  <a:lnTo>
                    <a:pt x="837615" y="371215"/>
                  </a:lnTo>
                  <a:lnTo>
                    <a:pt x="800694" y="397976"/>
                  </a:lnTo>
                  <a:lnTo>
                    <a:pt x="764409" y="425365"/>
                  </a:lnTo>
                  <a:lnTo>
                    <a:pt x="729610" y="454234"/>
                  </a:lnTo>
                  <a:lnTo>
                    <a:pt x="695800" y="484090"/>
                  </a:lnTo>
                  <a:lnTo>
                    <a:pt x="662651" y="514604"/>
                  </a:lnTo>
                  <a:lnTo>
                    <a:pt x="600354" y="573972"/>
                  </a:lnTo>
                  <a:lnTo>
                    <a:pt x="540837" y="634309"/>
                  </a:lnTo>
                  <a:lnTo>
                    <a:pt x="511598" y="666738"/>
                  </a:lnTo>
                  <a:lnTo>
                    <a:pt x="482555" y="700028"/>
                  </a:lnTo>
                  <a:lnTo>
                    <a:pt x="454706" y="732832"/>
                  </a:lnTo>
                  <a:lnTo>
                    <a:pt x="427652" y="765311"/>
                  </a:lnTo>
                  <a:lnTo>
                    <a:pt x="401128" y="797573"/>
                  </a:lnTo>
                  <a:lnTo>
                    <a:pt x="376019" y="830752"/>
                  </a:lnTo>
                  <a:lnTo>
                    <a:pt x="351852" y="864542"/>
                  </a:lnTo>
                  <a:lnTo>
                    <a:pt x="328314" y="898740"/>
                  </a:lnTo>
                  <a:lnTo>
                    <a:pt x="306256" y="934270"/>
                  </a:lnTo>
                  <a:lnTo>
                    <a:pt x="285185" y="970689"/>
                  </a:lnTo>
                  <a:lnTo>
                    <a:pt x="264772" y="1007700"/>
                  </a:lnTo>
                  <a:lnTo>
                    <a:pt x="245858" y="1044045"/>
                  </a:lnTo>
                  <a:lnTo>
                    <a:pt x="227944" y="1079945"/>
                  </a:lnTo>
                  <a:lnTo>
                    <a:pt x="210697" y="1115550"/>
                  </a:lnTo>
                  <a:lnTo>
                    <a:pt x="193893" y="1152018"/>
                  </a:lnTo>
                  <a:lnTo>
                    <a:pt x="177386" y="1189062"/>
                  </a:lnTo>
                  <a:lnTo>
                    <a:pt x="161076" y="1226490"/>
                  </a:lnTo>
                  <a:lnTo>
                    <a:pt x="144898" y="1263113"/>
                  </a:lnTo>
                  <a:lnTo>
                    <a:pt x="128808" y="1299199"/>
                  </a:lnTo>
                  <a:lnTo>
                    <a:pt x="112776" y="1334927"/>
                  </a:lnTo>
                  <a:lnTo>
                    <a:pt x="98905" y="1370417"/>
                  </a:lnTo>
                  <a:lnTo>
                    <a:pt x="86475" y="1405747"/>
                  </a:lnTo>
                  <a:lnTo>
                    <a:pt x="75005" y="1440972"/>
                  </a:lnTo>
                  <a:lnTo>
                    <a:pt x="65236" y="1476125"/>
                  </a:lnTo>
                  <a:lnTo>
                    <a:pt x="56602" y="1511232"/>
                  </a:lnTo>
                  <a:lnTo>
                    <a:pt x="48724" y="1546308"/>
                  </a:lnTo>
                  <a:lnTo>
                    <a:pt x="41350" y="1581362"/>
                  </a:lnTo>
                  <a:lnTo>
                    <a:pt x="34312" y="1616403"/>
                  </a:lnTo>
                  <a:lnTo>
                    <a:pt x="27498" y="1651434"/>
                  </a:lnTo>
                  <a:lnTo>
                    <a:pt x="21894" y="1685398"/>
                  </a:lnTo>
                  <a:lnTo>
                    <a:pt x="17097" y="1718651"/>
                  </a:lnTo>
                  <a:lnTo>
                    <a:pt x="12838" y="1751429"/>
                  </a:lnTo>
                  <a:lnTo>
                    <a:pt x="9999" y="1783891"/>
                  </a:lnTo>
                  <a:lnTo>
                    <a:pt x="8107" y="1816142"/>
                  </a:lnTo>
                  <a:lnTo>
                    <a:pt x="6845" y="1848252"/>
                  </a:lnTo>
                  <a:lnTo>
                    <a:pt x="4942" y="1881331"/>
                  </a:lnTo>
                  <a:lnTo>
                    <a:pt x="2613" y="1915053"/>
                  </a:lnTo>
                  <a:lnTo>
                    <a:pt x="0" y="1949206"/>
                  </a:lnTo>
                  <a:lnTo>
                    <a:pt x="379" y="1982584"/>
                  </a:lnTo>
                  <a:lnTo>
                    <a:pt x="2754" y="2015446"/>
                  </a:lnTo>
                  <a:lnTo>
                    <a:pt x="6459" y="2047964"/>
                  </a:lnTo>
                  <a:lnTo>
                    <a:pt x="11052" y="2081314"/>
                  </a:lnTo>
                  <a:lnTo>
                    <a:pt x="16235" y="2115217"/>
                  </a:lnTo>
                  <a:lnTo>
                    <a:pt x="21812" y="2149491"/>
                  </a:lnTo>
                  <a:lnTo>
                    <a:pt x="29775" y="2181889"/>
                  </a:lnTo>
                  <a:lnTo>
                    <a:pt x="49939" y="2243350"/>
                  </a:lnTo>
                  <a:lnTo>
                    <a:pt x="73048" y="2305324"/>
                  </a:lnTo>
                  <a:lnTo>
                    <a:pt x="98525" y="2367174"/>
                  </a:lnTo>
                  <a:lnTo>
                    <a:pt x="127532" y="2426493"/>
                  </a:lnTo>
                  <a:lnTo>
                    <a:pt x="158107" y="2484686"/>
                  </a:lnTo>
                  <a:lnTo>
                    <a:pt x="190440" y="2541318"/>
                  </a:lnTo>
                  <a:lnTo>
                    <a:pt x="226030" y="2594781"/>
                  </a:lnTo>
                  <a:lnTo>
                    <a:pt x="263068" y="2646835"/>
                  </a:lnTo>
                  <a:lnTo>
                    <a:pt x="301809" y="2697202"/>
                  </a:lnTo>
                  <a:lnTo>
                    <a:pt x="343784" y="2744344"/>
                  </a:lnTo>
                  <a:lnTo>
                    <a:pt x="390025" y="2790053"/>
                  </a:lnTo>
                  <a:lnTo>
                    <a:pt x="437809" y="2835123"/>
                  </a:lnTo>
                  <a:lnTo>
                    <a:pt x="483802" y="2879911"/>
                  </a:lnTo>
                  <a:lnTo>
                    <a:pt x="531829" y="2921745"/>
                  </a:lnTo>
                  <a:lnTo>
                    <a:pt x="581468" y="2962617"/>
                  </a:lnTo>
                  <a:lnTo>
                    <a:pt x="631822" y="3005539"/>
                  </a:lnTo>
                  <a:lnTo>
                    <a:pt x="679665" y="3043714"/>
                  </a:lnTo>
                  <a:lnTo>
                    <a:pt x="727807" y="3078363"/>
                  </a:lnTo>
                  <a:lnTo>
                    <a:pt x="781034" y="3111446"/>
                  </a:lnTo>
                  <a:lnTo>
                    <a:pt x="833689" y="3141003"/>
                  </a:lnTo>
                  <a:lnTo>
                    <a:pt x="885386" y="3169347"/>
                  </a:lnTo>
                  <a:lnTo>
                    <a:pt x="936654" y="3199628"/>
                  </a:lnTo>
                  <a:lnTo>
                    <a:pt x="987733" y="3225110"/>
                  </a:lnTo>
                  <a:lnTo>
                    <a:pt x="1039789" y="3248106"/>
                  </a:lnTo>
                  <a:lnTo>
                    <a:pt x="1094755" y="3272474"/>
                  </a:lnTo>
                  <a:lnTo>
                    <a:pt x="1148184" y="3291791"/>
                  </a:lnTo>
                  <a:lnTo>
                    <a:pt x="1200224" y="3308511"/>
                  </a:lnTo>
                  <a:lnTo>
                    <a:pt x="1251645" y="3326552"/>
                  </a:lnTo>
                  <a:lnTo>
                    <a:pt x="1299963" y="3342351"/>
                  </a:lnTo>
                  <a:lnTo>
                    <a:pt x="1346193" y="3355385"/>
                  </a:lnTo>
                  <a:lnTo>
                    <a:pt x="1391497" y="3364714"/>
                  </a:lnTo>
                  <a:lnTo>
                    <a:pt x="1436388" y="3375227"/>
                  </a:lnTo>
                  <a:lnTo>
                    <a:pt x="1481096" y="3384850"/>
                  </a:lnTo>
                  <a:lnTo>
                    <a:pt x="1525722" y="3389127"/>
                  </a:lnTo>
                  <a:lnTo>
                    <a:pt x="1587532" y="3396604"/>
                  </a:lnTo>
                  <a:lnTo>
                    <a:pt x="1622117" y="3397374"/>
                  </a:lnTo>
                  <a:lnTo>
                    <a:pt x="1666394" y="3396827"/>
                  </a:lnTo>
                  <a:lnTo>
                    <a:pt x="1717132" y="3395401"/>
                  </a:lnTo>
                  <a:lnTo>
                    <a:pt x="1773507" y="3393816"/>
                  </a:lnTo>
                  <a:lnTo>
                    <a:pt x="1818607" y="3392549"/>
                  </a:lnTo>
                </a:path>
              </a:pathLst>
            </a:custGeom>
            <a:ln w="38100" cap="flat" cmpd="sng" algn="ctr">
              <a:solidFill>
                <a:srgbClr val="0093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7014951" y="3172332"/>
              <a:ext cx="801757" cy="971879"/>
            </a:xfrm>
            <a:custGeom>
              <a:avLst/>
              <a:gdLst/>
              <a:ahLst/>
              <a:cxnLst/>
              <a:rect l="0" t="0" r="0" b="0"/>
              <a:pathLst>
                <a:path w="801757" h="971879">
                  <a:moveTo>
                    <a:pt x="18748" y="876390"/>
                  </a:moveTo>
                  <a:lnTo>
                    <a:pt x="8610" y="891597"/>
                  </a:lnTo>
                  <a:lnTo>
                    <a:pt x="5624" y="891833"/>
                  </a:lnTo>
                  <a:lnTo>
                    <a:pt x="3632" y="887746"/>
                  </a:lnTo>
                  <a:lnTo>
                    <a:pt x="0" y="824298"/>
                  </a:lnTo>
                  <a:lnTo>
                    <a:pt x="2583" y="776784"/>
                  </a:lnTo>
                  <a:lnTo>
                    <a:pt x="10068" y="719559"/>
                  </a:lnTo>
                  <a:lnTo>
                    <a:pt x="19134" y="677247"/>
                  </a:lnTo>
                  <a:lnTo>
                    <a:pt x="37310" y="633685"/>
                  </a:lnTo>
                  <a:lnTo>
                    <a:pt x="51046" y="589568"/>
                  </a:lnTo>
                  <a:lnTo>
                    <a:pt x="60688" y="546265"/>
                  </a:lnTo>
                  <a:lnTo>
                    <a:pt x="72082" y="485035"/>
                  </a:lnTo>
                  <a:lnTo>
                    <a:pt x="78879" y="442159"/>
                  </a:lnTo>
                  <a:lnTo>
                    <a:pt x="93740" y="381335"/>
                  </a:lnTo>
                  <a:lnTo>
                    <a:pt x="111583" y="322996"/>
                  </a:lnTo>
                  <a:lnTo>
                    <a:pt x="130308" y="265392"/>
                  </a:lnTo>
                  <a:lnTo>
                    <a:pt x="149295" y="213076"/>
                  </a:lnTo>
                  <a:lnTo>
                    <a:pt x="173430" y="163978"/>
                  </a:lnTo>
                  <a:lnTo>
                    <a:pt x="210100" y="108545"/>
                  </a:lnTo>
                  <a:lnTo>
                    <a:pt x="262589" y="55926"/>
                  </a:lnTo>
                  <a:lnTo>
                    <a:pt x="318525" y="25822"/>
                  </a:lnTo>
                  <a:lnTo>
                    <a:pt x="374372" y="8558"/>
                  </a:lnTo>
                  <a:lnTo>
                    <a:pt x="431103" y="0"/>
                  </a:lnTo>
                  <a:lnTo>
                    <a:pt x="488679" y="5933"/>
                  </a:lnTo>
                  <a:lnTo>
                    <a:pt x="548016" y="25464"/>
                  </a:lnTo>
                  <a:lnTo>
                    <a:pt x="575442" y="48148"/>
                  </a:lnTo>
                  <a:lnTo>
                    <a:pt x="597007" y="75028"/>
                  </a:lnTo>
                  <a:lnTo>
                    <a:pt x="604658" y="96542"/>
                  </a:lnTo>
                  <a:lnTo>
                    <a:pt x="609569" y="144934"/>
                  </a:lnTo>
                  <a:lnTo>
                    <a:pt x="605351" y="182690"/>
                  </a:lnTo>
                  <a:lnTo>
                    <a:pt x="579173" y="233469"/>
                  </a:lnTo>
                  <a:lnTo>
                    <a:pt x="537693" y="284367"/>
                  </a:lnTo>
                  <a:lnTo>
                    <a:pt x="479044" y="335288"/>
                  </a:lnTo>
                  <a:lnTo>
                    <a:pt x="427098" y="373483"/>
                  </a:lnTo>
                  <a:lnTo>
                    <a:pt x="371390" y="411678"/>
                  </a:lnTo>
                  <a:lnTo>
                    <a:pt x="314565" y="444804"/>
                  </a:lnTo>
                  <a:lnTo>
                    <a:pt x="257411" y="474778"/>
                  </a:lnTo>
                  <a:lnTo>
                    <a:pt x="205228" y="503818"/>
                  </a:lnTo>
                  <a:lnTo>
                    <a:pt x="142192" y="541086"/>
                  </a:lnTo>
                  <a:lnTo>
                    <a:pt x="86757" y="576629"/>
                  </a:lnTo>
                  <a:lnTo>
                    <a:pt x="72669" y="595332"/>
                  </a:lnTo>
                  <a:lnTo>
                    <a:pt x="64994" y="616730"/>
                  </a:lnTo>
                  <a:lnTo>
                    <a:pt x="65119" y="636850"/>
                  </a:lnTo>
                  <a:lnTo>
                    <a:pt x="74370" y="656402"/>
                  </a:lnTo>
                  <a:lnTo>
                    <a:pt x="81293" y="666072"/>
                  </a:lnTo>
                  <a:lnTo>
                    <a:pt x="116382" y="689820"/>
                  </a:lnTo>
                  <a:lnTo>
                    <a:pt x="176826" y="717916"/>
                  </a:lnTo>
                  <a:lnTo>
                    <a:pt x="231454" y="743848"/>
                  </a:lnTo>
                  <a:lnTo>
                    <a:pt x="293143" y="771691"/>
                  </a:lnTo>
                  <a:lnTo>
                    <a:pt x="353273" y="800099"/>
                  </a:lnTo>
                  <a:lnTo>
                    <a:pt x="416593" y="827614"/>
                  </a:lnTo>
                  <a:lnTo>
                    <a:pt x="476144" y="849677"/>
                  </a:lnTo>
                  <a:lnTo>
                    <a:pt x="533045" y="870715"/>
                  </a:lnTo>
                  <a:lnTo>
                    <a:pt x="583974" y="895574"/>
                  </a:lnTo>
                  <a:lnTo>
                    <a:pt x="645880" y="920693"/>
                  </a:lnTo>
                  <a:lnTo>
                    <a:pt x="699289" y="936186"/>
                  </a:lnTo>
                  <a:lnTo>
                    <a:pt x="756209" y="956026"/>
                  </a:lnTo>
                  <a:lnTo>
                    <a:pt x="801756" y="971878"/>
                  </a:lnTo>
                </a:path>
              </a:pathLst>
            </a:custGeom>
            <a:ln w="38100" cap="flat" cmpd="sng" algn="ctr">
              <a:solidFill>
                <a:srgbClr val="0093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p:cNvGrpSpPr/>
          <p:nvPr/>
        </p:nvGrpSpPr>
        <p:grpSpPr>
          <a:xfrm>
            <a:off x="3122860" y="949389"/>
            <a:ext cx="3018059" cy="263144"/>
            <a:chOff x="3154404" y="3626140"/>
            <a:chExt cx="3048544" cy="1005064"/>
          </a:xfrm>
        </p:grpSpPr>
        <p:sp>
          <p:nvSpPr>
            <p:cNvPr id="11" name="Freeform 10"/>
            <p:cNvSpPr/>
            <p:nvPr/>
          </p:nvSpPr>
          <p:spPr>
            <a:xfrm>
              <a:off x="3154404" y="3901602"/>
              <a:ext cx="701298" cy="424038"/>
            </a:xfrm>
            <a:custGeom>
              <a:avLst/>
              <a:gdLst/>
              <a:ahLst/>
              <a:cxnLst/>
              <a:rect l="0" t="0" r="0" b="0"/>
              <a:pathLst>
                <a:path w="701298" h="424038">
                  <a:moveTo>
                    <a:pt x="69295" y="242608"/>
                  </a:moveTo>
                  <a:lnTo>
                    <a:pt x="29423" y="229318"/>
                  </a:lnTo>
                  <a:lnTo>
                    <a:pt x="11257" y="228921"/>
                  </a:lnTo>
                  <a:lnTo>
                    <a:pt x="1956" y="230300"/>
                  </a:lnTo>
                  <a:lnTo>
                    <a:pt x="0" y="231220"/>
                  </a:lnTo>
                  <a:lnTo>
                    <a:pt x="9143" y="232242"/>
                  </a:lnTo>
                  <a:lnTo>
                    <a:pt x="64840" y="226336"/>
                  </a:lnTo>
                  <a:lnTo>
                    <a:pt x="118549" y="224348"/>
                  </a:lnTo>
                  <a:lnTo>
                    <a:pt x="175841" y="222698"/>
                  </a:lnTo>
                  <a:lnTo>
                    <a:pt x="217796" y="218552"/>
                  </a:lnTo>
                  <a:lnTo>
                    <a:pt x="261199" y="213172"/>
                  </a:lnTo>
                  <a:lnTo>
                    <a:pt x="306306" y="208306"/>
                  </a:lnTo>
                  <a:lnTo>
                    <a:pt x="354647" y="206143"/>
                  </a:lnTo>
                  <a:lnTo>
                    <a:pt x="401596" y="202353"/>
                  </a:lnTo>
                  <a:lnTo>
                    <a:pt x="447218" y="197131"/>
                  </a:lnTo>
                  <a:lnTo>
                    <a:pt x="492251" y="191274"/>
                  </a:lnTo>
                  <a:lnTo>
                    <a:pt x="554290" y="182012"/>
                  </a:lnTo>
                  <a:lnTo>
                    <a:pt x="607920" y="177617"/>
                  </a:lnTo>
                  <a:lnTo>
                    <a:pt x="652339" y="171246"/>
                  </a:lnTo>
                  <a:lnTo>
                    <a:pt x="692378" y="152500"/>
                  </a:lnTo>
                  <a:lnTo>
                    <a:pt x="699003" y="144341"/>
                  </a:lnTo>
                  <a:lnTo>
                    <a:pt x="701297" y="135718"/>
                  </a:lnTo>
                  <a:lnTo>
                    <a:pt x="700705" y="126787"/>
                  </a:lnTo>
                  <a:lnTo>
                    <a:pt x="694389" y="111205"/>
                  </a:lnTo>
                  <a:lnTo>
                    <a:pt x="667974" y="78842"/>
                  </a:lnTo>
                  <a:lnTo>
                    <a:pt x="605105" y="44371"/>
                  </a:lnTo>
                  <a:lnTo>
                    <a:pt x="548871" y="16147"/>
                  </a:lnTo>
                  <a:lnTo>
                    <a:pt x="505641" y="0"/>
                  </a:lnTo>
                  <a:lnTo>
                    <a:pt x="539450" y="12090"/>
                  </a:lnTo>
                  <a:lnTo>
                    <a:pt x="580163" y="39561"/>
                  </a:lnTo>
                  <a:lnTo>
                    <a:pt x="624877" y="82222"/>
                  </a:lnTo>
                  <a:lnTo>
                    <a:pt x="634516" y="108727"/>
                  </a:lnTo>
                  <a:lnTo>
                    <a:pt x="637113" y="150952"/>
                  </a:lnTo>
                  <a:lnTo>
                    <a:pt x="628485" y="198804"/>
                  </a:lnTo>
                  <a:lnTo>
                    <a:pt x="595502" y="254248"/>
                  </a:lnTo>
                  <a:lnTo>
                    <a:pt x="559605" y="312712"/>
                  </a:lnTo>
                  <a:lnTo>
                    <a:pt x="523908" y="365117"/>
                  </a:lnTo>
                  <a:lnTo>
                    <a:pt x="489445" y="424037"/>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462421" y="3626140"/>
              <a:ext cx="844507" cy="470327"/>
            </a:xfrm>
            <a:custGeom>
              <a:avLst/>
              <a:gdLst/>
              <a:ahLst/>
              <a:cxnLst/>
              <a:rect l="0" t="0" r="0" b="0"/>
              <a:pathLst>
                <a:path w="844507" h="470327">
                  <a:moveTo>
                    <a:pt x="0" y="269800"/>
                  </a:moveTo>
                  <a:lnTo>
                    <a:pt x="10138" y="259662"/>
                  </a:lnTo>
                  <a:lnTo>
                    <a:pt x="46858" y="243218"/>
                  </a:lnTo>
                  <a:lnTo>
                    <a:pt x="103173" y="232837"/>
                  </a:lnTo>
                  <a:lnTo>
                    <a:pt x="156120" y="224661"/>
                  </a:lnTo>
                  <a:lnTo>
                    <a:pt x="218373" y="215518"/>
                  </a:lnTo>
                  <a:lnTo>
                    <a:pt x="261861" y="209247"/>
                  </a:lnTo>
                  <a:lnTo>
                    <a:pt x="308775" y="202924"/>
                  </a:lnTo>
                  <a:lnTo>
                    <a:pt x="357918" y="197638"/>
                  </a:lnTo>
                  <a:lnTo>
                    <a:pt x="408052" y="195288"/>
                  </a:lnTo>
                  <a:lnTo>
                    <a:pt x="458628" y="191415"/>
                  </a:lnTo>
                  <a:lnTo>
                    <a:pt x="509398" y="187218"/>
                  </a:lnTo>
                  <a:lnTo>
                    <a:pt x="560256" y="185352"/>
                  </a:lnTo>
                  <a:lnTo>
                    <a:pt x="611152" y="181694"/>
                  </a:lnTo>
                  <a:lnTo>
                    <a:pt x="659944" y="177592"/>
                  </a:lnTo>
                  <a:lnTo>
                    <a:pt x="721080" y="175283"/>
                  </a:lnTo>
                  <a:lnTo>
                    <a:pt x="780835" y="171674"/>
                  </a:lnTo>
                  <a:lnTo>
                    <a:pt x="805383" y="165712"/>
                  </a:lnTo>
                  <a:lnTo>
                    <a:pt x="823367" y="155989"/>
                  </a:lnTo>
                  <a:lnTo>
                    <a:pt x="825828" y="149364"/>
                  </a:lnTo>
                  <a:lnTo>
                    <a:pt x="824286" y="141765"/>
                  </a:lnTo>
                  <a:lnTo>
                    <a:pt x="814085" y="125895"/>
                  </a:lnTo>
                  <a:lnTo>
                    <a:pt x="798942" y="111768"/>
                  </a:lnTo>
                  <a:lnTo>
                    <a:pt x="737898" y="86527"/>
                  </a:lnTo>
                  <a:lnTo>
                    <a:pt x="688300" y="68727"/>
                  </a:lnTo>
                  <a:lnTo>
                    <a:pt x="637176" y="52843"/>
                  </a:lnTo>
                  <a:lnTo>
                    <a:pt x="584541" y="38588"/>
                  </a:lnTo>
                  <a:lnTo>
                    <a:pt x="524298" y="19830"/>
                  </a:lnTo>
                  <a:lnTo>
                    <a:pt x="461477" y="7355"/>
                  </a:lnTo>
                  <a:lnTo>
                    <a:pt x="450884" y="2531"/>
                  </a:lnTo>
                  <a:lnTo>
                    <a:pt x="448067" y="376"/>
                  </a:lnTo>
                  <a:lnTo>
                    <a:pt x="450432" y="0"/>
                  </a:lnTo>
                  <a:lnTo>
                    <a:pt x="507910" y="12605"/>
                  </a:lnTo>
                  <a:lnTo>
                    <a:pt x="562446" y="24836"/>
                  </a:lnTo>
                  <a:lnTo>
                    <a:pt x="613679" y="39366"/>
                  </a:lnTo>
                  <a:lnTo>
                    <a:pt x="664108" y="57112"/>
                  </a:lnTo>
                  <a:lnTo>
                    <a:pt x="721050" y="82118"/>
                  </a:lnTo>
                  <a:lnTo>
                    <a:pt x="770337" y="110321"/>
                  </a:lnTo>
                  <a:lnTo>
                    <a:pt x="826245" y="156366"/>
                  </a:lnTo>
                  <a:lnTo>
                    <a:pt x="836235" y="171897"/>
                  </a:lnTo>
                  <a:lnTo>
                    <a:pt x="844506" y="206128"/>
                  </a:lnTo>
                  <a:lnTo>
                    <a:pt x="841816" y="234074"/>
                  </a:lnTo>
                  <a:lnTo>
                    <a:pt x="822799" y="277950"/>
                  </a:lnTo>
                  <a:lnTo>
                    <a:pt x="781960" y="334467"/>
                  </a:lnTo>
                  <a:lnTo>
                    <a:pt x="729398" y="394684"/>
                  </a:lnTo>
                  <a:lnTo>
                    <a:pt x="678652" y="457431"/>
                  </a:lnTo>
                  <a:lnTo>
                    <a:pt x="668421" y="470326"/>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465052" y="4202067"/>
              <a:ext cx="1306379" cy="429137"/>
            </a:xfrm>
            <a:custGeom>
              <a:avLst/>
              <a:gdLst/>
              <a:ahLst/>
              <a:cxnLst/>
              <a:rect l="0" t="0" r="0" b="0"/>
              <a:pathLst>
                <a:path w="1306379" h="429137">
                  <a:moveTo>
                    <a:pt x="0" y="209512"/>
                  </a:moveTo>
                  <a:lnTo>
                    <a:pt x="33991" y="217070"/>
                  </a:lnTo>
                  <a:lnTo>
                    <a:pt x="93010" y="217738"/>
                  </a:lnTo>
                  <a:lnTo>
                    <a:pt x="146202" y="211451"/>
                  </a:lnTo>
                  <a:lnTo>
                    <a:pt x="194687" y="207257"/>
                  </a:lnTo>
                  <a:lnTo>
                    <a:pt x="252200" y="202124"/>
                  </a:lnTo>
                  <a:lnTo>
                    <a:pt x="294578" y="199862"/>
                  </a:lnTo>
                  <a:lnTo>
                    <a:pt x="338170" y="195321"/>
                  </a:lnTo>
                  <a:lnTo>
                    <a:pt x="382300" y="192595"/>
                  </a:lnTo>
                  <a:lnTo>
                    <a:pt x="427731" y="191383"/>
                  </a:lnTo>
                  <a:lnTo>
                    <a:pt x="476215" y="190845"/>
                  </a:lnTo>
                  <a:lnTo>
                    <a:pt x="528886" y="190606"/>
                  </a:lnTo>
                  <a:lnTo>
                    <a:pt x="583064" y="194743"/>
                  </a:lnTo>
                  <a:lnTo>
                    <a:pt x="635436" y="210729"/>
                  </a:lnTo>
                  <a:lnTo>
                    <a:pt x="692664" y="226321"/>
                  </a:lnTo>
                  <a:lnTo>
                    <a:pt x="752404" y="239263"/>
                  </a:lnTo>
                  <a:lnTo>
                    <a:pt x="810784" y="248552"/>
                  </a:lnTo>
                  <a:lnTo>
                    <a:pt x="868561" y="256217"/>
                  </a:lnTo>
                  <a:lnTo>
                    <a:pt x="925008" y="264221"/>
                  </a:lnTo>
                  <a:lnTo>
                    <a:pt x="978389" y="274852"/>
                  </a:lnTo>
                  <a:lnTo>
                    <a:pt x="1027577" y="283821"/>
                  </a:lnTo>
                  <a:lnTo>
                    <a:pt x="1074195" y="292404"/>
                  </a:lnTo>
                  <a:lnTo>
                    <a:pt x="1119670" y="303292"/>
                  </a:lnTo>
                  <a:lnTo>
                    <a:pt x="1176888" y="311214"/>
                  </a:lnTo>
                  <a:lnTo>
                    <a:pt x="1236126" y="313891"/>
                  </a:lnTo>
                  <a:lnTo>
                    <a:pt x="1296491" y="309394"/>
                  </a:lnTo>
                  <a:lnTo>
                    <a:pt x="1302515" y="302624"/>
                  </a:lnTo>
                  <a:lnTo>
                    <a:pt x="1306378" y="280957"/>
                  </a:lnTo>
                  <a:lnTo>
                    <a:pt x="1301729" y="262131"/>
                  </a:lnTo>
                  <a:lnTo>
                    <a:pt x="1291529" y="246691"/>
                  </a:lnTo>
                  <a:lnTo>
                    <a:pt x="1234166" y="198896"/>
                  </a:lnTo>
                  <a:lnTo>
                    <a:pt x="1188418" y="164386"/>
                  </a:lnTo>
                  <a:lnTo>
                    <a:pt x="1128925" y="131752"/>
                  </a:lnTo>
                  <a:lnTo>
                    <a:pt x="1076833" y="109138"/>
                  </a:lnTo>
                  <a:lnTo>
                    <a:pt x="1026150" y="88998"/>
                  </a:lnTo>
                  <a:lnTo>
                    <a:pt x="972466" y="69592"/>
                  </a:lnTo>
                  <a:lnTo>
                    <a:pt x="912541" y="45085"/>
                  </a:lnTo>
                  <a:lnTo>
                    <a:pt x="852028" y="25463"/>
                  </a:lnTo>
                  <a:lnTo>
                    <a:pt x="816779" y="15518"/>
                  </a:lnTo>
                  <a:lnTo>
                    <a:pt x="811888" y="12280"/>
                  </a:lnTo>
                  <a:lnTo>
                    <a:pt x="811810" y="9060"/>
                  </a:lnTo>
                  <a:lnTo>
                    <a:pt x="814942" y="5852"/>
                  </a:lnTo>
                  <a:lnTo>
                    <a:pt x="859901" y="1338"/>
                  </a:lnTo>
                  <a:lnTo>
                    <a:pt x="916841" y="0"/>
                  </a:lnTo>
                  <a:lnTo>
                    <a:pt x="968961" y="4673"/>
                  </a:lnTo>
                  <a:lnTo>
                    <a:pt x="1028139" y="7707"/>
                  </a:lnTo>
                  <a:lnTo>
                    <a:pt x="1087642" y="13676"/>
                  </a:lnTo>
                  <a:lnTo>
                    <a:pt x="1140520" y="22164"/>
                  </a:lnTo>
                  <a:lnTo>
                    <a:pt x="1197230" y="34537"/>
                  </a:lnTo>
                  <a:lnTo>
                    <a:pt x="1255191" y="55445"/>
                  </a:lnTo>
                  <a:lnTo>
                    <a:pt x="1282470" y="78276"/>
                  </a:lnTo>
                  <a:lnTo>
                    <a:pt x="1291457" y="98843"/>
                  </a:lnTo>
                  <a:lnTo>
                    <a:pt x="1294391" y="123191"/>
                  </a:lnTo>
                  <a:lnTo>
                    <a:pt x="1290458" y="179218"/>
                  </a:lnTo>
                  <a:lnTo>
                    <a:pt x="1287581" y="205597"/>
                  </a:lnTo>
                  <a:lnTo>
                    <a:pt x="1272969" y="244307"/>
                  </a:lnTo>
                  <a:lnTo>
                    <a:pt x="1242883" y="298238"/>
                  </a:lnTo>
                  <a:lnTo>
                    <a:pt x="1217051" y="355339"/>
                  </a:lnTo>
                  <a:lnTo>
                    <a:pt x="1193835" y="407270"/>
                  </a:lnTo>
                  <a:lnTo>
                    <a:pt x="1184061" y="429136"/>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5343549" y="3886425"/>
              <a:ext cx="859399" cy="114553"/>
            </a:xfrm>
            <a:custGeom>
              <a:avLst/>
              <a:gdLst/>
              <a:ahLst/>
              <a:cxnLst/>
              <a:rect l="0" t="0" r="0" b="0"/>
              <a:pathLst>
                <a:path w="859399" h="114553">
                  <a:moveTo>
                    <a:pt x="0" y="9515"/>
                  </a:moveTo>
                  <a:lnTo>
                    <a:pt x="26053" y="2952"/>
                  </a:lnTo>
                  <a:lnTo>
                    <a:pt x="86370" y="556"/>
                  </a:lnTo>
                  <a:lnTo>
                    <a:pt x="144614" y="82"/>
                  </a:lnTo>
                  <a:lnTo>
                    <a:pt x="199285" y="0"/>
                  </a:lnTo>
                  <a:lnTo>
                    <a:pt x="243829" y="2810"/>
                  </a:lnTo>
                  <a:lnTo>
                    <a:pt x="291919" y="7596"/>
                  </a:lnTo>
                  <a:lnTo>
                    <a:pt x="341585" y="13260"/>
                  </a:lnTo>
                  <a:lnTo>
                    <a:pt x="394781" y="22143"/>
                  </a:lnTo>
                  <a:lnTo>
                    <a:pt x="449192" y="32103"/>
                  </a:lnTo>
                  <a:lnTo>
                    <a:pt x="501668" y="40066"/>
                  </a:lnTo>
                  <a:lnTo>
                    <a:pt x="553284" y="49972"/>
                  </a:lnTo>
                  <a:lnTo>
                    <a:pt x="603456" y="60386"/>
                  </a:lnTo>
                  <a:lnTo>
                    <a:pt x="650511" y="68551"/>
                  </a:lnTo>
                  <a:lnTo>
                    <a:pt x="708618" y="84182"/>
                  </a:lnTo>
                  <a:lnTo>
                    <a:pt x="759434" y="97184"/>
                  </a:lnTo>
                  <a:lnTo>
                    <a:pt x="818226" y="107756"/>
                  </a:lnTo>
                  <a:lnTo>
                    <a:pt x="859398" y="114552"/>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5887834" y="3749556"/>
              <a:ext cx="148332" cy="89091"/>
            </a:xfrm>
            <a:custGeom>
              <a:avLst/>
              <a:gdLst/>
              <a:ahLst/>
              <a:cxnLst/>
              <a:rect l="0" t="0" r="0" b="0"/>
              <a:pathLst>
                <a:path w="148332" h="89091">
                  <a:moveTo>
                    <a:pt x="85940" y="89090"/>
                  </a:moveTo>
                  <a:lnTo>
                    <a:pt x="26823" y="44198"/>
                  </a:lnTo>
                  <a:lnTo>
                    <a:pt x="24248" y="35820"/>
                  </a:lnTo>
                  <a:lnTo>
                    <a:pt x="29875" y="15195"/>
                  </a:lnTo>
                  <a:lnTo>
                    <a:pt x="39015" y="7997"/>
                  </a:lnTo>
                  <a:lnTo>
                    <a:pt x="66145" y="0"/>
                  </a:lnTo>
                  <a:lnTo>
                    <a:pt x="128445" y="2002"/>
                  </a:lnTo>
                  <a:lnTo>
                    <a:pt x="148331" y="3701"/>
                  </a:lnTo>
                  <a:lnTo>
                    <a:pt x="147693" y="5640"/>
                  </a:lnTo>
                  <a:lnTo>
                    <a:pt x="143023" y="7993"/>
                  </a:lnTo>
                  <a:lnTo>
                    <a:pt x="95898" y="11305"/>
                  </a:lnTo>
                  <a:lnTo>
                    <a:pt x="38317" y="22425"/>
                  </a:lnTo>
                  <a:lnTo>
                    <a:pt x="0" y="31797"/>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5467684" y="3741513"/>
              <a:ext cx="574904" cy="181178"/>
            </a:xfrm>
            <a:custGeom>
              <a:avLst/>
              <a:gdLst/>
              <a:ahLst/>
              <a:cxnLst/>
              <a:rect l="0" t="0" r="0" b="0"/>
              <a:pathLst>
                <a:path w="574904" h="181178">
                  <a:moveTo>
                    <a:pt x="0" y="68487"/>
                  </a:moveTo>
                  <a:lnTo>
                    <a:pt x="61384" y="76709"/>
                  </a:lnTo>
                  <a:lnTo>
                    <a:pt x="119206" y="86458"/>
                  </a:lnTo>
                  <a:lnTo>
                    <a:pt x="167000" y="100808"/>
                  </a:lnTo>
                  <a:lnTo>
                    <a:pt x="221008" y="112251"/>
                  </a:lnTo>
                  <a:lnTo>
                    <a:pt x="278388" y="123422"/>
                  </a:lnTo>
                  <a:lnTo>
                    <a:pt x="340894" y="138639"/>
                  </a:lnTo>
                  <a:lnTo>
                    <a:pt x="400204" y="150338"/>
                  </a:lnTo>
                  <a:lnTo>
                    <a:pt x="455972" y="160524"/>
                  </a:lnTo>
                  <a:lnTo>
                    <a:pt x="513913" y="173471"/>
                  </a:lnTo>
                  <a:lnTo>
                    <a:pt x="566225" y="181177"/>
                  </a:lnTo>
                  <a:lnTo>
                    <a:pt x="572705" y="178626"/>
                  </a:lnTo>
                  <a:lnTo>
                    <a:pt x="574903" y="173743"/>
                  </a:lnTo>
                  <a:lnTo>
                    <a:pt x="574246" y="167304"/>
                  </a:lnTo>
                  <a:lnTo>
                    <a:pt x="565028" y="154491"/>
                  </a:lnTo>
                  <a:lnTo>
                    <a:pt x="512116" y="105850"/>
                  </a:lnTo>
                  <a:lnTo>
                    <a:pt x="457017" y="66451"/>
                  </a:lnTo>
                  <a:lnTo>
                    <a:pt x="402362" y="40067"/>
                  </a:lnTo>
                  <a:lnTo>
                    <a:pt x="345189" y="14603"/>
                  </a:lnTo>
                  <a:lnTo>
                    <a:pt x="325297" y="3514"/>
                  </a:lnTo>
                  <a:lnTo>
                    <a:pt x="324024" y="769"/>
                  </a:lnTo>
                  <a:lnTo>
                    <a:pt x="328480" y="0"/>
                  </a:lnTo>
                  <a:lnTo>
                    <a:pt x="383888" y="6389"/>
                  </a:lnTo>
                  <a:lnTo>
                    <a:pt x="439040" y="17868"/>
                  </a:lnTo>
                  <a:lnTo>
                    <a:pt x="485516" y="28261"/>
                  </a:lnTo>
                  <a:lnTo>
                    <a:pt x="506142" y="38584"/>
                  </a:lnTo>
                  <a:lnTo>
                    <a:pt x="508247" y="44307"/>
                  </a:lnTo>
                  <a:lnTo>
                    <a:pt x="505406" y="50245"/>
                  </a:lnTo>
                  <a:lnTo>
                    <a:pt x="445799" y="107581"/>
                  </a:lnTo>
                  <a:lnTo>
                    <a:pt x="391504" y="144878"/>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5677702" y="1300423"/>
            <a:ext cx="869712" cy="84615"/>
            <a:chOff x="5735052" y="4966896"/>
            <a:chExt cx="878497" cy="323180"/>
          </a:xfrm>
        </p:grpSpPr>
        <p:sp>
          <p:nvSpPr>
            <p:cNvPr id="18" name="Freeform 17"/>
            <p:cNvSpPr/>
            <p:nvPr/>
          </p:nvSpPr>
          <p:spPr>
            <a:xfrm>
              <a:off x="5735052" y="4966896"/>
              <a:ext cx="630227" cy="74909"/>
            </a:xfrm>
            <a:custGeom>
              <a:avLst/>
              <a:gdLst/>
              <a:ahLst/>
              <a:cxnLst/>
              <a:rect l="0" t="0" r="0" b="0"/>
              <a:pathLst>
                <a:path w="630227" h="74909">
                  <a:moveTo>
                    <a:pt x="0" y="74908"/>
                  </a:moveTo>
                  <a:lnTo>
                    <a:pt x="46802" y="66224"/>
                  </a:lnTo>
                  <a:lnTo>
                    <a:pt x="103226" y="52059"/>
                  </a:lnTo>
                  <a:lnTo>
                    <a:pt x="155547" y="40670"/>
                  </a:lnTo>
                  <a:lnTo>
                    <a:pt x="210894" y="31637"/>
                  </a:lnTo>
                  <a:lnTo>
                    <a:pt x="268673" y="27429"/>
                  </a:lnTo>
                  <a:lnTo>
                    <a:pt x="310741" y="22684"/>
                  </a:lnTo>
                  <a:lnTo>
                    <a:pt x="354195" y="17039"/>
                  </a:lnTo>
                  <a:lnTo>
                    <a:pt x="417584" y="10725"/>
                  </a:lnTo>
                  <a:lnTo>
                    <a:pt x="473854" y="6024"/>
                  </a:lnTo>
                  <a:lnTo>
                    <a:pt x="535325" y="0"/>
                  </a:lnTo>
                  <a:lnTo>
                    <a:pt x="588335" y="5373"/>
                  </a:lnTo>
                  <a:lnTo>
                    <a:pt x="619465" y="8329"/>
                  </a:lnTo>
                  <a:lnTo>
                    <a:pt x="619869" y="10363"/>
                  </a:lnTo>
                  <a:lnTo>
                    <a:pt x="616955" y="12781"/>
                  </a:lnTo>
                  <a:lnTo>
                    <a:pt x="617135" y="17575"/>
                  </a:lnTo>
                  <a:lnTo>
                    <a:pt x="630226" y="46262"/>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321835" y="5026218"/>
              <a:ext cx="291714" cy="263858"/>
            </a:xfrm>
            <a:custGeom>
              <a:avLst/>
              <a:gdLst/>
              <a:ahLst/>
              <a:cxnLst/>
              <a:rect l="0" t="0" r="0" b="0"/>
              <a:pathLst>
                <a:path w="291714" h="263858">
                  <a:moveTo>
                    <a:pt x="291713" y="25135"/>
                  </a:moveTo>
                  <a:lnTo>
                    <a:pt x="276506" y="14997"/>
                  </a:lnTo>
                  <a:lnTo>
                    <a:pt x="226544" y="6746"/>
                  </a:lnTo>
                  <a:lnTo>
                    <a:pt x="176915" y="0"/>
                  </a:lnTo>
                  <a:lnTo>
                    <a:pt x="123879" y="12"/>
                  </a:lnTo>
                  <a:lnTo>
                    <a:pt x="64999" y="13928"/>
                  </a:lnTo>
                  <a:lnTo>
                    <a:pt x="20312" y="35614"/>
                  </a:lnTo>
                  <a:lnTo>
                    <a:pt x="12107" y="41670"/>
                  </a:lnTo>
                  <a:lnTo>
                    <a:pt x="2991" y="62545"/>
                  </a:lnTo>
                  <a:lnTo>
                    <a:pt x="0" y="89506"/>
                  </a:lnTo>
                  <a:lnTo>
                    <a:pt x="9555" y="150040"/>
                  </a:lnTo>
                  <a:lnTo>
                    <a:pt x="36632" y="213082"/>
                  </a:lnTo>
                  <a:lnTo>
                    <a:pt x="52992" y="263857"/>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6273265" y="1224306"/>
            <a:ext cx="891182" cy="125732"/>
          </a:xfrm>
          <a:custGeom>
            <a:avLst/>
            <a:gdLst/>
            <a:ahLst/>
            <a:cxnLst/>
            <a:rect l="0" t="0" r="0" b="0"/>
            <a:pathLst>
              <a:path w="900183" h="480225">
                <a:moveTo>
                  <a:pt x="0" y="69622"/>
                </a:moveTo>
                <a:lnTo>
                  <a:pt x="60423" y="72451"/>
                </a:lnTo>
                <a:lnTo>
                  <a:pt x="119405" y="80009"/>
                </a:lnTo>
                <a:lnTo>
                  <a:pt x="181791" y="86999"/>
                </a:lnTo>
                <a:lnTo>
                  <a:pt x="242249" y="93279"/>
                </a:lnTo>
                <a:lnTo>
                  <a:pt x="289448" y="98881"/>
                </a:lnTo>
                <a:lnTo>
                  <a:pt x="338719" y="105968"/>
                </a:lnTo>
                <a:lnTo>
                  <a:pt x="388910" y="116191"/>
                </a:lnTo>
                <a:lnTo>
                  <a:pt x="439510" y="124978"/>
                </a:lnTo>
                <a:lnTo>
                  <a:pt x="490292" y="133481"/>
                </a:lnTo>
                <a:lnTo>
                  <a:pt x="541155" y="144334"/>
                </a:lnTo>
                <a:lnTo>
                  <a:pt x="589225" y="153401"/>
                </a:lnTo>
                <a:lnTo>
                  <a:pt x="635345" y="162029"/>
                </a:lnTo>
                <a:lnTo>
                  <a:pt x="680599" y="172936"/>
                </a:lnTo>
                <a:lnTo>
                  <a:pt x="742762" y="185938"/>
                </a:lnTo>
                <a:lnTo>
                  <a:pt x="796429" y="196510"/>
                </a:lnTo>
                <a:lnTo>
                  <a:pt x="850997" y="201293"/>
                </a:lnTo>
                <a:lnTo>
                  <a:pt x="880067" y="196753"/>
                </a:lnTo>
                <a:lnTo>
                  <a:pt x="892276" y="192571"/>
                </a:lnTo>
                <a:lnTo>
                  <a:pt x="898293" y="185540"/>
                </a:lnTo>
                <a:lnTo>
                  <a:pt x="900182" y="176608"/>
                </a:lnTo>
                <a:lnTo>
                  <a:pt x="899320" y="166410"/>
                </a:lnTo>
                <a:lnTo>
                  <a:pt x="877829" y="126711"/>
                </a:lnTo>
                <a:lnTo>
                  <a:pt x="827835" y="78411"/>
                </a:lnTo>
                <a:lnTo>
                  <a:pt x="768831" y="38950"/>
                </a:lnTo>
                <a:lnTo>
                  <a:pt x="724895" y="11184"/>
                </a:lnTo>
                <a:lnTo>
                  <a:pt x="696826" y="201"/>
                </a:lnTo>
                <a:lnTo>
                  <a:pt x="693724" y="0"/>
                </a:lnTo>
                <a:lnTo>
                  <a:pt x="694838" y="1988"/>
                </a:lnTo>
                <a:lnTo>
                  <a:pt x="752918" y="45561"/>
                </a:lnTo>
                <a:lnTo>
                  <a:pt x="811527" y="98671"/>
                </a:lnTo>
                <a:lnTo>
                  <a:pt x="866815" y="155598"/>
                </a:lnTo>
                <a:lnTo>
                  <a:pt x="877902" y="174676"/>
                </a:lnTo>
                <a:lnTo>
                  <a:pt x="880708" y="199423"/>
                </a:lnTo>
                <a:lnTo>
                  <a:pt x="877357" y="225983"/>
                </a:lnTo>
                <a:lnTo>
                  <a:pt x="852044" y="278911"/>
                </a:lnTo>
                <a:lnTo>
                  <a:pt x="793238" y="336922"/>
                </a:lnTo>
                <a:lnTo>
                  <a:pt x="730254" y="386057"/>
                </a:lnTo>
                <a:lnTo>
                  <a:pt x="670080" y="430754"/>
                </a:lnTo>
                <a:lnTo>
                  <a:pt x="611128" y="480224"/>
                </a:lnTo>
              </a:path>
            </a:pathLst>
          </a:custGeom>
          <a:ln w="38100" cap="flat" cmpd="sng" algn="ctr">
            <a:solidFill>
              <a:srgbClr val="FF00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1697" tIns="20848" rIns="41697" bIns="20848" rtlCol="0" anchor="ctr"/>
          <a:lstStyle/>
          <a:p>
            <a:pPr algn="ctr"/>
            <a:endParaRPr lang="en-US"/>
          </a:p>
        </p:txBody>
      </p:sp>
      <p:sp>
        <p:nvSpPr>
          <p:cNvPr id="22" name="Freeform 21"/>
          <p:cNvSpPr/>
          <p:nvPr/>
        </p:nvSpPr>
        <p:spPr>
          <a:xfrm>
            <a:off x="6103104" y="968168"/>
            <a:ext cx="649674" cy="43205"/>
          </a:xfrm>
          <a:custGeom>
            <a:avLst/>
            <a:gdLst/>
            <a:ahLst/>
            <a:cxnLst/>
            <a:rect l="0" t="0" r="0" b="0"/>
            <a:pathLst>
              <a:path w="656236" h="165019">
                <a:moveTo>
                  <a:pt x="0" y="112138"/>
                </a:moveTo>
                <a:lnTo>
                  <a:pt x="53162" y="112138"/>
                </a:lnTo>
                <a:lnTo>
                  <a:pt x="109919" y="113199"/>
                </a:lnTo>
                <a:lnTo>
                  <a:pt x="157529" y="118700"/>
                </a:lnTo>
                <a:lnTo>
                  <a:pt x="212542" y="121863"/>
                </a:lnTo>
                <a:lnTo>
                  <a:pt x="275408" y="127987"/>
                </a:lnTo>
                <a:lnTo>
                  <a:pt x="319039" y="129792"/>
                </a:lnTo>
                <a:lnTo>
                  <a:pt x="363188" y="133423"/>
                </a:lnTo>
                <a:lnTo>
                  <a:pt x="407565" y="138574"/>
                </a:lnTo>
                <a:lnTo>
                  <a:pt x="452045" y="144400"/>
                </a:lnTo>
                <a:lnTo>
                  <a:pt x="513771" y="153644"/>
                </a:lnTo>
                <a:lnTo>
                  <a:pt x="567309" y="158034"/>
                </a:lnTo>
                <a:lnTo>
                  <a:pt x="625303" y="165018"/>
                </a:lnTo>
                <a:lnTo>
                  <a:pt x="651733" y="162873"/>
                </a:lnTo>
                <a:lnTo>
                  <a:pt x="656235" y="158693"/>
                </a:lnTo>
                <a:lnTo>
                  <a:pt x="654991" y="152723"/>
                </a:lnTo>
                <a:lnTo>
                  <a:pt x="643354" y="138664"/>
                </a:lnTo>
                <a:lnTo>
                  <a:pt x="584031" y="85545"/>
                </a:lnTo>
                <a:lnTo>
                  <a:pt x="526791" y="58434"/>
                </a:lnTo>
                <a:lnTo>
                  <a:pt x="465460" y="32644"/>
                </a:lnTo>
                <a:lnTo>
                  <a:pt x="403456" y="5814"/>
                </a:lnTo>
                <a:lnTo>
                  <a:pt x="402655" y="3060"/>
                </a:lnTo>
                <a:lnTo>
                  <a:pt x="418741" y="0"/>
                </a:lnTo>
                <a:lnTo>
                  <a:pt x="480925" y="8261"/>
                </a:lnTo>
                <a:lnTo>
                  <a:pt x="541791" y="20061"/>
                </a:lnTo>
                <a:lnTo>
                  <a:pt x="604898" y="32609"/>
                </a:lnTo>
                <a:lnTo>
                  <a:pt x="644059" y="40004"/>
                </a:lnTo>
                <a:lnTo>
                  <a:pt x="645813" y="39646"/>
                </a:lnTo>
                <a:lnTo>
                  <a:pt x="643800" y="38346"/>
                </a:lnTo>
                <a:lnTo>
                  <a:pt x="590275" y="26379"/>
                </a:lnTo>
                <a:lnTo>
                  <a:pt x="532566" y="24601"/>
                </a:lnTo>
                <a:lnTo>
                  <a:pt x="496541" y="26198"/>
                </a:lnTo>
              </a:path>
            </a:pathLst>
          </a:custGeom>
          <a:ln w="38100" cap="flat" cmpd="sng" algn="ctr">
            <a:solidFill>
              <a:srgbClr val="0093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1697" tIns="20848" rIns="41697" bIns="20848" rtlCol="0" anchor="ctr"/>
          <a:lstStyle/>
          <a:p>
            <a:pPr algn="ctr"/>
            <a:endParaRPr lang="en-US"/>
          </a:p>
        </p:txBody>
      </p:sp>
      <p:sp>
        <p:nvSpPr>
          <p:cNvPr id="23" name="Freeform 22"/>
          <p:cNvSpPr/>
          <p:nvPr/>
        </p:nvSpPr>
        <p:spPr>
          <a:xfrm>
            <a:off x="6462333" y="839229"/>
            <a:ext cx="727668" cy="51977"/>
          </a:xfrm>
          <a:custGeom>
            <a:avLst/>
            <a:gdLst/>
            <a:ahLst/>
            <a:cxnLst/>
            <a:rect l="0" t="0" r="0" b="0"/>
            <a:pathLst>
              <a:path w="735018" h="198524">
                <a:moveTo>
                  <a:pt x="0" y="117621"/>
                </a:moveTo>
                <a:lnTo>
                  <a:pt x="53162" y="122690"/>
                </a:lnTo>
                <a:lnTo>
                  <a:pt x="115130" y="130912"/>
                </a:lnTo>
                <a:lnTo>
                  <a:pt x="158329" y="136967"/>
                </a:lnTo>
                <a:lnTo>
                  <a:pt x="200869" y="143195"/>
                </a:lnTo>
                <a:lnTo>
                  <a:pt x="248070" y="149500"/>
                </a:lnTo>
                <a:lnTo>
                  <a:pt x="297340" y="155839"/>
                </a:lnTo>
                <a:lnTo>
                  <a:pt x="347531" y="162193"/>
                </a:lnTo>
                <a:lnTo>
                  <a:pt x="398131" y="168553"/>
                </a:lnTo>
                <a:lnTo>
                  <a:pt x="448913" y="174917"/>
                </a:lnTo>
                <a:lnTo>
                  <a:pt x="498715" y="181281"/>
                </a:lnTo>
                <a:lnTo>
                  <a:pt x="545606" y="187647"/>
                </a:lnTo>
                <a:lnTo>
                  <a:pt x="608690" y="192126"/>
                </a:lnTo>
                <a:lnTo>
                  <a:pt x="662629" y="198523"/>
                </a:lnTo>
                <a:lnTo>
                  <a:pt x="702071" y="196999"/>
                </a:lnTo>
                <a:lnTo>
                  <a:pt x="720864" y="189681"/>
                </a:lnTo>
                <a:lnTo>
                  <a:pt x="728847" y="184759"/>
                </a:lnTo>
                <a:lnTo>
                  <a:pt x="732046" y="179356"/>
                </a:lnTo>
                <a:lnTo>
                  <a:pt x="732057" y="173631"/>
                </a:lnTo>
                <a:lnTo>
                  <a:pt x="729943" y="167693"/>
                </a:lnTo>
                <a:lnTo>
                  <a:pt x="711760" y="149198"/>
                </a:lnTo>
                <a:lnTo>
                  <a:pt x="661852" y="117375"/>
                </a:lnTo>
                <a:lnTo>
                  <a:pt x="615429" y="95150"/>
                </a:lnTo>
                <a:lnTo>
                  <a:pt x="562890" y="69938"/>
                </a:lnTo>
                <a:lnTo>
                  <a:pt x="513253" y="48558"/>
                </a:lnTo>
                <a:lnTo>
                  <a:pt x="451784" y="22323"/>
                </a:lnTo>
                <a:lnTo>
                  <a:pt x="399520" y="73"/>
                </a:lnTo>
                <a:lnTo>
                  <a:pt x="400031" y="0"/>
                </a:lnTo>
                <a:lnTo>
                  <a:pt x="409086" y="3808"/>
                </a:lnTo>
                <a:lnTo>
                  <a:pt x="446493" y="20714"/>
                </a:lnTo>
                <a:lnTo>
                  <a:pt x="509408" y="39653"/>
                </a:lnTo>
                <a:lnTo>
                  <a:pt x="559297" y="57621"/>
                </a:lnTo>
                <a:lnTo>
                  <a:pt x="612746" y="71315"/>
                </a:lnTo>
                <a:lnTo>
                  <a:pt x="671531" y="92009"/>
                </a:lnTo>
                <a:lnTo>
                  <a:pt x="729935" y="110817"/>
                </a:lnTo>
                <a:lnTo>
                  <a:pt x="734894" y="114146"/>
                </a:lnTo>
                <a:lnTo>
                  <a:pt x="735017" y="117426"/>
                </a:lnTo>
                <a:lnTo>
                  <a:pt x="731916" y="120674"/>
                </a:lnTo>
                <a:lnTo>
                  <a:pt x="670196" y="126948"/>
                </a:lnTo>
                <a:lnTo>
                  <a:pt x="612478" y="136536"/>
                </a:lnTo>
                <a:lnTo>
                  <a:pt x="575954" y="142963"/>
                </a:lnTo>
                <a:lnTo>
                  <a:pt x="533569" y="150430"/>
                </a:lnTo>
                <a:lnTo>
                  <a:pt x="486473" y="158728"/>
                </a:lnTo>
                <a:lnTo>
                  <a:pt x="448797" y="165366"/>
                </a:lnTo>
              </a:path>
            </a:pathLst>
          </a:custGeom>
          <a:ln w="38100" cap="flat" cmpd="sng" algn="ctr">
            <a:solidFill>
              <a:srgbClr val="0093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41697" tIns="20848" rIns="41697" bIns="20848" rtlCol="0" anchor="ctr"/>
          <a:lstStyle/>
          <a:p>
            <a:pPr algn="ctr"/>
            <a:endParaRPr lang="en-US"/>
          </a:p>
        </p:txBody>
      </p:sp>
      <p:grpSp>
        <p:nvGrpSpPr>
          <p:cNvPr id="27" name="Group 26"/>
          <p:cNvGrpSpPr/>
          <p:nvPr/>
        </p:nvGrpSpPr>
        <p:grpSpPr>
          <a:xfrm>
            <a:off x="5810049" y="1127531"/>
            <a:ext cx="2251960" cy="240007"/>
            <a:chOff x="5868736" y="4306541"/>
            <a:chExt cx="2274707" cy="916693"/>
          </a:xfrm>
        </p:grpSpPr>
        <p:sp>
          <p:nvSpPr>
            <p:cNvPr id="24" name="Freeform 23"/>
            <p:cNvSpPr/>
            <p:nvPr/>
          </p:nvSpPr>
          <p:spPr>
            <a:xfrm>
              <a:off x="5868736" y="4576483"/>
              <a:ext cx="956209" cy="264796"/>
            </a:xfrm>
            <a:custGeom>
              <a:avLst/>
              <a:gdLst/>
              <a:ahLst/>
              <a:cxnLst/>
              <a:rect l="0" t="0" r="0" b="0"/>
              <a:pathLst>
                <a:path w="956209" h="264796">
                  <a:moveTo>
                    <a:pt x="0" y="112013"/>
                  </a:moveTo>
                  <a:lnTo>
                    <a:pt x="63302" y="120235"/>
                  </a:lnTo>
                  <a:lnTo>
                    <a:pt x="111298" y="121169"/>
                  </a:lnTo>
                  <a:lnTo>
                    <a:pt x="159117" y="121446"/>
                  </a:lnTo>
                  <a:lnTo>
                    <a:pt x="217022" y="116458"/>
                  </a:lnTo>
                  <a:lnTo>
                    <a:pt x="259493" y="113989"/>
                  </a:lnTo>
                  <a:lnTo>
                    <a:pt x="304186" y="113952"/>
                  </a:lnTo>
                  <a:lnTo>
                    <a:pt x="352342" y="117472"/>
                  </a:lnTo>
                  <a:lnTo>
                    <a:pt x="402039" y="119744"/>
                  </a:lnTo>
                  <a:lnTo>
                    <a:pt x="453479" y="121815"/>
                  </a:lnTo>
                  <a:lnTo>
                    <a:pt x="508172" y="126272"/>
                  </a:lnTo>
                  <a:lnTo>
                    <a:pt x="564309" y="131789"/>
                  </a:lnTo>
                  <a:lnTo>
                    <a:pt x="620027" y="138839"/>
                  </a:lnTo>
                  <a:lnTo>
                    <a:pt x="673084" y="149046"/>
                  </a:lnTo>
                  <a:lnTo>
                    <a:pt x="722128" y="154997"/>
                  </a:lnTo>
                  <a:lnTo>
                    <a:pt x="768682" y="158702"/>
                  </a:lnTo>
                  <a:lnTo>
                    <a:pt x="814129" y="163886"/>
                  </a:lnTo>
                  <a:lnTo>
                    <a:pt x="871331" y="172769"/>
                  </a:lnTo>
                  <a:lnTo>
                    <a:pt x="916809" y="177052"/>
                  </a:lnTo>
                  <a:lnTo>
                    <a:pt x="941147" y="172395"/>
                  </a:lnTo>
                  <a:lnTo>
                    <a:pt x="952093" y="168182"/>
                  </a:lnTo>
                  <a:lnTo>
                    <a:pt x="956208" y="161130"/>
                  </a:lnTo>
                  <a:lnTo>
                    <a:pt x="955768" y="152185"/>
                  </a:lnTo>
                  <a:lnTo>
                    <a:pt x="946791" y="133050"/>
                  </a:lnTo>
                  <a:lnTo>
                    <a:pt x="901008" y="91704"/>
                  </a:lnTo>
                  <a:lnTo>
                    <a:pt x="839326" y="61043"/>
                  </a:lnTo>
                  <a:lnTo>
                    <a:pt x="781243" y="28265"/>
                  </a:lnTo>
                  <a:lnTo>
                    <a:pt x="724069" y="6112"/>
                  </a:lnTo>
                  <a:lnTo>
                    <a:pt x="684792" y="0"/>
                  </a:lnTo>
                  <a:lnTo>
                    <a:pt x="678274" y="2325"/>
                  </a:lnTo>
                  <a:lnTo>
                    <a:pt x="676051" y="7058"/>
                  </a:lnTo>
                  <a:lnTo>
                    <a:pt x="676691" y="13397"/>
                  </a:lnTo>
                  <a:lnTo>
                    <a:pt x="685889" y="26098"/>
                  </a:lnTo>
                  <a:lnTo>
                    <a:pt x="743516" y="67100"/>
                  </a:lnTo>
                  <a:lnTo>
                    <a:pt x="800010" y="111325"/>
                  </a:lnTo>
                  <a:lnTo>
                    <a:pt x="857657" y="151585"/>
                  </a:lnTo>
                  <a:lnTo>
                    <a:pt x="877391" y="179263"/>
                  </a:lnTo>
                  <a:lnTo>
                    <a:pt x="878821" y="187615"/>
                  </a:lnTo>
                  <a:lnTo>
                    <a:pt x="877652" y="195305"/>
                  </a:lnTo>
                  <a:lnTo>
                    <a:pt x="874751" y="202554"/>
                  </a:lnTo>
                  <a:lnTo>
                    <a:pt x="855460" y="222893"/>
                  </a:lnTo>
                  <a:lnTo>
                    <a:pt x="799677" y="242215"/>
                  </a:lnTo>
                  <a:lnTo>
                    <a:pt x="744812" y="264795"/>
                  </a:lnTo>
                </a:path>
              </a:pathLst>
            </a:custGeom>
            <a:ln w="38100" cap="flat" cmpd="sng" algn="ctr">
              <a:solidFill>
                <a:srgbClr val="0093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6966857" y="4306541"/>
              <a:ext cx="686938" cy="276919"/>
            </a:xfrm>
            <a:custGeom>
              <a:avLst/>
              <a:gdLst/>
              <a:ahLst/>
              <a:cxnLst/>
              <a:rect l="0" t="0" r="0" b="0"/>
              <a:pathLst>
                <a:path w="686938" h="276919">
                  <a:moveTo>
                    <a:pt x="0" y="0"/>
                  </a:moveTo>
                  <a:lnTo>
                    <a:pt x="50010" y="13291"/>
                  </a:lnTo>
                  <a:lnTo>
                    <a:pt x="101674" y="11388"/>
                  </a:lnTo>
                  <a:lnTo>
                    <a:pt x="161234" y="9913"/>
                  </a:lnTo>
                  <a:lnTo>
                    <a:pt x="222128" y="9657"/>
                  </a:lnTo>
                  <a:lnTo>
                    <a:pt x="266360" y="9597"/>
                  </a:lnTo>
                  <a:lnTo>
                    <a:pt x="314310" y="9570"/>
                  </a:lnTo>
                  <a:lnTo>
                    <a:pt x="363915" y="9559"/>
                  </a:lnTo>
                  <a:lnTo>
                    <a:pt x="413193" y="9553"/>
                  </a:lnTo>
                  <a:lnTo>
                    <a:pt x="459851" y="9551"/>
                  </a:lnTo>
                  <a:lnTo>
                    <a:pt x="505344" y="9550"/>
                  </a:lnTo>
                  <a:lnTo>
                    <a:pt x="567053" y="9549"/>
                  </a:lnTo>
                  <a:lnTo>
                    <a:pt x="621764" y="9549"/>
                  </a:lnTo>
                  <a:lnTo>
                    <a:pt x="649807" y="8488"/>
                  </a:lnTo>
                  <a:lnTo>
                    <a:pt x="652829" y="6720"/>
                  </a:lnTo>
                  <a:lnTo>
                    <a:pt x="651660" y="4480"/>
                  </a:lnTo>
                  <a:lnTo>
                    <a:pt x="629739" y="1327"/>
                  </a:lnTo>
                  <a:lnTo>
                    <a:pt x="572247" y="8947"/>
                  </a:lnTo>
                  <a:lnTo>
                    <a:pt x="548225" y="18476"/>
                  </a:lnTo>
                  <a:lnTo>
                    <a:pt x="540546" y="26110"/>
                  </a:lnTo>
                  <a:lnTo>
                    <a:pt x="532014" y="45910"/>
                  </a:lnTo>
                  <a:lnTo>
                    <a:pt x="531860" y="55009"/>
                  </a:lnTo>
                  <a:lnTo>
                    <a:pt x="537349" y="70779"/>
                  </a:lnTo>
                  <a:lnTo>
                    <a:pt x="592742" y="133915"/>
                  </a:lnTo>
                  <a:lnTo>
                    <a:pt x="649386" y="183374"/>
                  </a:lnTo>
                  <a:lnTo>
                    <a:pt x="675866" y="204404"/>
                  </a:lnTo>
                  <a:lnTo>
                    <a:pt x="686937" y="221348"/>
                  </a:lnTo>
                  <a:lnTo>
                    <a:pt x="686070" y="228200"/>
                  </a:lnTo>
                  <a:lnTo>
                    <a:pt x="681248" y="233829"/>
                  </a:lnTo>
                  <a:lnTo>
                    <a:pt x="673790" y="238643"/>
                  </a:lnTo>
                  <a:lnTo>
                    <a:pt x="622739" y="245418"/>
                  </a:lnTo>
                  <a:lnTo>
                    <a:pt x="574133" y="252495"/>
                  </a:lnTo>
                  <a:lnTo>
                    <a:pt x="513125" y="256768"/>
                  </a:lnTo>
                  <a:lnTo>
                    <a:pt x="465853" y="259630"/>
                  </a:lnTo>
                  <a:lnTo>
                    <a:pt x="415706" y="267820"/>
                  </a:lnTo>
                  <a:lnTo>
                    <a:pt x="362857" y="276918"/>
                  </a:lnTo>
                </a:path>
              </a:pathLst>
            </a:custGeom>
            <a:ln w="38100" cap="flat" cmpd="sng" algn="ctr">
              <a:solidFill>
                <a:srgbClr val="0093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7472947" y="4967441"/>
              <a:ext cx="670496" cy="255793"/>
            </a:xfrm>
            <a:custGeom>
              <a:avLst/>
              <a:gdLst/>
              <a:ahLst/>
              <a:cxnLst/>
              <a:rect l="0" t="0" r="0" b="0"/>
              <a:pathLst>
                <a:path w="670496" h="255793">
                  <a:moveTo>
                    <a:pt x="0" y="7521"/>
                  </a:moveTo>
                  <a:lnTo>
                    <a:pt x="24992" y="21707"/>
                  </a:lnTo>
                  <a:lnTo>
                    <a:pt x="75984" y="32997"/>
                  </a:lnTo>
                  <a:lnTo>
                    <a:pt x="132307" y="40610"/>
                  </a:lnTo>
                  <a:lnTo>
                    <a:pt x="183850" y="44204"/>
                  </a:lnTo>
                  <a:lnTo>
                    <a:pt x="244508" y="50338"/>
                  </a:lnTo>
                  <a:lnTo>
                    <a:pt x="287623" y="55905"/>
                  </a:lnTo>
                  <a:lnTo>
                    <a:pt x="350822" y="62175"/>
                  </a:lnTo>
                  <a:lnTo>
                    <a:pt x="412694" y="66862"/>
                  </a:lnTo>
                  <a:lnTo>
                    <a:pt x="472405" y="74970"/>
                  </a:lnTo>
                  <a:lnTo>
                    <a:pt x="523695" y="84092"/>
                  </a:lnTo>
                  <a:lnTo>
                    <a:pt x="583483" y="96679"/>
                  </a:lnTo>
                  <a:lnTo>
                    <a:pt x="628283" y="101134"/>
                  </a:lnTo>
                  <a:lnTo>
                    <a:pt x="636357" y="98577"/>
                  </a:lnTo>
                  <a:lnTo>
                    <a:pt x="639618" y="93688"/>
                  </a:lnTo>
                  <a:lnTo>
                    <a:pt x="639670" y="87247"/>
                  </a:lnTo>
                  <a:lnTo>
                    <a:pt x="622753" y="71601"/>
                  </a:lnTo>
                  <a:lnTo>
                    <a:pt x="570160" y="45760"/>
                  </a:lnTo>
                  <a:lnTo>
                    <a:pt x="518903" y="23877"/>
                  </a:lnTo>
                  <a:lnTo>
                    <a:pt x="467911" y="8237"/>
                  </a:lnTo>
                  <a:lnTo>
                    <a:pt x="416971" y="0"/>
                  </a:lnTo>
                  <a:lnTo>
                    <a:pt x="411665" y="385"/>
                  </a:lnTo>
                  <a:lnTo>
                    <a:pt x="411311" y="1703"/>
                  </a:lnTo>
                  <a:lnTo>
                    <a:pt x="426019" y="8627"/>
                  </a:lnTo>
                  <a:lnTo>
                    <a:pt x="488346" y="26716"/>
                  </a:lnTo>
                  <a:lnTo>
                    <a:pt x="543256" y="39370"/>
                  </a:lnTo>
                  <a:lnTo>
                    <a:pt x="597564" y="45524"/>
                  </a:lnTo>
                  <a:lnTo>
                    <a:pt x="649159" y="55857"/>
                  </a:lnTo>
                  <a:lnTo>
                    <a:pt x="661946" y="58843"/>
                  </a:lnTo>
                  <a:lnTo>
                    <a:pt x="668348" y="65077"/>
                  </a:lnTo>
                  <a:lnTo>
                    <a:pt x="670495" y="73478"/>
                  </a:lnTo>
                  <a:lnTo>
                    <a:pt x="669803" y="83322"/>
                  </a:lnTo>
                  <a:lnTo>
                    <a:pt x="657718" y="102747"/>
                  </a:lnTo>
                  <a:lnTo>
                    <a:pt x="609036" y="155552"/>
                  </a:lnTo>
                  <a:lnTo>
                    <a:pt x="562381" y="207698"/>
                  </a:lnTo>
                  <a:lnTo>
                    <a:pt x="525188" y="255792"/>
                  </a:lnTo>
                </a:path>
              </a:pathLst>
            </a:custGeom>
            <a:ln w="38100" cap="flat" cmpd="sng" algn="ctr">
              <a:solidFill>
                <a:srgbClr val="0093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498416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64617" y="66502"/>
            <a:ext cx="9379458" cy="4966528"/>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8"/>
              </a:rPr>
              <a:t>Short term cause for the revolution was the near collapse of government finances.  Food shortages, rising prices, unemployment.  The poor 1/3 of population were in crisis at the eve of the revolution.  But the government continued to spend, spend, spend for wars and court luxuries.  (also USA war)  </a:t>
            </a:r>
          </a:p>
        </p:txBody>
      </p:sp>
    </p:spTree>
    <p:extLst>
      <p:ext uri="{BB962C8B-B14F-4D97-AF65-F5344CB8AC3E}">
        <p14:creationId xmlns:p14="http://schemas.microsoft.com/office/powerpoint/2010/main" val="15132861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77190" y="56526"/>
            <a:ext cx="9404604" cy="3119869"/>
          </a:xfrm>
          <a:prstGeom prst="rect">
            <a:avLst/>
          </a:prstGeom>
          <a:noFill/>
        </p:spPr>
        <p:txBody>
          <a:bodyPr vert="horz" lIns="41697" tIns="20848" rIns="41697" bIns="20848" rtlCol="0">
            <a:spAutoFit/>
          </a:bodyPr>
          <a:lstStyle/>
          <a:p>
            <a:pPr algn="ctr"/>
            <a:r>
              <a:rPr lang="en-US" sz="4000" dirty="0">
                <a:solidFill>
                  <a:srgbClr val="000000"/>
                </a:solidFill>
                <a:latin typeface="Times New Roman - 48"/>
              </a:rPr>
              <a:t>The Russian disaster led other enemy countries to attack the crippled French army.  Napoleon was exiled to the island of Elba.  Louis XVI's brother was made the new king.   </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5181600" y="3429000"/>
            <a:ext cx="4600194" cy="3352800"/>
          </a:xfrm>
          <a:prstGeom prst="rect">
            <a:avLst/>
          </a:prstGeom>
          <a:solidFill>
            <a:scrgbClr r="0" g="0" b="0">
              <a:alpha val="0"/>
            </a:scrgbClr>
          </a:solidFill>
        </p:spPr>
      </p:pic>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377190" y="3581400"/>
            <a:ext cx="4395395" cy="3200400"/>
          </a:xfrm>
          <a:prstGeom prst="rect">
            <a:avLst/>
          </a:prstGeom>
          <a:solidFill>
            <a:scrgbClr r="0" g="0" b="0">
              <a:alpha val="0"/>
            </a:scrgbClr>
          </a:solidFill>
        </p:spPr>
      </p:pic>
    </p:spTree>
    <p:extLst>
      <p:ext uri="{BB962C8B-B14F-4D97-AF65-F5344CB8AC3E}">
        <p14:creationId xmlns:p14="http://schemas.microsoft.com/office/powerpoint/2010/main" val="12186208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53796" y="99752"/>
            <a:ext cx="8892254" cy="5081847"/>
          </a:xfrm>
          <a:prstGeom prst="rect">
            <a:avLst/>
          </a:prstGeom>
          <a:solidFill>
            <a:scrgbClr r="0" g="0" b="0">
              <a:alpha val="0"/>
            </a:scrgbClr>
          </a:solidFill>
        </p:spPr>
      </p:pic>
    </p:spTree>
    <p:extLst>
      <p:ext uri="{BB962C8B-B14F-4D97-AF65-F5344CB8AC3E}">
        <p14:creationId xmlns:p14="http://schemas.microsoft.com/office/powerpoint/2010/main" val="37066431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01753" y="83128"/>
            <a:ext cx="9169992" cy="6012872"/>
          </a:xfrm>
          <a:prstGeom prst="rect">
            <a:avLst/>
          </a:prstGeom>
          <a:solidFill>
            <a:scrgbClr r="0" g="0" b="0">
              <a:alpha val="0"/>
            </a:scrgbClr>
          </a:solidFill>
        </p:spPr>
      </p:pic>
    </p:spTree>
    <p:extLst>
      <p:ext uri="{BB962C8B-B14F-4D97-AF65-F5344CB8AC3E}">
        <p14:creationId xmlns:p14="http://schemas.microsoft.com/office/powerpoint/2010/main" val="23552046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14325" y="123028"/>
            <a:ext cx="9501165" cy="5668172"/>
          </a:xfrm>
          <a:prstGeom prst="rect">
            <a:avLst/>
          </a:prstGeom>
          <a:solidFill>
            <a:scrgbClr r="0" g="0" b="0">
              <a:alpha val="0"/>
            </a:scrgbClr>
          </a:solidFill>
        </p:spPr>
      </p:pic>
    </p:spTree>
    <p:extLst>
      <p:ext uri="{BB962C8B-B14F-4D97-AF65-F5344CB8AC3E}">
        <p14:creationId xmlns:p14="http://schemas.microsoft.com/office/powerpoint/2010/main" val="2360364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352044" y="73152"/>
            <a:ext cx="9203436" cy="3119869"/>
          </a:xfrm>
          <a:prstGeom prst="rect">
            <a:avLst/>
          </a:prstGeom>
          <a:noFill/>
        </p:spPr>
        <p:txBody>
          <a:bodyPr vert="horz" wrap="square" lIns="41697" tIns="20848" rIns="41697" bIns="20848" rtlCol="0">
            <a:spAutoFit/>
          </a:bodyPr>
          <a:lstStyle/>
          <a:p>
            <a:pPr algn="ctr"/>
            <a:r>
              <a:rPr lang="en-US" sz="4000" dirty="0">
                <a:solidFill>
                  <a:srgbClr val="000000"/>
                </a:solidFill>
                <a:latin typeface="Times New Roman - 47"/>
              </a:rPr>
              <a:t>Napoleon came to power once again, he was soundly defeated at the Waterloo by the Duke of Wellington.  This time they exiled Napoleon to the island of St. Helena. </a:t>
            </a:r>
          </a:p>
        </p:txBody>
      </p:sp>
      <p:pic>
        <p:nvPicPr>
          <p:cNvPr id="3" name="Picture 2"/>
          <p:cNvPicPr>
            <a:picLocks/>
          </p:cNvPicPr>
          <p:nvPr/>
        </p:nvPicPr>
        <p:blipFill>
          <a:blip r:embed="rId2">
            <a:extLst>
              <a:ext uri="{28A0092B-C50C-407E-A947-70E740481C1C}">
                <a14:useLocalDpi xmlns:a14="http://schemas.microsoft.com/office/drawing/2010/main" val="0"/>
              </a:ext>
            </a:extLst>
          </a:blip>
          <a:stretch>
            <a:fillRect/>
          </a:stretch>
        </p:blipFill>
        <p:spPr>
          <a:xfrm>
            <a:off x="381110" y="3352800"/>
            <a:ext cx="9203436" cy="3886200"/>
          </a:xfrm>
          <a:prstGeom prst="rect">
            <a:avLst/>
          </a:prstGeom>
          <a:solidFill>
            <a:scrgbClr r="0" g="0" b="0">
              <a:alpha val="0"/>
            </a:scrgbClr>
          </a:solidFill>
        </p:spPr>
      </p:pic>
    </p:spTree>
    <p:extLst>
      <p:ext uri="{BB962C8B-B14F-4D97-AF65-F5344CB8AC3E}">
        <p14:creationId xmlns:p14="http://schemas.microsoft.com/office/powerpoint/2010/main" val="28610948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364618" y="83126"/>
            <a:ext cx="9302008" cy="5860473"/>
          </a:xfrm>
          <a:prstGeom prst="rect">
            <a:avLst/>
          </a:prstGeom>
          <a:solidFill>
            <a:scrgbClr r="0" g="0" b="0">
              <a:alpha val="0"/>
            </a:scrgbClr>
          </a:solidFill>
        </p:spPr>
      </p:pic>
    </p:spTree>
    <p:extLst>
      <p:ext uri="{BB962C8B-B14F-4D97-AF65-F5344CB8AC3E}">
        <p14:creationId xmlns:p14="http://schemas.microsoft.com/office/powerpoint/2010/main" val="2303875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78942" y="162930"/>
            <a:ext cx="8513681" cy="5933070"/>
          </a:xfrm>
          <a:prstGeom prst="rect">
            <a:avLst/>
          </a:prstGeom>
          <a:solidFill>
            <a:scrgbClr r="0" g="0" b="0">
              <a:alpha val="0"/>
            </a:scrgbClr>
          </a:solidFill>
        </p:spPr>
      </p:pic>
    </p:spTree>
    <p:extLst>
      <p:ext uri="{BB962C8B-B14F-4D97-AF65-F5344CB8AC3E}">
        <p14:creationId xmlns:p14="http://schemas.microsoft.com/office/powerpoint/2010/main" val="18483983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332738" y="113053"/>
            <a:ext cx="6236208" cy="288324"/>
          </a:xfrm>
          <a:prstGeom prst="rect">
            <a:avLst/>
          </a:prstGeom>
          <a:noFill/>
        </p:spPr>
        <p:txBody>
          <a:bodyPr vert="horz" lIns="41697" tIns="20848" rIns="41697" bIns="20848" rtlCol="0">
            <a:spAutoFit/>
          </a:bodyPr>
          <a:lstStyle/>
          <a:p>
            <a:pPr algn="ctr"/>
            <a:r>
              <a:rPr lang="en-US" sz="1600">
                <a:solidFill>
                  <a:srgbClr val="000000"/>
                </a:solidFill>
                <a:latin typeface="Times New Roman - 48"/>
              </a:rPr>
              <a:t>Chapter 18 Section 3</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4771"/>
            <a:ext cx="9635440" cy="418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4327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85800"/>
            <a:ext cx="10058400" cy="4031873"/>
          </a:xfrm>
          <a:prstGeom prst="rect">
            <a:avLst/>
          </a:prstGeom>
        </p:spPr>
        <p:txBody>
          <a:bodyPr wrap="square">
            <a:spAutoFit/>
          </a:bodyPr>
          <a:lstStyle/>
          <a:p>
            <a:r>
              <a:rPr lang="en-US" sz="3200" dirty="0">
                <a:hlinkClick r:id="rId2" tooltip="Early modern France"/>
              </a:rPr>
              <a:t>France</a:t>
            </a:r>
            <a:r>
              <a:rPr lang="en-US" sz="3200" dirty="0"/>
              <a:t> controlled </a:t>
            </a:r>
            <a:r>
              <a:rPr lang="en-US" sz="3200" dirty="0" smtClean="0"/>
              <a:t>the area known as the Louisiana Territory </a:t>
            </a:r>
            <a:r>
              <a:rPr lang="en-US" sz="3200" dirty="0"/>
              <a:t>from 1699 until 1762, the year it </a:t>
            </a:r>
            <a:r>
              <a:rPr lang="en-US" sz="3200" dirty="0" smtClean="0"/>
              <a:t>lost </a:t>
            </a:r>
            <a:r>
              <a:rPr lang="en-US" sz="3200" dirty="0"/>
              <a:t>the territory to </a:t>
            </a:r>
            <a:r>
              <a:rPr lang="en-US" sz="3200" dirty="0">
                <a:hlinkClick r:id="rId3" tooltip="Spain"/>
              </a:rPr>
              <a:t>Spain</a:t>
            </a:r>
            <a:r>
              <a:rPr lang="en-US" sz="3200" dirty="0"/>
              <a:t>. </a:t>
            </a:r>
            <a:r>
              <a:rPr lang="en-US" sz="3200" dirty="0" smtClean="0"/>
              <a:t>(French/Indian War) Under </a:t>
            </a:r>
            <a:r>
              <a:rPr lang="en-US" sz="3200" dirty="0">
                <a:hlinkClick r:id="rId4" tooltip="Napoleon Bonaparte"/>
              </a:rPr>
              <a:t>Napoleon Bonaparte</a:t>
            </a:r>
            <a:r>
              <a:rPr lang="en-US" sz="3200" dirty="0"/>
              <a:t>, </a:t>
            </a:r>
            <a:r>
              <a:rPr lang="en-US" sz="3200" dirty="0">
                <a:hlinkClick r:id="rId5" tooltip="French First Republic"/>
              </a:rPr>
              <a:t>France</a:t>
            </a:r>
            <a:r>
              <a:rPr lang="en-US" sz="3200" dirty="0"/>
              <a:t> took back the territory in 1800 in the hope of re-establishing an empire in </a:t>
            </a:r>
            <a:r>
              <a:rPr lang="en-US" sz="3200" dirty="0">
                <a:hlinkClick r:id="rId6" tooltip="North America"/>
              </a:rPr>
              <a:t>North America</a:t>
            </a:r>
            <a:r>
              <a:rPr lang="en-US" sz="3200" dirty="0"/>
              <a:t>. </a:t>
            </a:r>
            <a:r>
              <a:rPr lang="en-US" sz="3200" dirty="0">
                <a:hlinkClick r:id="rId7" tooltip="Haitian Revolution"/>
              </a:rPr>
              <a:t>A slave revolt in Haiti</a:t>
            </a:r>
            <a:r>
              <a:rPr lang="en-US" sz="3200" dirty="0"/>
              <a:t> and an impending war with </a:t>
            </a:r>
            <a:r>
              <a:rPr lang="en-US" sz="3200" dirty="0">
                <a:hlinkClick r:id="rId8" tooltip="United Kingdom"/>
              </a:rPr>
              <a:t>Britain</a:t>
            </a:r>
            <a:r>
              <a:rPr lang="en-US" sz="3200" dirty="0"/>
              <a:t>, however, led French officials to abandon these plans and sell the entire territory to the </a:t>
            </a:r>
            <a:r>
              <a:rPr lang="en-US" sz="3200" dirty="0">
                <a:hlinkClick r:id="rId9" tooltip="United States"/>
              </a:rPr>
              <a:t>United </a:t>
            </a:r>
            <a:r>
              <a:rPr lang="en-US" sz="3200" dirty="0" smtClean="0">
                <a:hlinkClick r:id="rId9" tooltip="United States"/>
              </a:rPr>
              <a:t>States</a:t>
            </a:r>
            <a:r>
              <a:rPr lang="en-US" sz="3200" dirty="0" smtClean="0"/>
              <a:t>.</a:t>
            </a:r>
            <a:endParaRPr lang="en-US" sz="3200" dirty="0"/>
          </a:p>
        </p:txBody>
      </p:sp>
    </p:spTree>
    <p:extLst>
      <p:ext uri="{BB962C8B-B14F-4D97-AF65-F5344CB8AC3E}">
        <p14:creationId xmlns:p14="http://schemas.microsoft.com/office/powerpoint/2010/main" val="3761222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781" y="1905000"/>
            <a:ext cx="9753600" cy="4524315"/>
          </a:xfrm>
          <a:prstGeom prst="rect">
            <a:avLst/>
          </a:prstGeom>
        </p:spPr>
        <p:txBody>
          <a:bodyPr wrap="square">
            <a:spAutoFit/>
          </a:bodyPr>
          <a:lstStyle/>
          <a:p>
            <a:pPr lvl="0"/>
            <a:r>
              <a:rPr lang="en-US" sz="3600" dirty="0">
                <a:solidFill>
                  <a:prstClr val="black"/>
                </a:solidFill>
              </a:rPr>
              <a:t>The Louisiana Purchase was an incredible deal for the United States, the final cost totaling less than five cents per acre at $15 million (about $283 million in today's dollars). France's land was mainly unexplored wilderness, and so the fertile soils and other valuable natural resources we know are present today might not have been factored in the relatively low cost at the time.</a:t>
            </a:r>
          </a:p>
        </p:txBody>
      </p:sp>
    </p:spTree>
    <p:extLst>
      <p:ext uri="{BB962C8B-B14F-4D97-AF65-F5344CB8AC3E}">
        <p14:creationId xmlns:p14="http://schemas.microsoft.com/office/powerpoint/2010/main" val="1086279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41" y="152401"/>
            <a:ext cx="9955414"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329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106400" y="6934200"/>
            <a:ext cx="9024873" cy="1938992"/>
          </a:xfrm>
          <a:prstGeom prst="rect">
            <a:avLst/>
          </a:prstGeom>
        </p:spPr>
        <p:txBody>
          <a:bodyPr wrap="square">
            <a:spAutoFit/>
          </a:bodyPr>
          <a:lstStyle/>
          <a:p>
            <a:r>
              <a:rPr lang="en-US" sz="4000" dirty="0"/>
              <a:t>The Louisiana Purchase stretched from the Mississippi River to the beginning of the Rocky Mountains.</a:t>
            </a:r>
          </a:p>
        </p:txBody>
      </p:sp>
      <p:sp>
        <p:nvSpPr>
          <p:cNvPr id="3" name="Rectangle 2"/>
          <p:cNvSpPr/>
          <p:nvPr/>
        </p:nvSpPr>
        <p:spPr>
          <a:xfrm>
            <a:off x="457200" y="2514600"/>
            <a:ext cx="9213509" cy="1938992"/>
          </a:xfrm>
          <a:prstGeom prst="rect">
            <a:avLst/>
          </a:prstGeom>
        </p:spPr>
        <p:txBody>
          <a:bodyPr wrap="square">
            <a:spAutoFit/>
          </a:bodyPr>
          <a:lstStyle/>
          <a:p>
            <a:r>
              <a:rPr lang="en-US" sz="4000" dirty="0"/>
              <a:t>The Louisiana Purchase stretched from the Mississippi River to the beginning of the Rocky Mountains.</a:t>
            </a:r>
          </a:p>
        </p:txBody>
      </p:sp>
    </p:spTree>
    <p:extLst>
      <p:ext uri="{BB962C8B-B14F-4D97-AF65-F5344CB8AC3E}">
        <p14:creationId xmlns:p14="http://schemas.microsoft.com/office/powerpoint/2010/main" val="20416694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195153611"/>
              </p:ext>
            </p:extLst>
          </p:nvPr>
        </p:nvGraphicFramePr>
        <p:xfrm>
          <a:off x="2057400" y="1447800"/>
          <a:ext cx="6997700"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2514600" y="1066800"/>
            <a:ext cx="1616148" cy="584775"/>
          </a:xfrm>
          <a:prstGeom prst="rect">
            <a:avLst/>
          </a:prstGeom>
        </p:spPr>
        <p:txBody>
          <a:bodyPr wrap="none">
            <a:spAutoFit/>
          </a:bodyPr>
          <a:lstStyle/>
          <a:p>
            <a:r>
              <a:rPr lang="en-US" sz="3200" dirty="0"/>
              <a:t>Lesson 3</a:t>
            </a:r>
          </a:p>
        </p:txBody>
      </p:sp>
    </p:spTree>
    <p:extLst>
      <p:ext uri="{BB962C8B-B14F-4D97-AF65-F5344CB8AC3E}">
        <p14:creationId xmlns:p14="http://schemas.microsoft.com/office/powerpoint/2010/main" val="40385380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522" y="306898"/>
            <a:ext cx="9753600" cy="6986528"/>
          </a:xfrm>
          <a:prstGeom prst="rect">
            <a:avLst/>
          </a:prstGeom>
        </p:spPr>
        <p:txBody>
          <a:bodyPr wrap="square">
            <a:spAutoFit/>
          </a:bodyPr>
          <a:lstStyle/>
          <a:p>
            <a:r>
              <a:rPr lang="en-US" sz="3200" u="sng" dirty="0"/>
              <a:t>Critical Thinking pg. 304</a:t>
            </a:r>
            <a:endParaRPr lang="en-US" sz="3200" dirty="0"/>
          </a:p>
          <a:p>
            <a:r>
              <a:rPr lang="en-US" sz="3200" dirty="0"/>
              <a:t>How does David portray Napoleon in this painting?</a:t>
            </a:r>
          </a:p>
          <a:p>
            <a:r>
              <a:rPr lang="en-US" sz="3200" b="1" dirty="0"/>
              <a:t>Napoleon is shown in attire once worn by roman emperors. He is standing and all eyes are turned toward him.  The pope gives added authority.  Napoleon has taken the crown away from the pope and is ready to crown himself Emperor, which takes authority from the pope and gives it to himself.</a:t>
            </a:r>
            <a:endParaRPr lang="en-US" sz="3200" dirty="0"/>
          </a:p>
          <a:p>
            <a:r>
              <a:rPr lang="en-US" sz="3200" u="sng" dirty="0"/>
              <a:t>Geography Connection pg. 306</a:t>
            </a:r>
            <a:endParaRPr lang="en-US" sz="3200" dirty="0"/>
          </a:p>
          <a:p>
            <a:pPr lvl="0"/>
            <a:r>
              <a:rPr lang="en-US" sz="3200" dirty="0"/>
              <a:t>Why might Napoleon have chosen to ally with states instead of taking them over?</a:t>
            </a:r>
          </a:p>
          <a:p>
            <a:r>
              <a:rPr lang="en-US" sz="3200" b="1" dirty="0"/>
              <a:t>Taking over states instead of making them allies might have caused a backlash and required additional resources.</a:t>
            </a:r>
            <a:endParaRPr lang="en-US" sz="3200" dirty="0"/>
          </a:p>
        </p:txBody>
      </p:sp>
    </p:spTree>
    <p:extLst>
      <p:ext uri="{BB962C8B-B14F-4D97-AF65-F5344CB8AC3E}">
        <p14:creationId xmlns:p14="http://schemas.microsoft.com/office/powerpoint/2010/main" val="398584068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583" y="34020"/>
            <a:ext cx="9753600" cy="7478970"/>
          </a:xfrm>
          <a:prstGeom prst="rect">
            <a:avLst/>
          </a:prstGeom>
        </p:spPr>
        <p:txBody>
          <a:bodyPr wrap="square">
            <a:spAutoFit/>
          </a:bodyPr>
          <a:lstStyle/>
          <a:p>
            <a:pPr lvl="0"/>
            <a:r>
              <a:rPr lang="en-US" sz="3200" dirty="0"/>
              <a:t>What do the countries allied against France have in common?</a:t>
            </a:r>
          </a:p>
          <a:p>
            <a:r>
              <a:rPr lang="en-US" sz="3200" b="1" dirty="0"/>
              <a:t>None of the states allied against Napoleon are in central Europe.</a:t>
            </a:r>
            <a:endParaRPr lang="en-US" sz="3200" dirty="0"/>
          </a:p>
          <a:p>
            <a:r>
              <a:rPr lang="en-US" sz="3200" u="sng" dirty="0"/>
              <a:t>DBQ pg. 307</a:t>
            </a:r>
            <a:endParaRPr lang="en-US" sz="3200" dirty="0"/>
          </a:p>
          <a:p>
            <a:r>
              <a:rPr lang="en-US" sz="3200" dirty="0"/>
              <a:t>How did Napoleon understand his role as leader of the French people?</a:t>
            </a:r>
          </a:p>
          <a:p>
            <a:r>
              <a:rPr lang="en-US" sz="3200" b="1" dirty="0"/>
              <a:t>He saw himself as the representative of the people.</a:t>
            </a:r>
            <a:endParaRPr lang="en-US" sz="3200" dirty="0"/>
          </a:p>
          <a:p>
            <a:r>
              <a:rPr lang="en-US" sz="3200" u="sng" dirty="0"/>
              <a:t>Progress Check pg. 305</a:t>
            </a:r>
            <a:endParaRPr lang="en-US" sz="3200" dirty="0"/>
          </a:p>
          <a:p>
            <a:r>
              <a:rPr lang="en-US" sz="3200" dirty="0"/>
              <a:t>How did Napoleon’s civil code address the problems with the French legal system that were present before the revolution?</a:t>
            </a:r>
          </a:p>
          <a:p>
            <a:r>
              <a:rPr lang="en-US" sz="3200" b="1" dirty="0"/>
              <a:t>Equal rights from men dissolved feudalism, provided religious toleration, and reduced all legal systems to just seven.</a:t>
            </a:r>
            <a:endParaRPr lang="en-US" sz="3200" dirty="0"/>
          </a:p>
        </p:txBody>
      </p:sp>
    </p:spTree>
    <p:extLst>
      <p:ext uri="{BB962C8B-B14F-4D97-AF65-F5344CB8AC3E}">
        <p14:creationId xmlns:p14="http://schemas.microsoft.com/office/powerpoint/2010/main" val="32196121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28672"/>
            <a:ext cx="9906000" cy="6001643"/>
          </a:xfrm>
          <a:prstGeom prst="rect">
            <a:avLst/>
          </a:prstGeom>
        </p:spPr>
        <p:txBody>
          <a:bodyPr wrap="square">
            <a:spAutoFit/>
          </a:bodyPr>
          <a:lstStyle/>
          <a:p>
            <a:r>
              <a:rPr lang="en-US" sz="3200" u="sng" dirty="0"/>
              <a:t>Progress Check pg. 307</a:t>
            </a:r>
            <a:endParaRPr lang="en-US" sz="3200" dirty="0"/>
          </a:p>
          <a:p>
            <a:r>
              <a:rPr lang="en-US" sz="3200" dirty="0"/>
              <a:t>What were the consequences for a country conquered by Napoleon’s Grand Army?</a:t>
            </a:r>
          </a:p>
          <a:p>
            <a:r>
              <a:rPr lang="en-US" sz="3200" b="1" dirty="0"/>
              <a:t>The traditions of the old regime and the social order would be dissolved in favor of the principles of the French Revolution.</a:t>
            </a:r>
            <a:endParaRPr lang="en-US" sz="3200" dirty="0"/>
          </a:p>
          <a:p>
            <a:r>
              <a:rPr lang="en-US" sz="3200" u="sng" dirty="0"/>
              <a:t>Lesson Review pg. 307 1-6</a:t>
            </a:r>
            <a:endParaRPr lang="en-US" sz="3200" dirty="0"/>
          </a:p>
          <a:p>
            <a:pPr lvl="0"/>
            <a:r>
              <a:rPr lang="en-US" sz="3200" dirty="0"/>
              <a:t>What is nationalism, and what role did it play in Napoleon’s fall from power?</a:t>
            </a:r>
          </a:p>
          <a:p>
            <a:r>
              <a:rPr lang="en-US" sz="3200" b="1" dirty="0"/>
              <a:t>Conquered territories did not want their national identity changed by France.  Motivated by national pride, the people in these nations unified against Napoleon</a:t>
            </a:r>
            <a:r>
              <a:rPr lang="en-US" sz="3200" b="1" dirty="0" smtClean="0"/>
              <a:t>.</a:t>
            </a:r>
            <a:endParaRPr lang="en-US" sz="3200" dirty="0"/>
          </a:p>
        </p:txBody>
      </p:sp>
    </p:spTree>
    <p:extLst>
      <p:ext uri="{BB962C8B-B14F-4D97-AF65-F5344CB8AC3E}">
        <p14:creationId xmlns:p14="http://schemas.microsoft.com/office/powerpoint/2010/main" val="39525979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33400"/>
            <a:ext cx="9601200" cy="6001643"/>
          </a:xfrm>
          <a:prstGeom prst="rect">
            <a:avLst/>
          </a:prstGeom>
        </p:spPr>
        <p:txBody>
          <a:bodyPr wrap="square">
            <a:spAutoFit/>
          </a:bodyPr>
          <a:lstStyle/>
          <a:p>
            <a:pPr lvl="0"/>
            <a:r>
              <a:rPr lang="en-US" sz="3200" dirty="0"/>
              <a:t>Why do you think Napoleon used the ancient Roman term first consul to define his new role in the government?</a:t>
            </a:r>
          </a:p>
          <a:p>
            <a:r>
              <a:rPr lang="en-US" sz="3200" b="1" dirty="0"/>
              <a:t>Napoleon might have used the term first consul in homage to the Roman Empire, as well as to lend legitimacy to his new reign.</a:t>
            </a:r>
            <a:endParaRPr lang="en-US" sz="3200" dirty="0"/>
          </a:p>
          <a:p>
            <a:pPr lvl="0"/>
            <a:r>
              <a:rPr lang="en-US" sz="3200" dirty="0"/>
              <a:t>Use your notes on the achievements of Napoleon to compare Napoleon’s achievements to those of the French government during the Reign of Terror.</a:t>
            </a:r>
          </a:p>
          <a:p>
            <a:r>
              <a:rPr lang="en-US" sz="3200" b="1" dirty="0"/>
              <a:t>Example: Napoleon developed a capable bureaucracy and gave out titles based on merit; the Committee used fear to establish its domestic rule.</a:t>
            </a:r>
            <a:endParaRPr lang="en-US" sz="3200" dirty="0"/>
          </a:p>
        </p:txBody>
      </p:sp>
    </p:spTree>
    <p:extLst>
      <p:ext uri="{BB962C8B-B14F-4D97-AF65-F5344CB8AC3E}">
        <p14:creationId xmlns:p14="http://schemas.microsoft.com/office/powerpoint/2010/main" val="33709249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9677400" cy="6124754"/>
          </a:xfrm>
          <a:prstGeom prst="rect">
            <a:avLst/>
          </a:prstGeom>
        </p:spPr>
        <p:txBody>
          <a:bodyPr wrap="square">
            <a:spAutoFit/>
          </a:bodyPr>
          <a:lstStyle/>
          <a:p>
            <a:pPr lvl="0"/>
            <a:r>
              <a:rPr lang="en-US" sz="2800" dirty="0"/>
              <a:t>How did instability in the French government create an opportunity for Napoleon to take power?</a:t>
            </a:r>
          </a:p>
          <a:p>
            <a:r>
              <a:rPr lang="en-US" sz="2800" b="1" dirty="0"/>
              <a:t>The Directory was so weak that it relied upon the military to keep order.  Napoleon saw an opportunity to seize power and plotted with Directory members.</a:t>
            </a:r>
            <a:endParaRPr lang="en-US" sz="2800" dirty="0"/>
          </a:p>
          <a:p>
            <a:pPr lvl="0"/>
            <a:r>
              <a:rPr lang="en-US" sz="2800" dirty="0"/>
              <a:t>Why would changes in France cause concern in other European countries?</a:t>
            </a:r>
          </a:p>
          <a:p>
            <a:r>
              <a:rPr lang="en-US" sz="2800" b="1" dirty="0"/>
              <a:t>If the French government became much stronger and began to effectively use the huge military it created, it could pose a threat to other nations.</a:t>
            </a:r>
            <a:endParaRPr lang="en-US" sz="2800" dirty="0"/>
          </a:p>
          <a:p>
            <a:pPr lvl="0"/>
            <a:r>
              <a:rPr lang="en-US" sz="2800" dirty="0"/>
              <a:t>How did Napoleon’s military background shape his perspective?</a:t>
            </a:r>
          </a:p>
          <a:p>
            <a:r>
              <a:rPr lang="en-US" sz="2800" b="1" dirty="0"/>
              <a:t>His rapid advancement in the military may have given him the confidence he needed for conspiring to seize power and then building an empire.</a:t>
            </a:r>
            <a:endParaRPr lang="en-US" sz="2800" dirty="0"/>
          </a:p>
        </p:txBody>
      </p:sp>
    </p:spTree>
    <p:extLst>
      <p:ext uri="{BB962C8B-B14F-4D97-AF65-F5344CB8AC3E}">
        <p14:creationId xmlns:p14="http://schemas.microsoft.com/office/powerpoint/2010/main" val="22899525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842390" y="176230"/>
            <a:ext cx="8454009" cy="6529370"/>
          </a:xfrm>
          <a:prstGeom prst="rect">
            <a:avLst/>
          </a:prstGeom>
          <a:solidFill>
            <a:scrgbClr r="0" g="0" b="0">
              <a:alpha val="0"/>
            </a:scrgbClr>
          </a:solidFill>
        </p:spPr>
      </p:pic>
    </p:spTree>
    <p:extLst>
      <p:ext uri="{BB962C8B-B14F-4D97-AF65-F5344CB8AC3E}">
        <p14:creationId xmlns:p14="http://schemas.microsoft.com/office/powerpoint/2010/main" val="16411373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88595" y="186206"/>
            <a:ext cx="9127998" cy="18293253"/>
          </a:xfrm>
          <a:prstGeom prst="rect">
            <a:avLst/>
          </a:prstGeom>
          <a:noFill/>
        </p:spPr>
        <p:txBody>
          <a:bodyPr vert="horz" lIns="41697" tIns="20848" rIns="41697" bIns="20848" rtlCol="0">
            <a:spAutoFit/>
          </a:bodyPr>
          <a:lstStyle/>
          <a:p>
            <a:r>
              <a:rPr lang="en-US" sz="1800" dirty="0">
                <a:solidFill>
                  <a:srgbClr val="000000"/>
                </a:solidFill>
                <a:latin typeface="TimesNewRomanPSMT-Identity-H - 16"/>
              </a:rPr>
              <a:t>Study Guide: French Revolution</a:t>
            </a:r>
          </a:p>
          <a:p>
            <a:r>
              <a:rPr lang="en-US" sz="1800" dirty="0">
                <a:solidFill>
                  <a:srgbClr val="000000"/>
                </a:solidFill>
                <a:latin typeface="TimesNewRomanPSMT-Identity-H - 16"/>
              </a:rPr>
              <a:t>Estates Class system in France before the French</a:t>
            </a:r>
          </a:p>
          <a:p>
            <a:r>
              <a:rPr lang="en-US" sz="1800" dirty="0">
                <a:solidFill>
                  <a:srgbClr val="000000"/>
                </a:solidFill>
                <a:latin typeface="TimesNewRomanPSMT-Identity-H - 16"/>
              </a:rPr>
              <a:t>Revolution. There were three Estates, First</a:t>
            </a:r>
          </a:p>
          <a:p>
            <a:r>
              <a:rPr lang="en-US" sz="1800" dirty="0">
                <a:solidFill>
                  <a:srgbClr val="000000"/>
                </a:solidFill>
                <a:latin typeface="TimesNewRomanPSMT-Identity-H - 16"/>
              </a:rPr>
              <a:t>Estate was Clergy, Second was Nobility,</a:t>
            </a:r>
          </a:p>
          <a:p>
            <a:r>
              <a:rPr lang="en-US" sz="1800" dirty="0">
                <a:solidFill>
                  <a:srgbClr val="000000"/>
                </a:solidFill>
                <a:latin typeface="TimesNewRomanPSMT-Identity-H - 16"/>
              </a:rPr>
              <a:t>and Third was peasants, merchants, and</a:t>
            </a:r>
          </a:p>
          <a:p>
            <a:r>
              <a:rPr lang="en-US" sz="1800" dirty="0">
                <a:solidFill>
                  <a:srgbClr val="000000"/>
                </a:solidFill>
                <a:latin typeface="TimesNewRomanPSMT-Identity-H - 16"/>
              </a:rPr>
              <a:t>townspeople.</a:t>
            </a:r>
          </a:p>
          <a:p>
            <a:r>
              <a:rPr lang="en-US" sz="1800" dirty="0" err="1">
                <a:solidFill>
                  <a:srgbClr val="000000"/>
                </a:solidFill>
                <a:latin typeface="TimesNewRomanPSMT-Identity-H - 16"/>
              </a:rPr>
              <a:t>Anciens</a:t>
            </a:r>
            <a:r>
              <a:rPr lang="en-US" sz="1800" dirty="0">
                <a:solidFill>
                  <a:srgbClr val="000000"/>
                </a:solidFill>
                <a:latin typeface="TimesNewRomanPSMT-Identity-H - 16"/>
              </a:rPr>
              <a:t> regime Old social class system of the 3 estates</a:t>
            </a:r>
          </a:p>
          <a:p>
            <a:r>
              <a:rPr lang="en-US" sz="1800" dirty="0">
                <a:solidFill>
                  <a:srgbClr val="000000"/>
                </a:solidFill>
                <a:latin typeface="TimesNewRomanPSMT-Identity-H - 16"/>
              </a:rPr>
              <a:t>Old Regime Same as </a:t>
            </a:r>
            <a:r>
              <a:rPr lang="en-US" sz="1800" dirty="0" err="1">
                <a:solidFill>
                  <a:srgbClr val="000000"/>
                </a:solidFill>
                <a:latin typeface="TimesNewRomanPSMT-Identity-H - 16"/>
              </a:rPr>
              <a:t>anciens</a:t>
            </a:r>
            <a:r>
              <a:rPr lang="en-US" sz="1800" dirty="0">
                <a:solidFill>
                  <a:srgbClr val="000000"/>
                </a:solidFill>
                <a:latin typeface="TimesNewRomanPSMT-Identity-H - 16"/>
              </a:rPr>
              <a:t> regime</a:t>
            </a:r>
          </a:p>
          <a:p>
            <a:r>
              <a:rPr lang="en-US" sz="1800" dirty="0">
                <a:solidFill>
                  <a:srgbClr val="000000"/>
                </a:solidFill>
                <a:latin typeface="TimesNewRomanPSMT-Identity-H - 16"/>
              </a:rPr>
              <a:t>Bourgeoisie Educated, middle class people</a:t>
            </a:r>
          </a:p>
          <a:p>
            <a:r>
              <a:rPr lang="en-US" sz="1800" dirty="0">
                <a:solidFill>
                  <a:srgbClr val="000000"/>
                </a:solidFill>
                <a:latin typeface="TimesNewRomanPSMT-Identity-H - 16"/>
              </a:rPr>
              <a:t>Deficit spending Government spends more money than it</a:t>
            </a:r>
          </a:p>
          <a:p>
            <a:r>
              <a:rPr lang="en-US" sz="1800" dirty="0">
                <a:solidFill>
                  <a:srgbClr val="000000"/>
                </a:solidFill>
                <a:latin typeface="TimesNewRomanPSMT-Identity-H - 16"/>
              </a:rPr>
              <a:t>collects</a:t>
            </a:r>
          </a:p>
          <a:p>
            <a:r>
              <a:rPr lang="en-US" sz="1800" dirty="0">
                <a:solidFill>
                  <a:srgbClr val="000000"/>
                </a:solidFill>
                <a:latin typeface="TimesNewRomanPSMT-Identity-H - 16"/>
              </a:rPr>
              <a:t>Cahiers Notebooks of the 3 estates which listed</a:t>
            </a:r>
          </a:p>
          <a:p>
            <a:r>
              <a:rPr lang="en-US" sz="1800" dirty="0">
                <a:solidFill>
                  <a:srgbClr val="000000"/>
                </a:solidFill>
                <a:latin typeface="TimesNewRomanPSMT-Identity-H - 16"/>
              </a:rPr>
              <a:t>their grievances [complaints]</a:t>
            </a:r>
          </a:p>
          <a:p>
            <a:r>
              <a:rPr lang="en-US" sz="1800" dirty="0">
                <a:solidFill>
                  <a:srgbClr val="000000"/>
                </a:solidFill>
                <a:latin typeface="TimesNewRomanPSMT-Identity-H - 16"/>
              </a:rPr>
              <a:t>Estates General The legislative body of France. Each Estate</a:t>
            </a:r>
          </a:p>
          <a:p>
            <a:r>
              <a:rPr lang="en-US" sz="1800" dirty="0">
                <a:solidFill>
                  <a:srgbClr val="000000"/>
                </a:solidFill>
                <a:latin typeface="TimesNewRomanPSMT-Identity-H - 16"/>
              </a:rPr>
              <a:t>was entitled to one vote on legislative</a:t>
            </a:r>
          </a:p>
          <a:p>
            <a:r>
              <a:rPr lang="en-US" sz="1800" dirty="0">
                <a:solidFill>
                  <a:srgbClr val="000000"/>
                </a:solidFill>
                <a:latin typeface="TimesNewRomanPSMT-Identity-H - 16"/>
              </a:rPr>
              <a:t>matters. Louis XVI was forced to call it</a:t>
            </a:r>
          </a:p>
          <a:p>
            <a:r>
              <a:rPr lang="en-US" sz="1800" dirty="0">
                <a:solidFill>
                  <a:srgbClr val="000000"/>
                </a:solidFill>
                <a:latin typeface="TimesNewRomanPSMT-Identity-H - 16"/>
              </a:rPr>
              <a:t>together in 1789 to get more money.</a:t>
            </a:r>
          </a:p>
          <a:p>
            <a:r>
              <a:rPr lang="en-US" sz="1800" dirty="0">
                <a:solidFill>
                  <a:srgbClr val="000000"/>
                </a:solidFill>
                <a:latin typeface="TimesNewRomanPSMT-Identity-H - 16"/>
              </a:rPr>
              <a:t>National Assembly Third Estate declared themselves this body</a:t>
            </a:r>
            <a:r>
              <a:rPr lang="en-US" sz="1800" dirty="0">
                <a:solidFill>
                  <a:srgbClr val="000000"/>
                </a:solidFill>
                <a:latin typeface="Arial - 16"/>
              </a:rPr>
              <a:t>;</a:t>
            </a:r>
          </a:p>
          <a:p>
            <a:r>
              <a:rPr lang="en-US" sz="1800" dirty="0">
                <a:solidFill>
                  <a:srgbClr val="000000"/>
                </a:solidFill>
                <a:latin typeface="Arial - 16"/>
              </a:rPr>
              <a:t>F</a:t>
            </a:r>
            <a:r>
              <a:rPr lang="en-US" sz="1800" dirty="0">
                <a:solidFill>
                  <a:srgbClr val="000000"/>
                </a:solidFill>
                <a:latin typeface="TimesNewRomanPSMT-Identity-H - 16"/>
              </a:rPr>
              <a:t>irst new government during the first stage</a:t>
            </a:r>
          </a:p>
          <a:p>
            <a:r>
              <a:rPr lang="en-US" sz="1800" dirty="0">
                <a:solidFill>
                  <a:srgbClr val="000000"/>
                </a:solidFill>
                <a:latin typeface="TimesNewRomanPSMT-Identity-H - 16"/>
              </a:rPr>
              <a:t>of the French Revolution.</a:t>
            </a:r>
          </a:p>
          <a:p>
            <a:r>
              <a:rPr lang="en-US" sz="1800" dirty="0">
                <a:solidFill>
                  <a:srgbClr val="000000"/>
                </a:solidFill>
                <a:latin typeface="TimesNewRomanPSMT-Identity-H - 16"/>
              </a:rPr>
              <a:t>Tennis Court Oath </a:t>
            </a:r>
            <a:r>
              <a:rPr lang="en-US" sz="1800" dirty="0" err="1">
                <a:solidFill>
                  <a:srgbClr val="000000"/>
                </a:solidFill>
                <a:latin typeface="TimesNewRomanPSMT-Identity-H - 16"/>
              </a:rPr>
              <a:t>Oath</a:t>
            </a:r>
            <a:r>
              <a:rPr lang="en-US" sz="1800" dirty="0">
                <a:solidFill>
                  <a:srgbClr val="000000"/>
                </a:solidFill>
                <a:latin typeface="TimesNewRomanPSMT-Identity-H - 16"/>
              </a:rPr>
              <a:t> taken by 3 </a:t>
            </a:r>
            <a:r>
              <a:rPr lang="en-US" sz="1800" dirty="0" err="1">
                <a:solidFill>
                  <a:srgbClr val="000000"/>
                </a:solidFill>
                <a:latin typeface="TimesNewRomanPSMT-Identity-H - 10"/>
              </a:rPr>
              <a:t>rd</a:t>
            </a:r>
            <a:r>
              <a:rPr lang="en-US" sz="1800" dirty="0">
                <a:solidFill>
                  <a:srgbClr val="000000"/>
                </a:solidFill>
                <a:latin typeface="TimesNewRomanPSMT-Identity-H - 10"/>
              </a:rPr>
              <a:t> </a:t>
            </a:r>
            <a:r>
              <a:rPr lang="en-US" sz="1800" dirty="0">
                <a:solidFill>
                  <a:srgbClr val="000000"/>
                </a:solidFill>
                <a:latin typeface="TimesNewRomanPSMT-Identity-H - 16"/>
              </a:rPr>
              <a:t>Estate promising to write</a:t>
            </a:r>
          </a:p>
          <a:p>
            <a:r>
              <a:rPr lang="en-US" sz="1800" dirty="0">
                <a:solidFill>
                  <a:srgbClr val="000000"/>
                </a:solidFill>
                <a:latin typeface="TimesNewRomanPSMT-Identity-H - 16"/>
              </a:rPr>
              <a:t>a new constitution for France</a:t>
            </a:r>
          </a:p>
          <a:p>
            <a:r>
              <a:rPr lang="en-US" sz="1800" dirty="0">
                <a:solidFill>
                  <a:srgbClr val="000000"/>
                </a:solidFill>
                <a:latin typeface="TimesNewRomanPSMT-Identity-H - 16"/>
              </a:rPr>
              <a:t>Bastille Prison in Paris where political prisoners</a:t>
            </a:r>
          </a:p>
          <a:p>
            <a:r>
              <a:rPr lang="en-US" sz="1800" dirty="0">
                <a:solidFill>
                  <a:srgbClr val="000000"/>
                </a:solidFill>
                <a:latin typeface="TimesNewRomanPSMT-Identity-H - 16"/>
              </a:rPr>
              <a:t>were held</a:t>
            </a:r>
            <a:r>
              <a:rPr lang="en-US" sz="1800" dirty="0">
                <a:solidFill>
                  <a:srgbClr val="000000"/>
                </a:solidFill>
                <a:latin typeface="Arial - 16"/>
              </a:rPr>
              <a:t>;</a:t>
            </a:r>
            <a:r>
              <a:rPr lang="en-US" sz="1800" dirty="0">
                <a:solidFill>
                  <a:srgbClr val="000000"/>
                </a:solidFill>
                <a:latin typeface="TimesNewRomanPSMT-Identity-H - 16"/>
              </a:rPr>
              <a:t> storming of Bastille marked the</a:t>
            </a:r>
          </a:p>
          <a:p>
            <a:r>
              <a:rPr lang="en-US" sz="1800" dirty="0">
                <a:solidFill>
                  <a:srgbClr val="000000"/>
                </a:solidFill>
                <a:latin typeface="TimesNewRomanPSMT-Identity-H - 16"/>
              </a:rPr>
              <a:t>beginning of the Revolution</a:t>
            </a:r>
          </a:p>
          <a:p>
            <a:r>
              <a:rPr lang="en-US" sz="1800" dirty="0">
                <a:solidFill>
                  <a:srgbClr val="000000"/>
                </a:solidFill>
                <a:latin typeface="TimesNewRomanPSMT-Identity-H - 16"/>
              </a:rPr>
              <a:t>Émigré Nobles who fled France during the</a:t>
            </a:r>
          </a:p>
          <a:p>
            <a:r>
              <a:rPr lang="en-US" sz="1800" dirty="0">
                <a:solidFill>
                  <a:srgbClr val="000000"/>
                </a:solidFill>
                <a:latin typeface="TimesNewRomanPSMT-Identity-H - 16"/>
              </a:rPr>
              <a:t>Revolution</a:t>
            </a:r>
          </a:p>
          <a:p>
            <a:r>
              <a:rPr lang="en-US" sz="500" dirty="0" err="1">
                <a:solidFill>
                  <a:srgbClr val="000000"/>
                </a:solidFill>
                <a:latin typeface="TimesNewRomanPSMT-Identity-H - 16"/>
              </a:rPr>
              <a:t>Sansculotte</a:t>
            </a:r>
            <a:endParaRPr lang="en-US" sz="500" dirty="0">
              <a:solidFill>
                <a:srgbClr val="000000"/>
              </a:solidFill>
              <a:latin typeface="TimesNewRomanPSMT-Identity-H - 16"/>
            </a:endParaRPr>
          </a:p>
          <a:p>
            <a:r>
              <a:rPr lang="en-US" sz="500" dirty="0">
                <a:solidFill>
                  <a:srgbClr val="000000"/>
                </a:solidFill>
                <a:latin typeface="TimesNewRomanPSMT-Identity-H - 16"/>
              </a:rPr>
              <a:t>Working class radicals of the Revolution</a:t>
            </a:r>
          </a:p>
          <a:p>
            <a:r>
              <a:rPr lang="en-US" sz="500" dirty="0">
                <a:solidFill>
                  <a:srgbClr val="000000"/>
                </a:solidFill>
                <a:latin typeface="TimesNewRomanPSMT-Identity-H - 16"/>
              </a:rPr>
              <a:t>Great Fear Period of chaos caused by famine in which</a:t>
            </a:r>
          </a:p>
          <a:p>
            <a:r>
              <a:rPr lang="en-US" sz="500" dirty="0">
                <a:solidFill>
                  <a:srgbClr val="000000"/>
                </a:solidFill>
                <a:latin typeface="TimesNewRomanPSMT-Identity-H - 16"/>
              </a:rPr>
              <a:t>peasants rioted against nobles</a:t>
            </a:r>
          </a:p>
          <a:p>
            <a:r>
              <a:rPr lang="en-US" sz="500" dirty="0">
                <a:solidFill>
                  <a:srgbClr val="000000"/>
                </a:solidFill>
                <a:latin typeface="TimesNewRomanPSMT-Identity-H - 16"/>
              </a:rPr>
              <a:t>“Liberty, Equality, Fraternity” The slogan used in the French Revolution</a:t>
            </a:r>
          </a:p>
          <a:p>
            <a:r>
              <a:rPr lang="en-US" sz="500" dirty="0">
                <a:solidFill>
                  <a:srgbClr val="000000"/>
                </a:solidFill>
                <a:latin typeface="TimesNewRomanPSMT-Identity-H - 16"/>
              </a:rPr>
              <a:t>of 1789 to mean freedom for all persons,</a:t>
            </a:r>
          </a:p>
          <a:p>
            <a:r>
              <a:rPr lang="en-US" sz="500" dirty="0">
                <a:solidFill>
                  <a:srgbClr val="000000"/>
                </a:solidFill>
                <a:latin typeface="TimesNewRomanPSMT-Identity-H - 16"/>
              </a:rPr>
              <a:t>equal treatment regardless of inherited</a:t>
            </a:r>
          </a:p>
          <a:p>
            <a:r>
              <a:rPr lang="en-US" sz="500" dirty="0">
                <a:solidFill>
                  <a:srgbClr val="000000"/>
                </a:solidFill>
                <a:latin typeface="TimesNewRomanPSMT-Identity-H - 16"/>
              </a:rPr>
              <a:t>status, and brotherhood of all people</a:t>
            </a:r>
          </a:p>
          <a:p>
            <a:r>
              <a:rPr lang="en-US" sz="500" dirty="0">
                <a:solidFill>
                  <a:srgbClr val="000000"/>
                </a:solidFill>
                <a:latin typeface="TimesNewRomanPSMT-Identity-H - 16"/>
              </a:rPr>
              <a:t>working together to make a better world.</a:t>
            </a:r>
          </a:p>
          <a:p>
            <a:r>
              <a:rPr lang="en-US" sz="500" dirty="0">
                <a:solidFill>
                  <a:srgbClr val="000000"/>
                </a:solidFill>
                <a:latin typeface="TimesNewRomanPSMT-Identity-H - 16"/>
              </a:rPr>
              <a:t>Declaration of the Rights of Man and</a:t>
            </a:r>
          </a:p>
          <a:p>
            <a:r>
              <a:rPr lang="en-US" sz="500" dirty="0">
                <a:solidFill>
                  <a:srgbClr val="000000"/>
                </a:solidFill>
                <a:latin typeface="TimesNewRomanPSMT-Identity-H - 16"/>
              </a:rPr>
              <a:t>Citizen</a:t>
            </a:r>
          </a:p>
          <a:p>
            <a:r>
              <a:rPr lang="en-US" sz="500" dirty="0">
                <a:solidFill>
                  <a:srgbClr val="000000"/>
                </a:solidFill>
                <a:latin typeface="TimesNewRomanPSMT-Identity-H - 16"/>
              </a:rPr>
              <a:t>Revolutionary document of the French</a:t>
            </a:r>
          </a:p>
          <a:p>
            <a:r>
              <a:rPr lang="en-US" sz="500" dirty="0">
                <a:solidFill>
                  <a:srgbClr val="000000"/>
                </a:solidFill>
                <a:latin typeface="TimesNewRomanPSMT-Identity-H - 16"/>
              </a:rPr>
              <a:t>Revolution. Written in 1789, it spelled out</a:t>
            </a:r>
          </a:p>
          <a:p>
            <a:r>
              <a:rPr lang="en-US" sz="500" dirty="0">
                <a:solidFill>
                  <a:srgbClr val="000000"/>
                </a:solidFill>
                <a:latin typeface="TimesNewRomanPSMT-Identity-H - 16"/>
              </a:rPr>
              <a:t>certain rights believed to be universal to all</a:t>
            </a:r>
          </a:p>
          <a:p>
            <a:r>
              <a:rPr lang="en-US" sz="500" dirty="0">
                <a:solidFill>
                  <a:srgbClr val="000000"/>
                </a:solidFill>
                <a:latin typeface="TimesNewRomanPSMT-Identity-H - 16"/>
              </a:rPr>
              <a:t>mankind. Patterned on the American</a:t>
            </a:r>
          </a:p>
          <a:p>
            <a:r>
              <a:rPr lang="en-US" sz="500" dirty="0">
                <a:solidFill>
                  <a:srgbClr val="000000"/>
                </a:solidFill>
                <a:latin typeface="TimesNewRomanPSMT-Identity-H - 16"/>
              </a:rPr>
              <a:t>Declaration of Independence.</a:t>
            </a:r>
          </a:p>
          <a:p>
            <a:r>
              <a:rPr lang="en-US" sz="500" dirty="0">
                <a:solidFill>
                  <a:srgbClr val="000000"/>
                </a:solidFill>
                <a:latin typeface="TimesNewRomanPSMT-Identity-H - 16"/>
              </a:rPr>
              <a:t>Lafayette Hero of American Revolution</a:t>
            </a:r>
            <a:r>
              <a:rPr lang="en-US" sz="500" dirty="0">
                <a:solidFill>
                  <a:srgbClr val="000000"/>
                </a:solidFill>
                <a:latin typeface="Arial - 16"/>
              </a:rPr>
              <a:t>;</a:t>
            </a:r>
            <a:r>
              <a:rPr lang="en-US" sz="500" dirty="0">
                <a:solidFill>
                  <a:srgbClr val="000000"/>
                </a:solidFill>
                <a:latin typeface="TimesNewRomanPSMT-Identity-H - 16"/>
              </a:rPr>
              <a:t> Led the</a:t>
            </a:r>
          </a:p>
          <a:p>
            <a:r>
              <a:rPr lang="en-US" sz="500" dirty="0">
                <a:solidFill>
                  <a:srgbClr val="000000"/>
                </a:solidFill>
                <a:latin typeface="TimesNewRomanPSMT-Identity-H - 16"/>
              </a:rPr>
              <a:t>National Guard</a:t>
            </a:r>
          </a:p>
          <a:p>
            <a:r>
              <a:rPr lang="en-US" sz="500" dirty="0">
                <a:solidFill>
                  <a:srgbClr val="000000"/>
                </a:solidFill>
                <a:latin typeface="TimesNewRomanPSMT-Identity-H - 16"/>
              </a:rPr>
              <a:t>National Guard A middleclass</a:t>
            </a:r>
          </a:p>
          <a:p>
            <a:r>
              <a:rPr lang="en-US" sz="500" dirty="0">
                <a:solidFill>
                  <a:srgbClr val="000000"/>
                </a:solidFill>
                <a:latin typeface="TimesNewRomanPSMT-Identity-H - 16"/>
              </a:rPr>
              <a:t>militia created to fight</a:t>
            </a:r>
          </a:p>
          <a:p>
            <a:r>
              <a:rPr lang="en-US" sz="500" dirty="0">
                <a:solidFill>
                  <a:srgbClr val="000000"/>
                </a:solidFill>
                <a:latin typeface="TimesNewRomanPSMT-Identity-H - 16"/>
              </a:rPr>
              <a:t>against the royal troops</a:t>
            </a:r>
          </a:p>
          <a:p>
            <a:r>
              <a:rPr lang="en-US" sz="500" dirty="0">
                <a:solidFill>
                  <a:srgbClr val="000000"/>
                </a:solidFill>
                <a:latin typeface="TimesNewRomanPSMT-Identity-H - 16"/>
              </a:rPr>
              <a:t>Tricolor Flag of the Revolution (red, white, and</a:t>
            </a:r>
          </a:p>
          <a:p>
            <a:r>
              <a:rPr lang="en-US" sz="500" dirty="0">
                <a:solidFill>
                  <a:srgbClr val="000000"/>
                </a:solidFill>
                <a:latin typeface="TimesNewRomanPSMT-Identity-H - 16"/>
              </a:rPr>
              <a:t>blue)</a:t>
            </a:r>
          </a:p>
          <a:p>
            <a:r>
              <a:rPr lang="en-US" sz="500" dirty="0">
                <a:solidFill>
                  <a:srgbClr val="000000"/>
                </a:solidFill>
                <a:latin typeface="TimesNewRomanPSMT-Identity-H - 16"/>
              </a:rPr>
              <a:t>Civil Constitution of the Clergy 1790bishops</a:t>
            </a:r>
          </a:p>
          <a:p>
            <a:r>
              <a:rPr lang="en-US" sz="500" dirty="0">
                <a:solidFill>
                  <a:srgbClr val="000000"/>
                </a:solidFill>
                <a:latin typeface="TimesNewRomanPSMT-Identity-H - 16"/>
              </a:rPr>
              <a:t>and priests became elected,</a:t>
            </a:r>
          </a:p>
          <a:p>
            <a:r>
              <a:rPr lang="en-US" sz="500" dirty="0">
                <a:solidFill>
                  <a:srgbClr val="000000"/>
                </a:solidFill>
                <a:latin typeface="TimesNewRomanPSMT-Identity-H - 16"/>
              </a:rPr>
              <a:t>salaried officials</a:t>
            </a:r>
            <a:r>
              <a:rPr lang="en-US" sz="500" dirty="0">
                <a:solidFill>
                  <a:srgbClr val="000000"/>
                </a:solidFill>
                <a:latin typeface="Arial - 16"/>
              </a:rPr>
              <a:t>;</a:t>
            </a:r>
            <a:r>
              <a:rPr lang="en-US" sz="500" dirty="0">
                <a:solidFill>
                  <a:srgbClr val="000000"/>
                </a:solidFill>
                <a:latin typeface="TimesNewRomanPSMT-Identity-H - 16"/>
              </a:rPr>
              <a:t> Papal authority over</a:t>
            </a:r>
          </a:p>
          <a:p>
            <a:r>
              <a:rPr lang="en-US" sz="500" dirty="0">
                <a:solidFill>
                  <a:srgbClr val="000000"/>
                </a:solidFill>
                <a:latin typeface="TimesNewRomanPSMT-Identity-H - 16"/>
              </a:rPr>
              <a:t>French Church ended</a:t>
            </a:r>
            <a:r>
              <a:rPr lang="en-US" sz="500" dirty="0">
                <a:solidFill>
                  <a:srgbClr val="000000"/>
                </a:solidFill>
                <a:latin typeface="Arial - 16"/>
              </a:rPr>
              <a:t>;</a:t>
            </a:r>
            <a:r>
              <a:rPr lang="en-US" sz="500" dirty="0">
                <a:solidFill>
                  <a:srgbClr val="000000"/>
                </a:solidFill>
                <a:latin typeface="TimesNewRomanPSMT-Identity-H - 16"/>
              </a:rPr>
              <a:t> dissolved convents</a:t>
            </a:r>
          </a:p>
          <a:p>
            <a:r>
              <a:rPr lang="en-US" sz="500" dirty="0">
                <a:solidFill>
                  <a:srgbClr val="000000"/>
                </a:solidFill>
                <a:latin typeface="TimesNewRomanPSMT-Identity-H - 16"/>
              </a:rPr>
              <a:t>and monasteries. Many peasants did not</a:t>
            </a:r>
          </a:p>
          <a:p>
            <a:r>
              <a:rPr lang="en-US" sz="500" dirty="0">
                <a:solidFill>
                  <a:srgbClr val="000000"/>
                </a:solidFill>
                <a:latin typeface="TimesNewRomanPSMT-Identity-H - 16"/>
              </a:rPr>
              <a:t>agree with this.</a:t>
            </a:r>
          </a:p>
          <a:p>
            <a:r>
              <a:rPr lang="en-US" sz="500" dirty="0">
                <a:solidFill>
                  <a:srgbClr val="000000"/>
                </a:solidFill>
                <a:latin typeface="TimesNewRomanPSMT-Identity-H - 16"/>
              </a:rPr>
              <a:t>Constitution of 1791 Made France a limited monarchy</a:t>
            </a:r>
            <a:r>
              <a:rPr lang="en-US" sz="500" dirty="0">
                <a:solidFill>
                  <a:srgbClr val="000000"/>
                </a:solidFill>
                <a:latin typeface="Arial - 16"/>
              </a:rPr>
              <a:t>;</a:t>
            </a:r>
            <a:r>
              <a:rPr lang="en-US" sz="500" dirty="0">
                <a:solidFill>
                  <a:srgbClr val="000000"/>
                </a:solidFill>
                <a:latin typeface="TimesNewRomanPSMT-Identity-H - 16"/>
              </a:rPr>
              <a:t> created</a:t>
            </a:r>
          </a:p>
          <a:p>
            <a:r>
              <a:rPr lang="en-US" sz="500" dirty="0">
                <a:solidFill>
                  <a:srgbClr val="000000"/>
                </a:solidFill>
                <a:latin typeface="TimesNewRomanPSMT-Identity-H - 16"/>
              </a:rPr>
              <a:t>the Legislative Assembly to make laws,</a:t>
            </a:r>
          </a:p>
          <a:p>
            <a:r>
              <a:rPr lang="en-US" sz="500" dirty="0">
                <a:solidFill>
                  <a:srgbClr val="000000"/>
                </a:solidFill>
                <a:latin typeface="TimesNewRomanPSMT-Identity-H - 16"/>
              </a:rPr>
              <a:t>collect taxes, and decide on issues of war</a:t>
            </a:r>
          </a:p>
          <a:p>
            <a:r>
              <a:rPr lang="en-US" sz="500" dirty="0">
                <a:solidFill>
                  <a:srgbClr val="000000"/>
                </a:solidFill>
                <a:latin typeface="TimesNewRomanPSMT-Identity-H - 16"/>
              </a:rPr>
              <a:t>and peace.</a:t>
            </a:r>
          </a:p>
          <a:p>
            <a:r>
              <a:rPr lang="en-US" sz="500" dirty="0">
                <a:solidFill>
                  <a:srgbClr val="000000"/>
                </a:solidFill>
                <a:latin typeface="TimesNewRomanPSMT-Identity-H - 16"/>
              </a:rPr>
              <a:t>Declaration of </a:t>
            </a:r>
            <a:r>
              <a:rPr lang="en-US" sz="500" dirty="0" err="1">
                <a:solidFill>
                  <a:srgbClr val="000000"/>
                </a:solidFill>
                <a:latin typeface="TimesNewRomanPSMT-Identity-H - 16"/>
              </a:rPr>
              <a:t>Pilnitz</a:t>
            </a:r>
            <a:r>
              <a:rPr lang="en-US" sz="500" dirty="0">
                <a:solidFill>
                  <a:srgbClr val="000000"/>
                </a:solidFill>
                <a:latin typeface="TimesNewRomanPSMT-Identity-H - 16"/>
              </a:rPr>
              <a:t> Emperor of Austria threatened to intervene</a:t>
            </a:r>
          </a:p>
          <a:p>
            <a:r>
              <a:rPr lang="en-US" sz="500" dirty="0">
                <a:solidFill>
                  <a:srgbClr val="000000"/>
                </a:solidFill>
                <a:latin typeface="TimesNewRomanPSMT-Identity-H - 16"/>
              </a:rPr>
              <a:t>in France to protect the French monarchy</a:t>
            </a:r>
          </a:p>
          <a:p>
            <a:r>
              <a:rPr lang="en-US" sz="500" dirty="0">
                <a:solidFill>
                  <a:srgbClr val="000000"/>
                </a:solidFill>
                <a:latin typeface="TimesNewRomanPSMT-Identity-H - 16"/>
              </a:rPr>
              <a:t>Jacobins Radical leaders of Legislative Assembly</a:t>
            </a:r>
            <a:r>
              <a:rPr lang="en-US" sz="500" dirty="0">
                <a:solidFill>
                  <a:srgbClr val="000000"/>
                </a:solidFill>
                <a:latin typeface="Arial - 16"/>
              </a:rPr>
              <a:t>;</a:t>
            </a:r>
          </a:p>
          <a:p>
            <a:r>
              <a:rPr lang="en-US" sz="500" dirty="0">
                <a:solidFill>
                  <a:srgbClr val="000000"/>
                </a:solidFill>
                <a:latin typeface="Arial - 16"/>
              </a:rPr>
              <a:t>m</a:t>
            </a:r>
            <a:r>
              <a:rPr lang="en-US" sz="500" dirty="0">
                <a:solidFill>
                  <a:srgbClr val="000000"/>
                </a:solidFill>
                <a:latin typeface="TimesNewRomanPSMT-Identity-H - 16"/>
              </a:rPr>
              <a:t>ostly middleclass</a:t>
            </a:r>
          </a:p>
          <a:p>
            <a:r>
              <a:rPr lang="en-US" sz="500" dirty="0">
                <a:solidFill>
                  <a:srgbClr val="000000"/>
                </a:solidFill>
                <a:latin typeface="TimesNewRomanPSMT-Identity-H - 16"/>
              </a:rPr>
              <a:t>lawyers or</a:t>
            </a:r>
          </a:p>
          <a:p>
            <a:r>
              <a:rPr lang="en-US" sz="500" dirty="0">
                <a:solidFill>
                  <a:srgbClr val="000000"/>
                </a:solidFill>
                <a:latin typeface="TimesNewRomanPSMT-Identity-H - 16"/>
              </a:rPr>
              <a:t>intellectuals</a:t>
            </a:r>
          </a:p>
          <a:p>
            <a:r>
              <a:rPr lang="en-US" sz="500" dirty="0">
                <a:solidFill>
                  <a:srgbClr val="000000"/>
                </a:solidFill>
                <a:latin typeface="TimesNewRomanPSMT-Identity-H - 16"/>
              </a:rPr>
              <a:t>Legislative Assembly Lawmaking body created by Constitution</a:t>
            </a:r>
          </a:p>
          <a:p>
            <a:r>
              <a:rPr lang="en-US" sz="500" dirty="0">
                <a:solidFill>
                  <a:srgbClr val="000000"/>
                </a:solidFill>
                <a:latin typeface="TimesNewRomanPSMT-Identity-H - 16"/>
              </a:rPr>
              <a:t>of 1791.</a:t>
            </a:r>
          </a:p>
          <a:p>
            <a:r>
              <a:rPr lang="en-US" sz="500" dirty="0">
                <a:solidFill>
                  <a:srgbClr val="000000"/>
                </a:solidFill>
                <a:latin typeface="TimesNewRomanPSMT-Identity-H - 16"/>
              </a:rPr>
              <a:t>Constitutional Monarchy A political system in which a country is</a:t>
            </a:r>
          </a:p>
          <a:p>
            <a:r>
              <a:rPr lang="en-US" sz="500" dirty="0">
                <a:solidFill>
                  <a:srgbClr val="000000"/>
                </a:solidFill>
                <a:latin typeface="TimesNewRomanPSMT-Identity-H - 16"/>
              </a:rPr>
              <a:t>ruled by a monarch who has limited power</a:t>
            </a:r>
          </a:p>
          <a:p>
            <a:r>
              <a:rPr lang="en-US" sz="500" dirty="0">
                <a:solidFill>
                  <a:srgbClr val="000000"/>
                </a:solidFill>
                <a:latin typeface="TimesNewRomanPSMT-Identity-H - 16"/>
              </a:rPr>
              <a:t>due to a constitution</a:t>
            </a:r>
          </a:p>
          <a:p>
            <a:r>
              <a:rPr lang="en-US" sz="500" dirty="0">
                <a:solidFill>
                  <a:srgbClr val="000000"/>
                </a:solidFill>
                <a:latin typeface="TimesNewRomanPSMT-Identity-H - 16"/>
              </a:rPr>
              <a:t>September Massacres Attack on prisons holding many nobles and</a:t>
            </a:r>
          </a:p>
          <a:p>
            <a:r>
              <a:rPr lang="en-US" sz="500" dirty="0">
                <a:solidFill>
                  <a:srgbClr val="000000"/>
                </a:solidFill>
                <a:latin typeface="TimesNewRomanPSMT-Identity-H - 16"/>
              </a:rPr>
              <a:t>priests</a:t>
            </a:r>
            <a:r>
              <a:rPr lang="en-US" sz="500" dirty="0">
                <a:solidFill>
                  <a:srgbClr val="000000"/>
                </a:solidFill>
                <a:latin typeface="Arial - 16"/>
              </a:rPr>
              <a:t>;</a:t>
            </a:r>
            <a:r>
              <a:rPr lang="en-US" sz="500" dirty="0">
                <a:solidFill>
                  <a:srgbClr val="000000"/>
                </a:solidFill>
                <a:latin typeface="TimesNewRomanPSMT-Identity-H - 16"/>
              </a:rPr>
              <a:t> these prisoners were killed along with many common criminals Louis XVI King of France  during the Revolution</a:t>
            </a:r>
            <a:r>
              <a:rPr lang="en-US" sz="500" dirty="0">
                <a:solidFill>
                  <a:srgbClr val="000000"/>
                </a:solidFill>
                <a:latin typeface="Arial - 16"/>
              </a:rPr>
              <a:t>;</a:t>
            </a:r>
            <a:r>
              <a:rPr lang="en-US" sz="500" dirty="0">
                <a:solidFill>
                  <a:srgbClr val="000000"/>
                </a:solidFill>
                <a:latin typeface="TimesNewRomanPSMT-Identity-H - 16"/>
              </a:rPr>
              <a:t> he was executed in January 1793.</a:t>
            </a:r>
          </a:p>
          <a:p>
            <a:r>
              <a:rPr lang="en-US" sz="500" dirty="0">
                <a:solidFill>
                  <a:srgbClr val="000000"/>
                </a:solidFill>
                <a:latin typeface="TimesNewRomanPSMT-Identity-H - 16"/>
              </a:rPr>
              <a:t>Marie Antoinette Queen of France who has disliked by the French people. She was executed in</a:t>
            </a:r>
          </a:p>
          <a:p>
            <a:r>
              <a:rPr lang="en-US" sz="500" dirty="0">
                <a:solidFill>
                  <a:srgbClr val="000000"/>
                </a:solidFill>
                <a:latin typeface="TimesNewRomanPSMT-Identity-H - 16"/>
              </a:rPr>
              <a:t>October 1793.</a:t>
            </a:r>
          </a:p>
          <a:p>
            <a:r>
              <a:rPr lang="en-US" sz="500" dirty="0">
                <a:solidFill>
                  <a:srgbClr val="000000"/>
                </a:solidFill>
                <a:latin typeface="TimesNewRomanPSMT-Identity-H - 16"/>
              </a:rPr>
              <a:t>Suffrage The right to vote</a:t>
            </a:r>
          </a:p>
          <a:p>
            <a:r>
              <a:rPr lang="en-US" sz="500" dirty="0">
                <a:solidFill>
                  <a:srgbClr val="000000"/>
                </a:solidFill>
                <a:latin typeface="TimesNewRomanPSMT-Identity-H - 16"/>
              </a:rPr>
              <a:t>French Republic Government of France ruled by the National Convention</a:t>
            </a:r>
          </a:p>
          <a:p>
            <a:r>
              <a:rPr lang="en-US" sz="500" dirty="0">
                <a:solidFill>
                  <a:srgbClr val="000000"/>
                </a:solidFill>
                <a:latin typeface="TimesNewRomanPSMT-Identity-H - 16"/>
              </a:rPr>
              <a:t>National Convention Legislative body created by Radicals after the September Massacres</a:t>
            </a:r>
          </a:p>
          <a:p>
            <a:r>
              <a:rPr lang="en-US" sz="500" dirty="0">
                <a:solidFill>
                  <a:srgbClr val="000000"/>
                </a:solidFill>
                <a:latin typeface="TimesNewRomanPSMT-Identity-H - 16"/>
              </a:rPr>
              <a:t>Committee of Public Safety 12 member committee that ruled with absolute power</a:t>
            </a:r>
            <a:r>
              <a:rPr lang="en-US" sz="500" dirty="0">
                <a:solidFill>
                  <a:srgbClr val="000000"/>
                </a:solidFill>
                <a:latin typeface="Arial - 16"/>
              </a:rPr>
              <a:t>;</a:t>
            </a:r>
            <a:r>
              <a:rPr lang="en-US" sz="500" dirty="0">
                <a:solidFill>
                  <a:srgbClr val="000000"/>
                </a:solidFill>
                <a:latin typeface="TimesNewRomanPSMT-Identity-H - 16"/>
              </a:rPr>
              <a:t> goal was to defend France from </a:t>
            </a:r>
            <a:r>
              <a:rPr lang="en-US" sz="500" dirty="0" err="1">
                <a:solidFill>
                  <a:srgbClr val="000000"/>
                </a:solidFill>
                <a:latin typeface="TimesNewRomanPSMT-Identity-H - 16"/>
              </a:rPr>
              <a:t>antirevolutionaries</a:t>
            </a:r>
            <a:r>
              <a:rPr lang="en-US" sz="500" dirty="0" err="1">
                <a:solidFill>
                  <a:srgbClr val="000000"/>
                </a:solidFill>
                <a:latin typeface="Arial - 16"/>
              </a:rPr>
              <a:t>;</a:t>
            </a:r>
            <a:r>
              <a:rPr lang="en-US" sz="500" dirty="0" err="1">
                <a:solidFill>
                  <a:srgbClr val="000000"/>
                </a:solidFill>
                <a:latin typeface="TimesNewRomanPSMT-Identity-H - 16"/>
              </a:rPr>
              <a:t>led</a:t>
            </a:r>
            <a:r>
              <a:rPr lang="en-US" sz="500" dirty="0">
                <a:solidFill>
                  <a:srgbClr val="000000"/>
                </a:solidFill>
                <a:latin typeface="TimesNewRomanPSMT-Identity-H - 16"/>
              </a:rPr>
              <a:t> by Robespierre</a:t>
            </a:r>
            <a:r>
              <a:rPr lang="en-US" sz="500" dirty="0">
                <a:solidFill>
                  <a:srgbClr val="000000"/>
                </a:solidFill>
                <a:latin typeface="Arial - 16"/>
              </a:rPr>
              <a:t>;</a:t>
            </a:r>
            <a:r>
              <a:rPr lang="en-US" sz="500" dirty="0">
                <a:solidFill>
                  <a:srgbClr val="000000"/>
                </a:solidFill>
                <a:latin typeface="TimesNewRomanPSMT-Identity-H - 16"/>
              </a:rPr>
              <a:t> ran the Reign of Terror Robespierre Jacobin leader who become leader of Committee of Public Safety</a:t>
            </a:r>
            <a:r>
              <a:rPr lang="en-US" sz="500" dirty="0">
                <a:solidFill>
                  <a:srgbClr val="000000"/>
                </a:solidFill>
                <a:latin typeface="Arial - 16"/>
              </a:rPr>
              <a:t>;</a:t>
            </a:r>
            <a:r>
              <a:rPr lang="en-US" sz="500" dirty="0">
                <a:solidFill>
                  <a:srgbClr val="000000"/>
                </a:solidFill>
                <a:latin typeface="TimesNewRomanPSMT-Identity-H - 16"/>
              </a:rPr>
              <a:t> goal was to make France a “Republic of Virtue”</a:t>
            </a:r>
            <a:r>
              <a:rPr lang="en-US" sz="500" dirty="0">
                <a:solidFill>
                  <a:srgbClr val="000000"/>
                </a:solidFill>
                <a:latin typeface="Arial - 16"/>
              </a:rPr>
              <a:t>; </a:t>
            </a:r>
            <a:r>
              <a:rPr lang="en-US" sz="500" dirty="0">
                <a:solidFill>
                  <a:srgbClr val="000000"/>
                </a:solidFill>
                <a:latin typeface="TimesNewRomanPSMT-Identity-H - 16"/>
              </a:rPr>
              <a:t>instituted the Reign of Terror</a:t>
            </a:r>
          </a:p>
          <a:p>
            <a:r>
              <a:rPr lang="en-US" sz="500" dirty="0">
                <a:solidFill>
                  <a:srgbClr val="000000"/>
                </a:solidFill>
                <a:latin typeface="TimesNewRomanPSMT-Identity-H - 16"/>
              </a:rPr>
              <a:t>Reign of Terror Period during the Revolution from July 1793 to July 1794 when thousands of</a:t>
            </a:r>
          </a:p>
          <a:p>
            <a:r>
              <a:rPr lang="en-US" sz="500" dirty="0">
                <a:solidFill>
                  <a:srgbClr val="000000"/>
                </a:solidFill>
                <a:latin typeface="TimesNewRomanPSMT-Identity-H - 16"/>
              </a:rPr>
              <a:t>people were executed without fair trials Guillotine Method of execution used during the Reign</a:t>
            </a:r>
          </a:p>
          <a:p>
            <a:r>
              <a:rPr lang="en-US" sz="500" dirty="0">
                <a:solidFill>
                  <a:srgbClr val="000000"/>
                </a:solidFill>
                <a:latin typeface="TimesNewRomanPSMT-Identity-H - 16"/>
              </a:rPr>
              <a:t>of Terror</a:t>
            </a:r>
          </a:p>
          <a:p>
            <a:r>
              <a:rPr lang="en-US" sz="500" dirty="0">
                <a:solidFill>
                  <a:srgbClr val="000000"/>
                </a:solidFill>
                <a:latin typeface="TimesNewRomanPSMT-Identity-H - 16"/>
              </a:rPr>
              <a:t>Directory 5 man ruling body created by the Constitution of 1795</a:t>
            </a:r>
            <a:r>
              <a:rPr lang="en-US" sz="500" dirty="0">
                <a:solidFill>
                  <a:srgbClr val="000000"/>
                </a:solidFill>
                <a:latin typeface="Arial - 16"/>
              </a:rPr>
              <a:t>;</a:t>
            </a:r>
            <a:r>
              <a:rPr lang="en-US" sz="500" dirty="0">
                <a:solidFill>
                  <a:srgbClr val="000000"/>
                </a:solidFill>
                <a:latin typeface="TimesNewRomanPSMT-Identity-H - 16"/>
              </a:rPr>
              <a:t> held power from 1795 to 1799</a:t>
            </a:r>
            <a:r>
              <a:rPr lang="en-US" sz="500" dirty="0">
                <a:solidFill>
                  <a:srgbClr val="000000"/>
                </a:solidFill>
                <a:latin typeface="Arial - 16"/>
              </a:rPr>
              <a:t>;</a:t>
            </a:r>
            <a:r>
              <a:rPr lang="en-US" sz="500" dirty="0">
                <a:solidFill>
                  <a:srgbClr val="000000"/>
                </a:solidFill>
                <a:latin typeface="TimesNewRomanPSMT-Identity-H - 16"/>
              </a:rPr>
              <a:t> it was ineffective and corrupt.</a:t>
            </a:r>
          </a:p>
          <a:p>
            <a:r>
              <a:rPr lang="en-US" sz="500" dirty="0">
                <a:solidFill>
                  <a:srgbClr val="000000"/>
                </a:solidFill>
                <a:latin typeface="TimesNewRomanPSMT-Identity-H - 16"/>
              </a:rPr>
              <a:t>Nationalism Pride in one’s country or culture, often excessive in nature. This was an effect of</a:t>
            </a:r>
          </a:p>
          <a:p>
            <a:r>
              <a:rPr lang="en-US" sz="500" dirty="0">
                <a:solidFill>
                  <a:srgbClr val="000000"/>
                </a:solidFill>
                <a:latin typeface="TimesNewRomanPSMT-Identity-H - 16"/>
              </a:rPr>
              <a:t>the Revolution and rule of Napoleon </a:t>
            </a:r>
          </a:p>
          <a:p>
            <a:r>
              <a:rPr lang="en-US" sz="500" dirty="0">
                <a:solidFill>
                  <a:srgbClr val="000000"/>
                </a:solidFill>
                <a:latin typeface="TimesNewRomanPSMT-Identity-H - 16"/>
              </a:rPr>
              <a:t>“La Marseillaise” Patriotic song of Revolution, which was banned by Napoleon and later became</a:t>
            </a:r>
          </a:p>
          <a:p>
            <a:r>
              <a:rPr lang="en-US" sz="500" dirty="0">
                <a:solidFill>
                  <a:srgbClr val="000000"/>
                </a:solidFill>
                <a:latin typeface="TimesNewRomanPSMT-Identity-H - 16"/>
              </a:rPr>
              <a:t>France’s national anthem</a:t>
            </a:r>
          </a:p>
          <a:p>
            <a:r>
              <a:rPr lang="en-US" sz="500" dirty="0" err="1">
                <a:solidFill>
                  <a:srgbClr val="000000"/>
                </a:solidFill>
                <a:latin typeface="TimesNewRomanPSMT-Identity-H - 16"/>
              </a:rPr>
              <a:t>Olympe</a:t>
            </a:r>
            <a:r>
              <a:rPr lang="en-US" sz="500" dirty="0">
                <a:solidFill>
                  <a:srgbClr val="000000"/>
                </a:solidFill>
                <a:latin typeface="TimesNewRomanPSMT-Identity-H - 16"/>
              </a:rPr>
              <a:t> de Gouges Leader of women’s rights</a:t>
            </a:r>
            <a:r>
              <a:rPr lang="en-US" sz="500" dirty="0">
                <a:solidFill>
                  <a:srgbClr val="000000"/>
                </a:solidFill>
                <a:latin typeface="Arial - 16"/>
              </a:rPr>
              <a:t>;</a:t>
            </a:r>
            <a:r>
              <a:rPr lang="en-US" sz="500" dirty="0">
                <a:solidFill>
                  <a:srgbClr val="000000"/>
                </a:solidFill>
                <a:latin typeface="TimesNewRomanPSMT-Identity-H - 16"/>
              </a:rPr>
              <a:t> created a “Declaration of the Rights of Women”</a:t>
            </a:r>
            <a:r>
              <a:rPr lang="en-US" sz="500" dirty="0">
                <a:solidFill>
                  <a:srgbClr val="000000"/>
                </a:solidFill>
                <a:latin typeface="Arial - 16"/>
              </a:rPr>
              <a:t>;</a:t>
            </a:r>
          </a:p>
          <a:p>
            <a:r>
              <a:rPr lang="en-US" sz="500" dirty="0">
                <a:solidFill>
                  <a:srgbClr val="000000"/>
                </a:solidFill>
                <a:latin typeface="Arial - 16"/>
              </a:rPr>
              <a:t>g</a:t>
            </a:r>
            <a:r>
              <a:rPr lang="en-US" sz="500" dirty="0">
                <a:solidFill>
                  <a:srgbClr val="000000"/>
                </a:solidFill>
                <a:latin typeface="TimesNewRomanPSMT-Identity-H - 16"/>
              </a:rPr>
              <a:t>ains were taken away by Napoleon</a:t>
            </a:r>
          </a:p>
          <a:p>
            <a:r>
              <a:rPr lang="en-US" sz="500" dirty="0">
                <a:solidFill>
                  <a:srgbClr val="000000"/>
                </a:solidFill>
                <a:latin typeface="TimesNewRomanPSMT-Identity-H - 16"/>
              </a:rPr>
              <a:t>Jacques Louis David Leading artist of this period Napoleon General and emperor</a:t>
            </a:r>
            <a:r>
              <a:rPr lang="en-US" sz="500" dirty="0">
                <a:solidFill>
                  <a:srgbClr val="000000"/>
                </a:solidFill>
                <a:latin typeface="Arial - 16"/>
              </a:rPr>
              <a:t>;</a:t>
            </a:r>
            <a:r>
              <a:rPr lang="en-US" sz="500" dirty="0">
                <a:solidFill>
                  <a:srgbClr val="000000"/>
                </a:solidFill>
                <a:latin typeface="TimesNewRomanPSMT-Identity-H - 16"/>
              </a:rPr>
              <a:t> ended the period of</a:t>
            </a:r>
          </a:p>
          <a:p>
            <a:r>
              <a:rPr lang="en-US" sz="500" dirty="0">
                <a:solidFill>
                  <a:srgbClr val="000000"/>
                </a:solidFill>
                <a:latin typeface="TimesNewRomanPSMT-Identity-H - 16"/>
              </a:rPr>
              <a:t>revolution and violence in France by stabilizing the government and the currency, promoted equality of  the people before the law, as well as religious toleration through the Napoleonic Code of Laws.</a:t>
            </a:r>
          </a:p>
          <a:p>
            <a:r>
              <a:rPr lang="en-US" sz="500" dirty="0">
                <a:solidFill>
                  <a:srgbClr val="000000"/>
                </a:solidFill>
                <a:latin typeface="TimesNewRomanPSMT-Identity-H - 16"/>
              </a:rPr>
              <a:t>Corsica Island where Napoleon was born </a:t>
            </a:r>
          </a:p>
          <a:p>
            <a:r>
              <a:rPr lang="en-US" sz="500" dirty="0">
                <a:solidFill>
                  <a:srgbClr val="000000"/>
                </a:solidFill>
                <a:latin typeface="TimesNewRomanPSMT-Identity-H - 16"/>
              </a:rPr>
              <a:t>Plebiscite Ballot where voters say yes or no to an issue</a:t>
            </a:r>
            <a:r>
              <a:rPr lang="en-US" sz="500" dirty="0">
                <a:solidFill>
                  <a:srgbClr val="000000"/>
                </a:solidFill>
                <a:latin typeface="Arial - 16"/>
              </a:rPr>
              <a:t>;</a:t>
            </a:r>
            <a:r>
              <a:rPr lang="en-US" sz="500" dirty="0">
                <a:solidFill>
                  <a:srgbClr val="000000"/>
                </a:solidFill>
                <a:latin typeface="TimesNewRomanPSMT-Identity-H - 16"/>
              </a:rPr>
              <a:t> used by Napoleon to gain power</a:t>
            </a:r>
          </a:p>
          <a:p>
            <a:r>
              <a:rPr lang="en-US" sz="500" dirty="0">
                <a:solidFill>
                  <a:srgbClr val="000000"/>
                </a:solidFill>
                <a:latin typeface="TimesNewRomanPSMT-Identity-H - 16"/>
              </a:rPr>
              <a:t>First Consul Title taken by Napoleon after his coup </a:t>
            </a:r>
            <a:r>
              <a:rPr lang="en-US" sz="500" dirty="0" err="1">
                <a:solidFill>
                  <a:srgbClr val="000000"/>
                </a:solidFill>
                <a:latin typeface="TimesNewRomanPSMT-Identity-H - 16"/>
              </a:rPr>
              <a:t>d’etat</a:t>
            </a:r>
            <a:r>
              <a:rPr lang="en-US" sz="500" dirty="0">
                <a:solidFill>
                  <a:srgbClr val="000000"/>
                </a:solidFill>
                <a:latin typeface="TimesNewRomanPSMT-Identity-H - 16"/>
              </a:rPr>
              <a:t> overthrew the Directory</a:t>
            </a:r>
          </a:p>
          <a:p>
            <a:r>
              <a:rPr lang="en-US" sz="500" dirty="0">
                <a:solidFill>
                  <a:srgbClr val="000000"/>
                </a:solidFill>
                <a:latin typeface="TimesNewRomanPSMT-Identity-H - 16"/>
              </a:rPr>
              <a:t>French Empire French territory under rule of Napoleon</a:t>
            </a:r>
            <a:r>
              <a:rPr lang="en-US" sz="500" dirty="0">
                <a:solidFill>
                  <a:srgbClr val="000000"/>
                </a:solidFill>
                <a:latin typeface="Arial - 16"/>
              </a:rPr>
              <a:t>;</a:t>
            </a:r>
          </a:p>
          <a:p>
            <a:r>
              <a:rPr lang="en-US" sz="500" dirty="0">
                <a:solidFill>
                  <a:srgbClr val="000000"/>
                </a:solidFill>
                <a:latin typeface="Arial - 16"/>
              </a:rPr>
              <a:t>N</a:t>
            </a:r>
            <a:r>
              <a:rPr lang="en-US" sz="500" dirty="0">
                <a:solidFill>
                  <a:srgbClr val="000000"/>
                </a:solidFill>
                <a:latin typeface="TimesNewRomanPSMT-Identity-H - 16"/>
              </a:rPr>
              <a:t>apoleon annexed territory and abolished the Holy Roman Empire</a:t>
            </a:r>
          </a:p>
          <a:p>
            <a:r>
              <a:rPr lang="en-US" sz="500" dirty="0">
                <a:solidFill>
                  <a:srgbClr val="000000"/>
                </a:solidFill>
                <a:latin typeface="TimesNewRomanPSMT-Identity-H - 16"/>
              </a:rPr>
              <a:t>Continental System Napoleon attempt to block trade between Great Britain and the rest of Europe as a</a:t>
            </a:r>
          </a:p>
          <a:p>
            <a:r>
              <a:rPr lang="en-US" sz="500" dirty="0">
                <a:solidFill>
                  <a:srgbClr val="000000"/>
                </a:solidFill>
                <a:latin typeface="TimesNewRomanPSMT-Identity-H - 16"/>
              </a:rPr>
              <a:t>way to weaken Great Britain</a:t>
            </a:r>
          </a:p>
          <a:p>
            <a:r>
              <a:rPr lang="en-US" sz="500" dirty="0">
                <a:solidFill>
                  <a:srgbClr val="000000"/>
                </a:solidFill>
                <a:latin typeface="TimesNewRomanPSMT-Identity-H - 16"/>
              </a:rPr>
              <a:t>Abdicate To give up power to rule</a:t>
            </a:r>
          </a:p>
          <a:p>
            <a:r>
              <a:rPr lang="en-US" sz="500" dirty="0">
                <a:solidFill>
                  <a:srgbClr val="000000"/>
                </a:solidFill>
                <a:latin typeface="TimesNewRomanPSMT-Identity-H - 16"/>
              </a:rPr>
              <a:t>Napoleonic Code A series of laws established by Napoleon that affected the lands he conquered</a:t>
            </a:r>
          </a:p>
          <a:p>
            <a:r>
              <a:rPr lang="en-US" sz="500" dirty="0">
                <a:solidFill>
                  <a:srgbClr val="000000"/>
                </a:solidFill>
                <a:latin typeface="TimesNewRomanPSMT-Identity-H - 16"/>
              </a:rPr>
              <a:t>throughout Western Europe. This law code reinforced many of the ideals of the French Revolution  such as religious toleration and equality before the law.</a:t>
            </a:r>
          </a:p>
          <a:p>
            <a:r>
              <a:rPr lang="en-US" sz="500" dirty="0">
                <a:solidFill>
                  <a:srgbClr val="000000"/>
                </a:solidFill>
                <a:latin typeface="TimesNewRomanPSMT-Identity-H - 16"/>
              </a:rPr>
              <a:t>Waterloo Place in Belgium where Napoleon faced his final defeat</a:t>
            </a:r>
          </a:p>
          <a:p>
            <a:r>
              <a:rPr lang="en-US" sz="500" dirty="0">
                <a:solidFill>
                  <a:srgbClr val="000000"/>
                </a:solidFill>
                <a:latin typeface="TimesNewRomanPSMT-Identity-H - 16"/>
              </a:rPr>
              <a:t>Congress of Vienna Conference held after the defeat of Napoleon, led by Austria under the</a:t>
            </a:r>
          </a:p>
          <a:p>
            <a:r>
              <a:rPr lang="en-US" sz="500" dirty="0">
                <a:solidFill>
                  <a:srgbClr val="000000"/>
                </a:solidFill>
                <a:latin typeface="TimesNewRomanPSMT-Identity-H - 16"/>
              </a:rPr>
              <a:t>direction of Prince Metternich. Its goals were to turn back the clock (reactionary) and erase the ideals  of the French Revolution.</a:t>
            </a:r>
          </a:p>
          <a:p>
            <a:r>
              <a:rPr lang="en-US" sz="500" dirty="0">
                <a:solidFill>
                  <a:srgbClr val="000000"/>
                </a:solidFill>
                <a:latin typeface="TimesNewRomanPSMT-Identity-H - 16"/>
              </a:rPr>
              <a:t>Balance of power A political policy in which countries attempt to preserve peace by keeping an</a:t>
            </a:r>
          </a:p>
          <a:p>
            <a:r>
              <a:rPr lang="en-US" sz="500" dirty="0">
                <a:solidFill>
                  <a:srgbClr val="000000"/>
                </a:solidFill>
                <a:latin typeface="TimesNewRomanPSMT-Identity-H - 16"/>
              </a:rPr>
              <a:t>equal military and economic status.</a:t>
            </a:r>
          </a:p>
          <a:p>
            <a:r>
              <a:rPr lang="en-US" sz="500" dirty="0">
                <a:solidFill>
                  <a:srgbClr val="000000"/>
                </a:solidFill>
                <a:latin typeface="TimesNewRomanPSMT-Identity-H - 16"/>
              </a:rPr>
              <a:t>Prince Metternich Austrian prince who led the Congress of Vienna</a:t>
            </a:r>
            <a:r>
              <a:rPr lang="en-US" sz="500" dirty="0">
                <a:solidFill>
                  <a:srgbClr val="000000"/>
                </a:solidFill>
                <a:latin typeface="Arial - 16"/>
              </a:rPr>
              <a:t>;</a:t>
            </a:r>
            <a:r>
              <a:rPr lang="en-US" sz="500" dirty="0">
                <a:solidFill>
                  <a:srgbClr val="000000"/>
                </a:solidFill>
                <a:latin typeface="TimesNewRomanPSMT-Identity-H - 16"/>
              </a:rPr>
              <a:t> goal was to create a lasting peace</a:t>
            </a:r>
          </a:p>
          <a:p>
            <a:r>
              <a:rPr lang="en-US" sz="500" dirty="0">
                <a:solidFill>
                  <a:srgbClr val="000000"/>
                </a:solidFill>
                <a:latin typeface="TimesNewRomanPSMT-Identity-H - 16"/>
              </a:rPr>
              <a:t>by establishing a balance of power.</a:t>
            </a:r>
          </a:p>
          <a:p>
            <a:r>
              <a:rPr lang="en-US" sz="500" dirty="0">
                <a:solidFill>
                  <a:srgbClr val="000000"/>
                </a:solidFill>
                <a:latin typeface="TimesNewRomanPSMT-Identity-H - 16"/>
              </a:rPr>
              <a:t>1. </a:t>
            </a:r>
            <a:r>
              <a:rPr lang="en-US" sz="500" b="1" dirty="0">
                <a:solidFill>
                  <a:srgbClr val="000000"/>
                </a:solidFill>
                <a:latin typeface="TimesNewRomanPS-BoldMT-Identity - 16"/>
              </a:rPr>
              <a:t>What were the causes of the revolution?</a:t>
            </a:r>
          </a:p>
          <a:p>
            <a:r>
              <a:rPr lang="en-US" sz="500" b="1" dirty="0">
                <a:solidFill>
                  <a:srgbClr val="000000"/>
                </a:solidFill>
                <a:latin typeface="TimesNewRomanPS-BoldMT-Identity - 16"/>
              </a:rPr>
              <a:t>C</a:t>
            </a:r>
            <a:r>
              <a:rPr lang="en-US" sz="500" dirty="0">
                <a:solidFill>
                  <a:srgbClr val="000000"/>
                </a:solidFill>
                <a:latin typeface="TimesNewRomanPSMT-Identity-H - 16"/>
              </a:rPr>
              <a:t>auses: special privileges of 1 </a:t>
            </a:r>
            <a:r>
              <a:rPr lang="en-US" sz="400" dirty="0" err="1">
                <a:solidFill>
                  <a:srgbClr val="000000"/>
                </a:solidFill>
                <a:latin typeface="TimesNewRomanPSMT-Identity-H - 10"/>
              </a:rPr>
              <a:t>st</a:t>
            </a:r>
            <a:r>
              <a:rPr lang="en-US" sz="400" dirty="0">
                <a:solidFill>
                  <a:srgbClr val="000000"/>
                </a:solidFill>
                <a:latin typeface="TimesNewRomanPSMT-Identity-H - 10"/>
              </a:rPr>
              <a:t> </a:t>
            </a:r>
            <a:r>
              <a:rPr lang="en-US" sz="500" dirty="0">
                <a:solidFill>
                  <a:srgbClr val="000000"/>
                </a:solidFill>
                <a:latin typeface="TimesNewRomanPSMT-Identity-H - 16"/>
              </a:rPr>
              <a:t>&amp; 2 </a:t>
            </a:r>
            <a:r>
              <a:rPr lang="en-US" sz="400" dirty="0" err="1">
                <a:solidFill>
                  <a:srgbClr val="000000"/>
                </a:solidFill>
                <a:latin typeface="TimesNewRomanPSMT-Identity-H - 10"/>
              </a:rPr>
              <a:t>nd</a:t>
            </a:r>
            <a:r>
              <a:rPr lang="en-US" sz="400" dirty="0">
                <a:solidFill>
                  <a:srgbClr val="000000"/>
                </a:solidFill>
                <a:latin typeface="TimesNewRomanPSMT-Identity-H - 10"/>
              </a:rPr>
              <a:t> </a:t>
            </a:r>
            <a:r>
              <a:rPr lang="en-US" sz="500" dirty="0">
                <a:solidFill>
                  <a:srgbClr val="000000"/>
                </a:solidFill>
                <a:latin typeface="TimesNewRomanPSMT-Identity-H - 16"/>
              </a:rPr>
              <a:t>Estates, high taxes, huge government debt,</a:t>
            </a:r>
          </a:p>
          <a:p>
            <a:r>
              <a:rPr lang="en-US" sz="500" dirty="0">
                <a:solidFill>
                  <a:srgbClr val="000000"/>
                </a:solidFill>
                <a:latin typeface="TimesNewRomanPSMT-Identity-H - 16"/>
              </a:rPr>
              <a:t>Enlightenment ideas, high food prices.</a:t>
            </a:r>
          </a:p>
          <a:p>
            <a:r>
              <a:rPr lang="en-US" sz="500" dirty="0">
                <a:solidFill>
                  <a:srgbClr val="000000"/>
                </a:solidFill>
                <a:latin typeface="TimesNewRomanPSMT-Identity-H - 16"/>
              </a:rPr>
              <a:t>2. </a:t>
            </a:r>
            <a:r>
              <a:rPr lang="en-US" sz="500" b="1" dirty="0">
                <a:solidFill>
                  <a:srgbClr val="000000"/>
                </a:solidFill>
                <a:latin typeface="TimesNewRomanPS-BoldMT-Identity - 16"/>
              </a:rPr>
              <a:t>What were the different phases of the Revolution?</a:t>
            </a:r>
          </a:p>
          <a:p>
            <a:r>
              <a:rPr lang="en-US" sz="500" b="1" dirty="0">
                <a:solidFill>
                  <a:srgbClr val="000000"/>
                </a:solidFill>
                <a:latin typeface="TimesNewRomanPS-BoldMT-Identity - 16"/>
              </a:rPr>
              <a:t>1</a:t>
            </a:r>
            <a:r>
              <a:rPr lang="en-US" sz="500" dirty="0">
                <a:solidFill>
                  <a:srgbClr val="000000"/>
                </a:solidFill>
                <a:latin typeface="TimesNewRomanPSMT-Identity-H - 16"/>
              </a:rPr>
              <a:t> </a:t>
            </a:r>
            <a:r>
              <a:rPr lang="en-US" sz="400" dirty="0" err="1">
                <a:solidFill>
                  <a:srgbClr val="000000"/>
                </a:solidFill>
                <a:latin typeface="TimesNewRomanPSMT-Identity-H - 10"/>
              </a:rPr>
              <a:t>st</a:t>
            </a:r>
            <a:r>
              <a:rPr lang="en-US" sz="400" dirty="0">
                <a:solidFill>
                  <a:srgbClr val="000000"/>
                </a:solidFill>
                <a:latin typeface="TimesNewRomanPSMT-Identity-H - 10"/>
              </a:rPr>
              <a:t> </a:t>
            </a:r>
            <a:r>
              <a:rPr lang="en-US" sz="500" dirty="0">
                <a:solidFill>
                  <a:srgbClr val="000000"/>
                </a:solidFill>
                <a:latin typeface="TimesNewRomanPSMT-Identity-H - 16"/>
              </a:rPr>
              <a:t>phase: Creation of National Assembly (Tennis Court Oath )</a:t>
            </a:r>
          </a:p>
          <a:p>
            <a:r>
              <a:rPr lang="en-US" sz="500" dirty="0">
                <a:solidFill>
                  <a:srgbClr val="000000"/>
                </a:solidFill>
                <a:latin typeface="TimesNewRomanPSMT-Identity-H - 16"/>
              </a:rPr>
              <a:t>Storming</a:t>
            </a:r>
          </a:p>
          <a:p>
            <a:r>
              <a:rPr lang="en-US" sz="500" dirty="0">
                <a:solidFill>
                  <a:srgbClr val="000000"/>
                </a:solidFill>
                <a:latin typeface="TimesNewRomanPSMT-Identity-H - 16"/>
              </a:rPr>
              <a:t>of Bastille (July 14, 1789)</a:t>
            </a:r>
          </a:p>
          <a:p>
            <a:r>
              <a:rPr lang="en-US" sz="500" dirty="0">
                <a:solidFill>
                  <a:srgbClr val="000000"/>
                </a:solidFill>
                <a:latin typeface="TimesNewRomanPSMT-Identity-H - 16"/>
              </a:rPr>
              <a:t>Declaration</a:t>
            </a:r>
          </a:p>
          <a:p>
            <a:r>
              <a:rPr lang="en-US" sz="500" dirty="0">
                <a:solidFill>
                  <a:srgbClr val="000000"/>
                </a:solidFill>
                <a:latin typeface="TimesNewRomanPSMT-Identity-H - 16"/>
              </a:rPr>
              <a:t>of Rights of Man</a:t>
            </a:r>
          </a:p>
          <a:p>
            <a:r>
              <a:rPr lang="en-US" sz="500" dirty="0">
                <a:solidFill>
                  <a:srgbClr val="000000"/>
                </a:solidFill>
                <a:latin typeface="TimesNewRomanPSMT-Identity-H - 16"/>
              </a:rPr>
              <a:t>2 </a:t>
            </a:r>
            <a:r>
              <a:rPr lang="en-US" sz="400" dirty="0" err="1">
                <a:solidFill>
                  <a:srgbClr val="000000"/>
                </a:solidFill>
                <a:latin typeface="TimesNewRomanPSMT-Identity-H - 10"/>
              </a:rPr>
              <a:t>nd</a:t>
            </a:r>
            <a:r>
              <a:rPr lang="en-US" sz="400" dirty="0">
                <a:solidFill>
                  <a:srgbClr val="000000"/>
                </a:solidFill>
                <a:latin typeface="TimesNewRomanPSMT-Identity-H - 10"/>
              </a:rPr>
              <a:t> </a:t>
            </a:r>
            <a:r>
              <a:rPr lang="en-US" sz="500" dirty="0">
                <a:solidFill>
                  <a:srgbClr val="000000"/>
                </a:solidFill>
                <a:latin typeface="TimesNewRomanPSMT-Identity-H - 16"/>
              </a:rPr>
              <a:t>phase: Constitution 1791Limited</a:t>
            </a:r>
          </a:p>
          <a:p>
            <a:r>
              <a:rPr lang="en-US" sz="500" dirty="0">
                <a:solidFill>
                  <a:srgbClr val="000000"/>
                </a:solidFill>
                <a:latin typeface="TimesNewRomanPSMT-Identity-H - 16"/>
              </a:rPr>
              <a:t>monarchy</a:t>
            </a:r>
          </a:p>
          <a:p>
            <a:r>
              <a:rPr lang="en-US" sz="500" dirty="0">
                <a:solidFill>
                  <a:srgbClr val="000000"/>
                </a:solidFill>
                <a:latin typeface="TimesNewRomanPSMT-Identity-H - 16"/>
              </a:rPr>
              <a:t>(Moderate) Constitution of civil clergy – put church under state control</a:t>
            </a:r>
          </a:p>
          <a:p>
            <a:r>
              <a:rPr lang="en-US" sz="500" dirty="0">
                <a:solidFill>
                  <a:srgbClr val="000000"/>
                </a:solidFill>
                <a:latin typeface="TimesNewRomanPSMT-Identity-H - 16"/>
              </a:rPr>
              <a:t>3 </a:t>
            </a:r>
            <a:r>
              <a:rPr lang="en-US" sz="400" dirty="0" err="1">
                <a:solidFill>
                  <a:srgbClr val="000000"/>
                </a:solidFill>
                <a:latin typeface="TimesNewRomanPSMT-Identity-H - 10"/>
              </a:rPr>
              <a:t>rd</a:t>
            </a:r>
            <a:r>
              <a:rPr lang="en-US" sz="400" dirty="0">
                <a:solidFill>
                  <a:srgbClr val="000000"/>
                </a:solidFill>
                <a:latin typeface="TimesNewRomanPSMT-Identity-H - 10"/>
              </a:rPr>
              <a:t> </a:t>
            </a:r>
            <a:r>
              <a:rPr lang="en-US" sz="500" dirty="0">
                <a:solidFill>
                  <a:srgbClr val="000000"/>
                </a:solidFill>
                <a:latin typeface="TimesNewRomanPSMT-Identity-H - 16"/>
              </a:rPr>
              <a:t>phase (radical): 1793King</a:t>
            </a:r>
          </a:p>
          <a:p>
            <a:r>
              <a:rPr lang="en-US" sz="500" dirty="0">
                <a:solidFill>
                  <a:srgbClr val="000000"/>
                </a:solidFill>
                <a:latin typeface="TimesNewRomanPSMT-Identity-H - 16"/>
              </a:rPr>
              <a:t>&amp; Queen are executed</a:t>
            </a:r>
          </a:p>
          <a:p>
            <a:r>
              <a:rPr lang="en-US" sz="500" dirty="0">
                <a:solidFill>
                  <a:srgbClr val="000000"/>
                </a:solidFill>
                <a:latin typeface="TimesNewRomanPSMT-Identity-H - 16"/>
              </a:rPr>
              <a:t>National</a:t>
            </a:r>
          </a:p>
          <a:p>
            <a:r>
              <a:rPr lang="en-US" sz="500" dirty="0">
                <a:solidFill>
                  <a:srgbClr val="000000"/>
                </a:solidFill>
                <a:latin typeface="TimesNewRomanPSMT-Identity-H - 16"/>
              </a:rPr>
              <a:t>Convention set up Committee of Public Safety.</a:t>
            </a:r>
          </a:p>
          <a:p>
            <a:r>
              <a:rPr lang="en-US" sz="500" dirty="0">
                <a:solidFill>
                  <a:srgbClr val="000000"/>
                </a:solidFill>
                <a:latin typeface="TimesNewRomanPSMT-Identity-H - 16"/>
              </a:rPr>
              <a:t>Reign</a:t>
            </a:r>
          </a:p>
          <a:p>
            <a:r>
              <a:rPr lang="en-US" sz="500" dirty="0">
                <a:solidFill>
                  <a:srgbClr val="000000"/>
                </a:solidFill>
                <a:latin typeface="TimesNewRomanPSMT-Identity-H - 16"/>
              </a:rPr>
              <a:t>of Terror July 1793 – July 1794</a:t>
            </a:r>
          </a:p>
          <a:p>
            <a:r>
              <a:rPr lang="en-US" sz="500" dirty="0">
                <a:solidFill>
                  <a:srgbClr val="000000"/>
                </a:solidFill>
                <a:latin typeface="TimesNewRomanPSMT-Identity-H - 16"/>
              </a:rPr>
              <a:t>4 </a:t>
            </a:r>
            <a:r>
              <a:rPr lang="en-US" sz="400" dirty="0" err="1">
                <a:solidFill>
                  <a:srgbClr val="000000"/>
                </a:solidFill>
                <a:latin typeface="TimesNewRomanPSMT-Identity-H - 10"/>
              </a:rPr>
              <a:t>th</a:t>
            </a:r>
            <a:r>
              <a:rPr lang="en-US" sz="400" dirty="0">
                <a:solidFill>
                  <a:srgbClr val="000000"/>
                </a:solidFill>
                <a:latin typeface="TimesNewRomanPSMT-Identity-H - 10"/>
              </a:rPr>
              <a:t> </a:t>
            </a:r>
            <a:r>
              <a:rPr lang="en-US" sz="500" dirty="0">
                <a:solidFill>
                  <a:srgbClr val="000000"/>
                </a:solidFill>
                <a:latin typeface="TimesNewRomanPSMT-Identity-H - 16"/>
              </a:rPr>
              <a:t>phase (moderates): Directory</a:t>
            </a:r>
          </a:p>
          <a:p>
            <a:r>
              <a:rPr lang="en-US" sz="500" dirty="0">
                <a:solidFill>
                  <a:srgbClr val="000000"/>
                </a:solidFill>
                <a:latin typeface="TimesNewRomanPSMT-Identity-H - 16"/>
              </a:rPr>
              <a:t>– 5 man rule 17951799</a:t>
            </a:r>
          </a:p>
          <a:p>
            <a:r>
              <a:rPr lang="en-US" sz="500" dirty="0">
                <a:solidFill>
                  <a:srgbClr val="000000"/>
                </a:solidFill>
                <a:latin typeface="TimesNewRomanPSMT-Identity-H - 16"/>
              </a:rPr>
              <a:t>5 </a:t>
            </a:r>
            <a:r>
              <a:rPr lang="en-US" sz="400" dirty="0" err="1">
                <a:solidFill>
                  <a:srgbClr val="000000"/>
                </a:solidFill>
                <a:latin typeface="TimesNewRomanPSMT-Identity-H - 10"/>
              </a:rPr>
              <a:t>th</a:t>
            </a:r>
            <a:r>
              <a:rPr lang="en-US" sz="400" dirty="0">
                <a:solidFill>
                  <a:srgbClr val="000000"/>
                </a:solidFill>
                <a:latin typeface="TimesNewRomanPSMT-Identity-H - 10"/>
              </a:rPr>
              <a:t> </a:t>
            </a:r>
            <a:r>
              <a:rPr lang="en-US" sz="500" dirty="0">
                <a:solidFill>
                  <a:srgbClr val="000000"/>
                </a:solidFill>
                <a:latin typeface="TimesNewRomanPSMT-Identity-H - 16"/>
              </a:rPr>
              <a:t>phase: Rule of Napoleon (17991815)</a:t>
            </a:r>
          </a:p>
          <a:p>
            <a:r>
              <a:rPr lang="en-US" sz="500" dirty="0">
                <a:solidFill>
                  <a:srgbClr val="000000"/>
                </a:solidFill>
                <a:latin typeface="TimesNewRomanPSMT-Identity-H - 16"/>
              </a:rPr>
              <a:t>coup</a:t>
            </a:r>
          </a:p>
          <a:p>
            <a:r>
              <a:rPr lang="en-US" sz="500" dirty="0" err="1">
                <a:solidFill>
                  <a:srgbClr val="000000"/>
                </a:solidFill>
                <a:latin typeface="TimesNewRomanPSMT-Identity-H - 16"/>
              </a:rPr>
              <a:t>d’etat</a:t>
            </a:r>
            <a:r>
              <a:rPr lang="en-US" sz="500" dirty="0">
                <a:solidFill>
                  <a:srgbClr val="000000"/>
                </a:solidFill>
                <a:latin typeface="TimesNewRomanPSMT-Identity-H - 16"/>
              </a:rPr>
              <a:t> –overthrow of government.</a:t>
            </a:r>
          </a:p>
          <a:p>
            <a:r>
              <a:rPr lang="en-US" sz="500" dirty="0">
                <a:solidFill>
                  <a:srgbClr val="000000"/>
                </a:solidFill>
                <a:latin typeface="TimesNewRomanPSMT-Identity-H - 16"/>
              </a:rPr>
              <a:t>Plebiscite</a:t>
            </a:r>
          </a:p>
          <a:p>
            <a:r>
              <a:rPr lang="en-US" sz="500" dirty="0">
                <a:solidFill>
                  <a:srgbClr val="000000"/>
                </a:solidFill>
                <a:latin typeface="TimesNewRomanPSMT-Identity-H - 16"/>
              </a:rPr>
              <a:t>3. </a:t>
            </a:r>
            <a:r>
              <a:rPr lang="en-US" sz="500" b="1" dirty="0">
                <a:solidFill>
                  <a:srgbClr val="000000"/>
                </a:solidFill>
                <a:latin typeface="TimesNewRomanPS-BoldMT-Identity - 16"/>
              </a:rPr>
              <a:t>What ideas were embodied in the Declaration of the Rights of Man and</a:t>
            </a:r>
          </a:p>
          <a:p>
            <a:r>
              <a:rPr lang="en-US" sz="500" b="1" dirty="0">
                <a:solidFill>
                  <a:srgbClr val="000000"/>
                </a:solidFill>
                <a:latin typeface="TimesNewRomanPS-BoldMT-Identity - 16"/>
              </a:rPr>
              <a:t>Citizen?</a:t>
            </a:r>
          </a:p>
          <a:p>
            <a:r>
              <a:rPr lang="en-US" sz="500" b="1" dirty="0">
                <a:solidFill>
                  <a:srgbClr val="000000"/>
                </a:solidFill>
                <a:latin typeface="TimesNewRomanPS-BoldMT-Identity - 16"/>
              </a:rPr>
              <a:t>A</a:t>
            </a:r>
            <a:r>
              <a:rPr lang="en-US" sz="500" dirty="0">
                <a:solidFill>
                  <a:srgbClr val="000000"/>
                </a:solidFill>
                <a:latin typeface="TimesNewRomanPSMT-Identity-H - 16"/>
              </a:rPr>
              <a:t>ll</a:t>
            </a:r>
          </a:p>
          <a:p>
            <a:r>
              <a:rPr lang="en-US" sz="500" dirty="0">
                <a:solidFill>
                  <a:srgbClr val="000000"/>
                </a:solidFill>
                <a:latin typeface="TimesNewRomanPSMT-Identity-H - 16"/>
              </a:rPr>
              <a:t>men have natured rights</a:t>
            </a:r>
          </a:p>
          <a:p>
            <a:r>
              <a:rPr lang="en-US" sz="500" dirty="0">
                <a:solidFill>
                  <a:srgbClr val="000000"/>
                </a:solidFill>
                <a:latin typeface="TimesNewRomanPSMT-Identity-H - 16"/>
              </a:rPr>
              <a:t>Equality</a:t>
            </a:r>
          </a:p>
          <a:p>
            <a:r>
              <a:rPr lang="en-US" sz="500" dirty="0">
                <a:solidFill>
                  <a:srgbClr val="000000"/>
                </a:solidFill>
                <a:latin typeface="TimesNewRomanPSMT-Identity-H - 16"/>
              </a:rPr>
              <a:t>under the law</a:t>
            </a:r>
          </a:p>
          <a:p>
            <a:r>
              <a:rPr lang="en-US" sz="500" dirty="0">
                <a:solidFill>
                  <a:srgbClr val="000000"/>
                </a:solidFill>
                <a:latin typeface="TimesNewRomanPSMT-Identity-H - 16"/>
              </a:rPr>
              <a:t>Religious</a:t>
            </a:r>
          </a:p>
          <a:p>
            <a:r>
              <a:rPr lang="en-US" sz="500" dirty="0">
                <a:solidFill>
                  <a:srgbClr val="000000"/>
                </a:solidFill>
                <a:latin typeface="TimesNewRomanPSMT-Identity-H - 16"/>
              </a:rPr>
              <a:t>freedom</a:t>
            </a:r>
          </a:p>
          <a:p>
            <a:r>
              <a:rPr lang="en-US" sz="500" dirty="0">
                <a:solidFill>
                  <a:srgbClr val="000000"/>
                </a:solidFill>
                <a:latin typeface="TimesNewRomanPSMT-Identity-H - 16"/>
              </a:rPr>
              <a:t>fair</a:t>
            </a:r>
          </a:p>
          <a:p>
            <a:r>
              <a:rPr lang="en-US" sz="500" dirty="0">
                <a:solidFill>
                  <a:srgbClr val="000000"/>
                </a:solidFill>
                <a:latin typeface="TimesNewRomanPSMT-Identity-H - 16"/>
              </a:rPr>
              <a:t>taxes</a:t>
            </a:r>
          </a:p>
          <a:p>
            <a:r>
              <a:rPr lang="en-US" sz="500" dirty="0">
                <a:solidFill>
                  <a:srgbClr val="000000"/>
                </a:solidFill>
                <a:latin typeface="TimesNewRomanPSMT-Identity-H - 16"/>
              </a:rPr>
              <a:t>4. </a:t>
            </a:r>
            <a:r>
              <a:rPr lang="en-US" sz="500" b="1" dirty="0">
                <a:solidFill>
                  <a:srgbClr val="000000"/>
                </a:solidFill>
                <a:latin typeface="TimesNewRomanPS-BoldMT-Identity - 16"/>
              </a:rPr>
              <a:t>Why did the Revolution become radical?</a:t>
            </a:r>
          </a:p>
          <a:p>
            <a:r>
              <a:rPr lang="en-US" sz="500" b="1" dirty="0">
                <a:solidFill>
                  <a:srgbClr val="000000"/>
                </a:solidFill>
                <a:latin typeface="TimesNewRomanPS-BoldMT-Identity - 16"/>
              </a:rPr>
              <a:t>W</a:t>
            </a:r>
            <a:r>
              <a:rPr lang="en-US" sz="500" dirty="0">
                <a:solidFill>
                  <a:srgbClr val="000000"/>
                </a:solidFill>
                <a:latin typeface="TimesNewRomanPSMT-Identity-H - 16"/>
              </a:rPr>
              <a:t>ar against other nations was going badly</a:t>
            </a:r>
            <a:r>
              <a:rPr lang="en-US" sz="500" dirty="0">
                <a:solidFill>
                  <a:srgbClr val="000000"/>
                </a:solidFill>
                <a:latin typeface="Arial - 16"/>
              </a:rPr>
              <a:t>;</a:t>
            </a:r>
            <a:r>
              <a:rPr lang="en-US" sz="500" dirty="0">
                <a:solidFill>
                  <a:srgbClr val="000000"/>
                </a:solidFill>
                <a:latin typeface="TimesNewRomanPSMT-Identity-H - 16"/>
              </a:rPr>
              <a:t> king</a:t>
            </a:r>
            <a:r>
              <a:rPr lang="en-US" sz="500" dirty="0">
                <a:solidFill>
                  <a:srgbClr val="000000"/>
                </a:solidFill>
                <a:latin typeface="Arial - 16"/>
              </a:rPr>
              <a:t>’</a:t>
            </a:r>
            <a:r>
              <a:rPr lang="en-US" sz="500" dirty="0">
                <a:solidFill>
                  <a:srgbClr val="000000"/>
                </a:solidFill>
                <a:latin typeface="TimesNewRomanPSMT-Identity-H - 16"/>
              </a:rPr>
              <a:t>s guards are attached</a:t>
            </a:r>
            <a:r>
              <a:rPr lang="en-US" sz="500" dirty="0">
                <a:solidFill>
                  <a:srgbClr val="000000"/>
                </a:solidFill>
                <a:latin typeface="Arial - 16"/>
              </a:rPr>
              <a:t>;</a:t>
            </a:r>
            <a:r>
              <a:rPr lang="en-US" sz="500" dirty="0">
                <a:solidFill>
                  <a:srgbClr val="000000"/>
                </a:solidFill>
                <a:latin typeface="TimesNewRomanPSMT-Identity-H - 16"/>
              </a:rPr>
              <a:t> radicals took over</a:t>
            </a:r>
          </a:p>
          <a:p>
            <a:r>
              <a:rPr lang="en-US" sz="500" dirty="0">
                <a:solidFill>
                  <a:srgbClr val="000000"/>
                </a:solidFill>
                <a:latin typeface="TimesNewRomanPSMT-Identity-H - 16"/>
              </a:rPr>
              <a:t>assembly</a:t>
            </a:r>
            <a:r>
              <a:rPr lang="en-US" sz="500" dirty="0">
                <a:solidFill>
                  <a:srgbClr val="000000"/>
                </a:solidFill>
                <a:latin typeface="Arial - 16"/>
              </a:rPr>
              <a:t>;</a:t>
            </a:r>
            <a:r>
              <a:rPr lang="en-US" sz="500" dirty="0">
                <a:solidFill>
                  <a:srgbClr val="000000"/>
                </a:solidFill>
                <a:latin typeface="TimesNewRomanPSMT-Identity-H - 16"/>
              </a:rPr>
              <a:t> King &amp; Queen executed.</a:t>
            </a:r>
          </a:p>
          <a:p>
            <a:r>
              <a:rPr lang="en-US" sz="500" dirty="0">
                <a:solidFill>
                  <a:srgbClr val="000000"/>
                </a:solidFill>
                <a:latin typeface="TimesNewRomanPSMT-Identity-H - 16"/>
              </a:rPr>
              <a:t>5. </a:t>
            </a:r>
            <a:r>
              <a:rPr lang="en-US" sz="500" b="1" dirty="0">
                <a:solidFill>
                  <a:srgbClr val="000000"/>
                </a:solidFill>
                <a:latin typeface="TimesNewRomanPS-BoldMT-Identity - 16"/>
              </a:rPr>
              <a:t>How and why did Napoleon come to power?</a:t>
            </a:r>
          </a:p>
          <a:p>
            <a:r>
              <a:rPr lang="en-US" sz="500" b="1" dirty="0">
                <a:solidFill>
                  <a:srgbClr val="000000"/>
                </a:solidFill>
                <a:latin typeface="TimesNewRomanPS-BoldMT-Identity - 16"/>
              </a:rPr>
              <a:t>D</a:t>
            </a:r>
            <a:r>
              <a:rPr lang="en-US" sz="500" dirty="0">
                <a:solidFill>
                  <a:srgbClr val="000000"/>
                </a:solidFill>
                <a:latin typeface="TimesNewRomanPSMT-Identity-H - 16"/>
              </a:rPr>
              <a:t>irectory was ineffective</a:t>
            </a:r>
            <a:r>
              <a:rPr lang="en-US" sz="500" dirty="0">
                <a:solidFill>
                  <a:srgbClr val="000000"/>
                </a:solidFill>
                <a:latin typeface="Arial - 16"/>
              </a:rPr>
              <a:t>;</a:t>
            </a:r>
            <a:r>
              <a:rPr lang="en-US" sz="500" dirty="0">
                <a:solidFill>
                  <a:srgbClr val="000000"/>
                </a:solidFill>
                <a:latin typeface="TimesNewRomanPSMT-Identity-H - 16"/>
              </a:rPr>
              <a:t> Napoleon was popular general who had won victories for</a:t>
            </a:r>
          </a:p>
          <a:p>
            <a:r>
              <a:rPr lang="en-US" sz="500" dirty="0">
                <a:solidFill>
                  <a:srgbClr val="000000"/>
                </a:solidFill>
                <a:latin typeface="TimesNewRomanPSMT-Identity-H - 16"/>
              </a:rPr>
              <a:t>France &amp; restore order</a:t>
            </a:r>
            <a:r>
              <a:rPr lang="en-US" sz="500" dirty="0">
                <a:solidFill>
                  <a:srgbClr val="000000"/>
                </a:solidFill>
                <a:latin typeface="Arial - 16"/>
              </a:rPr>
              <a:t>;</a:t>
            </a:r>
            <a:r>
              <a:rPr lang="en-US" sz="500" dirty="0">
                <a:solidFill>
                  <a:srgbClr val="000000"/>
                </a:solidFill>
                <a:latin typeface="TimesNewRomanPSMT-Identity-H - 16"/>
              </a:rPr>
              <a:t> coup </a:t>
            </a:r>
            <a:r>
              <a:rPr lang="en-US" sz="500" dirty="0" err="1">
                <a:solidFill>
                  <a:srgbClr val="000000"/>
                </a:solidFill>
                <a:latin typeface="TimesNewRomanPSMT-Identity-H - 16"/>
              </a:rPr>
              <a:t>d</a:t>
            </a:r>
            <a:r>
              <a:rPr lang="en-US" sz="500" dirty="0" err="1">
                <a:solidFill>
                  <a:srgbClr val="000000"/>
                </a:solidFill>
                <a:latin typeface="Arial - 16"/>
              </a:rPr>
              <a:t>’</a:t>
            </a:r>
            <a:r>
              <a:rPr lang="en-US" sz="500" dirty="0" err="1">
                <a:solidFill>
                  <a:srgbClr val="000000"/>
                </a:solidFill>
                <a:latin typeface="TimesNewRomanPSMT-Identity-H - 16"/>
              </a:rPr>
              <a:t>etat</a:t>
            </a:r>
            <a:r>
              <a:rPr lang="en-US" sz="500" dirty="0">
                <a:solidFill>
                  <a:srgbClr val="000000"/>
                </a:solidFill>
                <a:latin typeface="TimesNewRomanPSMT-Identity-H - 16"/>
              </a:rPr>
              <a:t> put him in power</a:t>
            </a:r>
            <a:r>
              <a:rPr lang="en-US" sz="500" dirty="0">
                <a:solidFill>
                  <a:srgbClr val="000000"/>
                </a:solidFill>
                <a:latin typeface="Arial - 16"/>
              </a:rPr>
              <a:t>;</a:t>
            </a:r>
            <a:r>
              <a:rPr lang="en-US" sz="500" dirty="0">
                <a:solidFill>
                  <a:srgbClr val="000000"/>
                </a:solidFill>
                <a:latin typeface="TimesNewRomanPSMT-Identity-H - 16"/>
              </a:rPr>
              <a:t> became 1 </a:t>
            </a:r>
            <a:r>
              <a:rPr lang="en-US" sz="400" dirty="0" err="1">
                <a:solidFill>
                  <a:srgbClr val="000000"/>
                </a:solidFill>
                <a:latin typeface="TimesNewRomanPSMT-Identity-H - 10"/>
              </a:rPr>
              <a:t>st</a:t>
            </a:r>
            <a:r>
              <a:rPr lang="en-US" sz="400" dirty="0">
                <a:solidFill>
                  <a:srgbClr val="000000"/>
                </a:solidFill>
                <a:latin typeface="TimesNewRomanPSMT-Identity-H - 10"/>
              </a:rPr>
              <a:t> </a:t>
            </a:r>
            <a:r>
              <a:rPr lang="en-US" sz="500" dirty="0">
                <a:solidFill>
                  <a:srgbClr val="000000"/>
                </a:solidFill>
                <a:latin typeface="TimesNewRomanPSMT-Identity-H - 16"/>
              </a:rPr>
              <a:t>consul</a:t>
            </a:r>
            <a:r>
              <a:rPr lang="en-US" sz="500" dirty="0">
                <a:solidFill>
                  <a:srgbClr val="000000"/>
                </a:solidFill>
                <a:latin typeface="Arial - 16"/>
              </a:rPr>
              <a:t>;</a:t>
            </a:r>
            <a:r>
              <a:rPr lang="en-US" sz="500" dirty="0">
                <a:solidFill>
                  <a:srgbClr val="000000"/>
                </a:solidFill>
                <a:latin typeface="TimesNewRomanPSMT-Identity-H - 16"/>
              </a:rPr>
              <a:t> 1804 declared</a:t>
            </a:r>
          </a:p>
          <a:p>
            <a:r>
              <a:rPr lang="en-US" sz="500" dirty="0">
                <a:solidFill>
                  <a:srgbClr val="000000"/>
                </a:solidFill>
                <a:latin typeface="TimesNewRomanPSMT-Identity-H - 16"/>
              </a:rPr>
              <a:t>himself emperor</a:t>
            </a:r>
            <a:r>
              <a:rPr lang="en-US" sz="500" dirty="0">
                <a:solidFill>
                  <a:srgbClr val="000000"/>
                </a:solidFill>
                <a:latin typeface="Arial - 16"/>
              </a:rPr>
              <a:t>;</a:t>
            </a:r>
            <a:r>
              <a:rPr lang="en-US" sz="500" dirty="0">
                <a:solidFill>
                  <a:srgbClr val="000000"/>
                </a:solidFill>
                <a:latin typeface="TimesNewRomanPSMT-Identity-H - 16"/>
              </a:rPr>
              <a:t> defeated in 1814 &amp; exiled to Elba</a:t>
            </a:r>
            <a:r>
              <a:rPr lang="en-US" sz="500" dirty="0">
                <a:solidFill>
                  <a:srgbClr val="000000"/>
                </a:solidFill>
                <a:latin typeface="Arial - 16"/>
              </a:rPr>
              <a:t>;</a:t>
            </a:r>
            <a:r>
              <a:rPr lang="en-US" sz="500" dirty="0">
                <a:solidFill>
                  <a:srgbClr val="000000"/>
                </a:solidFill>
                <a:latin typeface="TimesNewRomanPSMT-Identity-H - 16"/>
              </a:rPr>
              <a:t> returned for 100 days </a:t>
            </a:r>
            <a:r>
              <a:rPr lang="en-US" sz="500" dirty="0">
                <a:solidFill>
                  <a:srgbClr val="000000"/>
                </a:solidFill>
                <a:latin typeface="Arial - 16"/>
              </a:rPr>
              <a:t>–</a:t>
            </a:r>
            <a:r>
              <a:rPr lang="en-US" sz="500" dirty="0">
                <a:solidFill>
                  <a:srgbClr val="000000"/>
                </a:solidFill>
                <a:latin typeface="TimesNewRomanPSMT-Identity-H - 16"/>
              </a:rPr>
              <a:t> finally</a:t>
            </a:r>
          </a:p>
          <a:p>
            <a:r>
              <a:rPr lang="en-US" sz="500" dirty="0">
                <a:solidFill>
                  <a:srgbClr val="000000"/>
                </a:solidFill>
                <a:latin typeface="TimesNewRomanPSMT-Identity-H - 16"/>
              </a:rPr>
              <a:t>defeated at Battle of Waterloo.</a:t>
            </a:r>
          </a:p>
          <a:p>
            <a:r>
              <a:rPr lang="en-US" sz="500" dirty="0">
                <a:solidFill>
                  <a:srgbClr val="000000"/>
                </a:solidFill>
                <a:latin typeface="TimesNewRomanPSMT-Identity-H - 16"/>
              </a:rPr>
              <a:t>6. </a:t>
            </a:r>
            <a:r>
              <a:rPr lang="en-US" sz="500" b="1" dirty="0">
                <a:solidFill>
                  <a:srgbClr val="000000"/>
                </a:solidFill>
                <a:latin typeface="TimesNewRomanPS-BoldMT-Identity - 16"/>
              </a:rPr>
              <a:t>How did France change under the reign of Napoleon?</a:t>
            </a:r>
          </a:p>
          <a:p>
            <a:r>
              <a:rPr lang="en-US" sz="500" b="1" dirty="0">
                <a:solidFill>
                  <a:srgbClr val="000000"/>
                </a:solidFill>
                <a:latin typeface="TimesNewRomanPS-BoldMT-Identity - 16"/>
              </a:rPr>
              <a:t>C</a:t>
            </a:r>
            <a:r>
              <a:rPr lang="en-US" sz="500" dirty="0">
                <a:solidFill>
                  <a:srgbClr val="000000"/>
                </a:solidFill>
                <a:latin typeface="TimesNewRomanPSMT-Identity-H - 16"/>
              </a:rPr>
              <a:t>hanges by Napoleon:</a:t>
            </a:r>
          </a:p>
          <a:p>
            <a:r>
              <a:rPr lang="en-US" sz="500" dirty="0">
                <a:solidFill>
                  <a:srgbClr val="000000"/>
                </a:solidFill>
                <a:latin typeface="TimesNewRomanPSMT-Identity-H - 16"/>
              </a:rPr>
              <a:t>Economy:</a:t>
            </a:r>
          </a:p>
          <a:p>
            <a:r>
              <a:rPr lang="en-US" sz="500" dirty="0">
                <a:solidFill>
                  <a:srgbClr val="000000"/>
                </a:solidFill>
                <a:latin typeface="TimesNewRomanPSMT-Identity-H - 16"/>
              </a:rPr>
              <a:t>encourage new industries, built roads &amp; canals, controlled</a:t>
            </a:r>
          </a:p>
          <a:p>
            <a:r>
              <a:rPr lang="en-US" sz="500" dirty="0">
                <a:solidFill>
                  <a:srgbClr val="000000"/>
                </a:solidFill>
                <a:latin typeface="TimesNewRomanPSMT-Identity-H - 16"/>
              </a:rPr>
              <a:t>prices</a:t>
            </a:r>
          </a:p>
          <a:p>
            <a:r>
              <a:rPr lang="en-US" sz="500" dirty="0">
                <a:solidFill>
                  <a:srgbClr val="000000"/>
                </a:solidFill>
                <a:latin typeface="TimesNewRomanPSMT-Identity-H - 16"/>
              </a:rPr>
              <a:t>Education:</a:t>
            </a:r>
          </a:p>
          <a:p>
            <a:r>
              <a:rPr lang="en-US" sz="500" dirty="0">
                <a:solidFill>
                  <a:srgbClr val="000000"/>
                </a:solidFill>
                <a:latin typeface="TimesNewRomanPSMT-Identity-H - 16"/>
              </a:rPr>
              <a:t>built schools (free public education)</a:t>
            </a:r>
          </a:p>
          <a:p>
            <a:r>
              <a:rPr lang="en-US" sz="500" dirty="0">
                <a:solidFill>
                  <a:srgbClr val="000000"/>
                </a:solidFill>
                <a:latin typeface="TimesNewRomanPSMT-Identity-H - 16"/>
              </a:rPr>
              <a:t>Napoleonic</a:t>
            </a:r>
          </a:p>
          <a:p>
            <a:r>
              <a:rPr lang="en-US" sz="500" dirty="0">
                <a:solidFill>
                  <a:srgbClr val="000000"/>
                </a:solidFill>
                <a:latin typeface="TimesNewRomanPSMT-Identity-H - 16"/>
              </a:rPr>
              <a:t>Code: equality of citizens before the law.</a:t>
            </a:r>
          </a:p>
          <a:p>
            <a:r>
              <a:rPr lang="en-US" sz="500" dirty="0">
                <a:solidFill>
                  <a:srgbClr val="000000"/>
                </a:solidFill>
                <a:latin typeface="TimesNewRomanPSMT-Identity-H - 16"/>
              </a:rPr>
              <a:t>7. </a:t>
            </a:r>
            <a:r>
              <a:rPr lang="en-US" sz="500" b="1" dirty="0">
                <a:solidFill>
                  <a:srgbClr val="000000"/>
                </a:solidFill>
                <a:latin typeface="TimesNewRomanPS-BoldMT-Identity - 16"/>
              </a:rPr>
              <a:t>How did the Napoleonic Age influence Europe?</a:t>
            </a:r>
          </a:p>
          <a:p>
            <a:r>
              <a:rPr lang="en-US" sz="500" b="1" dirty="0">
                <a:solidFill>
                  <a:srgbClr val="000000"/>
                </a:solidFill>
                <a:latin typeface="TimesNewRomanPS-BoldMT-Identity - 16"/>
              </a:rPr>
              <a:t>R</a:t>
            </a:r>
            <a:r>
              <a:rPr lang="en-US" sz="500" dirty="0">
                <a:solidFill>
                  <a:srgbClr val="000000"/>
                </a:solidFill>
                <a:latin typeface="TimesNewRomanPSMT-Identity-H - 16"/>
              </a:rPr>
              <a:t>ise</a:t>
            </a:r>
          </a:p>
          <a:p>
            <a:r>
              <a:rPr lang="en-US" sz="500" dirty="0">
                <a:solidFill>
                  <a:srgbClr val="000000"/>
                </a:solidFill>
                <a:latin typeface="TimesNewRomanPSMT-Identity-H - 16"/>
              </a:rPr>
              <a:t>of Nationalism</a:t>
            </a:r>
          </a:p>
          <a:p>
            <a:r>
              <a:rPr lang="en-US" sz="500" dirty="0">
                <a:solidFill>
                  <a:srgbClr val="000000"/>
                </a:solidFill>
                <a:latin typeface="TimesNewRomanPSMT-Identity-H - 16"/>
              </a:rPr>
              <a:t>Spread</a:t>
            </a:r>
          </a:p>
          <a:p>
            <a:r>
              <a:rPr lang="en-US" sz="500" dirty="0">
                <a:solidFill>
                  <a:srgbClr val="000000"/>
                </a:solidFill>
                <a:latin typeface="TimesNewRomanPSMT-Identity-H - 16"/>
              </a:rPr>
              <a:t>of Enlightenment ideas</a:t>
            </a:r>
          </a:p>
          <a:p>
            <a:r>
              <a:rPr lang="en-US" sz="500" dirty="0">
                <a:solidFill>
                  <a:srgbClr val="000000"/>
                </a:solidFill>
                <a:latin typeface="TimesNewRomanPSMT-Identity-H - 16"/>
              </a:rPr>
              <a:t>Legal</a:t>
            </a:r>
          </a:p>
          <a:p>
            <a:r>
              <a:rPr lang="en-US" sz="500" dirty="0">
                <a:solidFill>
                  <a:srgbClr val="000000"/>
                </a:solidFill>
                <a:latin typeface="TimesNewRomanPSMT-Identity-H - 16"/>
              </a:rPr>
              <a:t>systems influenced by Napoleonic Code</a:t>
            </a:r>
          </a:p>
        </p:txBody>
      </p:sp>
    </p:spTree>
    <p:extLst>
      <p:ext uri="{BB962C8B-B14F-4D97-AF65-F5344CB8AC3E}">
        <p14:creationId xmlns:p14="http://schemas.microsoft.com/office/powerpoint/2010/main" val="3621755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641223" y="128570"/>
            <a:ext cx="8765141" cy="7034230"/>
          </a:xfrm>
          <a:prstGeom prst="rect">
            <a:avLst/>
          </a:prstGeom>
          <a:solidFill>
            <a:scrgbClr r="0" g="0" b="0">
              <a:alpha val="0"/>
            </a:scrgbClr>
          </a:solidFill>
        </p:spPr>
      </p:pic>
    </p:spTree>
    <p:extLst>
      <p:ext uri="{BB962C8B-B14F-4D97-AF65-F5344CB8AC3E}">
        <p14:creationId xmlns:p14="http://schemas.microsoft.com/office/powerpoint/2010/main" val="2474292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1360</TotalTime>
  <Words>4135</Words>
  <Application>Microsoft Office PowerPoint</Application>
  <PresentationFormat>Custom</PresentationFormat>
  <Paragraphs>352</Paragraphs>
  <Slides>88</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88</vt:i4>
      </vt:variant>
    </vt:vector>
  </HeadingPairs>
  <TitlesOfParts>
    <vt:vector size="103" baseType="lpstr">
      <vt:lpstr>Arial</vt:lpstr>
      <vt:lpstr>Times New Roman - 28</vt:lpstr>
      <vt:lpstr>Arial - 16</vt:lpstr>
      <vt:lpstr>Times New Roman - 16</vt:lpstr>
      <vt:lpstr>Times New Roman</vt:lpstr>
      <vt:lpstr>TimesNewRomanPSMT-Identity-H - 10</vt:lpstr>
      <vt:lpstr>Calibri</vt:lpstr>
      <vt:lpstr>Arial - 15</vt:lpstr>
      <vt:lpstr>TimesNewRomanPSMT-Identity-H - 16</vt:lpstr>
      <vt:lpstr>Times New Roman - 15</vt:lpstr>
      <vt:lpstr>Times New Roman - 47</vt:lpstr>
      <vt:lpstr>Arial - 48</vt:lpstr>
      <vt:lpstr>TimesNewRomanPS-BoldMT-Identity - 16</vt:lpstr>
      <vt:lpstr>Times New Roman - 48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Risa J. Wray</dc:creator>
  <cp:lastModifiedBy>Risa J. Wray</cp:lastModifiedBy>
  <cp:revision>35</cp:revision>
  <dcterms:created xsi:type="dcterms:W3CDTF">2013-02-13T17:47:02Z</dcterms:created>
  <dcterms:modified xsi:type="dcterms:W3CDTF">2015-01-30T13:50:14Z</dcterms:modified>
</cp:coreProperties>
</file>