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57" r:id="rId4"/>
    <p:sldId id="301" r:id="rId5"/>
    <p:sldId id="258" r:id="rId6"/>
    <p:sldId id="302" r:id="rId7"/>
    <p:sldId id="259" r:id="rId8"/>
    <p:sldId id="303" r:id="rId9"/>
    <p:sldId id="260" r:id="rId10"/>
    <p:sldId id="304" r:id="rId11"/>
    <p:sldId id="261" r:id="rId12"/>
    <p:sldId id="262" r:id="rId13"/>
    <p:sldId id="305" r:id="rId14"/>
    <p:sldId id="263" r:id="rId15"/>
    <p:sldId id="306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662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5C4B-7CD6-4B2D-8B8B-338A4A9A597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43DB-9F1E-4F5A-8169-5F94BEE7B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5C4B-7CD6-4B2D-8B8B-338A4A9A597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43DB-9F1E-4F5A-8169-5F94BEE7B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5C4B-7CD6-4B2D-8B8B-338A4A9A597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43DB-9F1E-4F5A-8169-5F94BEE7B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5C4B-7CD6-4B2D-8B8B-338A4A9A597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43DB-9F1E-4F5A-8169-5F94BEE7B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5C4B-7CD6-4B2D-8B8B-338A4A9A597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43DB-9F1E-4F5A-8169-5F94BEE7B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5C4B-7CD6-4B2D-8B8B-338A4A9A597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43DB-9F1E-4F5A-8169-5F94BEE7B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5C4B-7CD6-4B2D-8B8B-338A4A9A597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43DB-9F1E-4F5A-8169-5F94BEE7B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5C4B-7CD6-4B2D-8B8B-338A4A9A597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43DB-9F1E-4F5A-8169-5F94BEE7B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5C4B-7CD6-4B2D-8B8B-338A4A9A597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43DB-9F1E-4F5A-8169-5F94BEE7B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5C4B-7CD6-4B2D-8B8B-338A4A9A597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43DB-9F1E-4F5A-8169-5F94BEE7B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5C4B-7CD6-4B2D-8B8B-338A4A9A597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43DB-9F1E-4F5A-8169-5F94BEE7B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5C4B-7CD6-4B2D-8B8B-338A4A9A597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43DB-9F1E-4F5A-8169-5F94BEE7B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59wErqg4Xg" TargetMode="External"/><Relationship Id="rId2" Type="http://schemas.openxmlformats.org/officeDocument/2006/relationships/hyperlink" Target="https://www.youtube.com/watch?v=_XPZQ0LAlR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ntimesone.com/if-world-war-one-was-a-bar-fight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 21.1, p.410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648200"/>
            <a:ext cx="6667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https://www.youtube.com/watch?v=_</a:t>
            </a:r>
            <a:r>
              <a:rPr lang="en-US" dirty="0" smtClean="0">
                <a:hlinkClick r:id="rId2"/>
              </a:rPr>
              <a:t>XPZQ0LAlR4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www.youtube.com/watch?v=y59wErqg4Xg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638800" cy="68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62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Alliance and Entente </a:t>
            </a:r>
            <a:r>
              <a:rPr lang="en-US" b="1" dirty="0" smtClean="0"/>
              <a:t>mobilize</a:t>
            </a:r>
            <a:r>
              <a:rPr lang="en-US" dirty="0" smtClean="0"/>
              <a:t> b/c both alliances are determined to have the Balkans.</a:t>
            </a:r>
          </a:p>
          <a:p>
            <a:pPr lvl="1"/>
            <a:r>
              <a:rPr lang="en-US" dirty="0" smtClean="0"/>
              <a:t>Crazily, the Russians fully mobilize the largest army in the world…which Germany assumes is an act of war.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109" y="3639207"/>
            <a:ext cx="457714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Shtuff</a:t>
            </a:r>
            <a:r>
              <a:rPr lang="en-US" dirty="0" smtClean="0"/>
              <a:t> Gets Real.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Germans react quickly.</a:t>
            </a:r>
          </a:p>
          <a:p>
            <a:pPr lvl="1"/>
            <a:r>
              <a:rPr lang="en-US" dirty="0" smtClean="0"/>
              <a:t>Tell Russia to demobilize w/in 12 hrs, or else!</a:t>
            </a:r>
          </a:p>
          <a:p>
            <a:pPr lvl="1"/>
            <a:r>
              <a:rPr lang="en-US" b="1" dirty="0" smtClean="0"/>
              <a:t>THE SCHLIEFFEN PLAN!</a:t>
            </a:r>
          </a:p>
          <a:p>
            <a:pPr lvl="2"/>
            <a:r>
              <a:rPr lang="en-US" dirty="0" smtClean="0"/>
              <a:t>Two-front war w/ France and Russia</a:t>
            </a:r>
          </a:p>
          <a:p>
            <a:pPr lvl="2"/>
            <a:r>
              <a:rPr lang="en-US" dirty="0" smtClean="0"/>
              <a:t>Distraction host vs. Russia while main force fights France, to cripple the weaker enemy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"/>
            <a:ext cx="64437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1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Belgium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Germany has to walk through neutral Belgium</a:t>
            </a:r>
            <a:endParaRPr lang="en-US" dirty="0"/>
          </a:p>
          <a:p>
            <a:pPr lvl="1"/>
            <a:r>
              <a:rPr lang="en-US" dirty="0" smtClean="0"/>
              <a:t>Which upsets the British (supposedly)</a:t>
            </a:r>
          </a:p>
          <a:p>
            <a:pPr lvl="1"/>
            <a:r>
              <a:rPr lang="en-US" dirty="0" smtClean="0"/>
              <a:t>And England enters the ring on the Belgian pretense.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"/>
            <a:ext cx="64437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20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 War I is on, like Donkey Kong.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4" y="1421781"/>
            <a:ext cx="9151883" cy="54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mobilization?</a:t>
            </a:r>
          </a:p>
          <a:p>
            <a:pPr lvl="1"/>
            <a:r>
              <a:rPr lang="en-US" b="1" dirty="0" smtClean="0"/>
              <a:t>The process of assembling troops and supplies for war.</a:t>
            </a:r>
            <a:endParaRPr lang="en-US" dirty="0" smtClean="0"/>
          </a:p>
          <a:p>
            <a:r>
              <a:rPr lang="en-US" dirty="0" smtClean="0"/>
              <a:t>What factors caused WWI?</a:t>
            </a:r>
          </a:p>
          <a:p>
            <a:pPr lvl="1"/>
            <a:r>
              <a:rPr lang="en-US" b="1" dirty="0" smtClean="0"/>
              <a:t>Nationalism, Imperialism, Militarism and Alliances</a:t>
            </a:r>
            <a:endParaRPr lang="en-US" dirty="0" smtClean="0"/>
          </a:p>
          <a:p>
            <a:r>
              <a:rPr lang="en-US" dirty="0" smtClean="0"/>
              <a:t>What famous Hapsburg was assassinated in the Balkan Powder Keg?</a:t>
            </a:r>
          </a:p>
          <a:p>
            <a:pPr lvl="1"/>
            <a:r>
              <a:rPr lang="en-US" b="1" dirty="0" smtClean="0"/>
              <a:t>Archduke Francis Ferdinand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 21.2, p. 414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990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http://www.tentimesone.com/if-world-war-one-was-a-bar-fight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Bar fight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</a:t>
            </a:r>
            <a:r>
              <a:rPr lang="en-US" dirty="0" smtClean="0"/>
              <a:t> 2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</a:p>
          <a:p>
            <a:r>
              <a:rPr lang="en-US" dirty="0" smtClean="0"/>
              <a:t>Trench Warfare</a:t>
            </a:r>
          </a:p>
          <a:p>
            <a:r>
              <a:rPr lang="en-US" dirty="0" smtClean="0"/>
              <a:t>War of attrition</a:t>
            </a:r>
          </a:p>
          <a:p>
            <a:r>
              <a:rPr lang="en-US" dirty="0" smtClean="0"/>
              <a:t>Total war</a:t>
            </a:r>
          </a:p>
          <a:p>
            <a:r>
              <a:rPr lang="en-US" dirty="0" smtClean="0"/>
              <a:t>Planned economies</a:t>
            </a:r>
          </a:p>
          <a:p>
            <a:r>
              <a:rPr lang="en-US" dirty="0" smtClean="0"/>
              <a:t>Target</a:t>
            </a:r>
          </a:p>
          <a:p>
            <a:r>
              <a:rPr lang="en-US" dirty="0" smtClean="0"/>
              <a:t>Unrestricted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ny-WWI-bar-f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7742238"/>
            <a:ext cx="8988425" cy="161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1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Can Be Deadly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Propaganda lead nations to believe their causes were just.</a:t>
            </a:r>
          </a:p>
          <a:p>
            <a:endParaRPr lang="en-US" b="1" dirty="0"/>
          </a:p>
          <a:p>
            <a:r>
              <a:rPr lang="en-US" dirty="0" smtClean="0"/>
              <a:t>Everyone believed these battles would be over in a few weeks.</a:t>
            </a:r>
          </a:p>
          <a:p>
            <a:pPr lvl="1"/>
            <a:r>
              <a:rPr lang="en-US" dirty="0" smtClean="0"/>
              <a:t>Kickoff in 1914 w/ the dead of AFF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At first The </a:t>
            </a:r>
            <a:r>
              <a:rPr lang="en-US" b="1" dirty="0" err="1" smtClean="0"/>
              <a:t>Schlieffen</a:t>
            </a:r>
            <a:r>
              <a:rPr lang="en-US" b="1" dirty="0" smtClean="0"/>
              <a:t> Plan seemed to be working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Germany quickly advanced into France</a:t>
            </a:r>
          </a:p>
          <a:p>
            <a:pPr lvl="1"/>
            <a:r>
              <a:rPr lang="en-US" dirty="0" smtClean="0"/>
              <a:t>Then 2000 taxicabs sent fresh French troops to the rescue.</a:t>
            </a:r>
          </a:p>
          <a:p>
            <a:pPr lvl="1"/>
            <a:r>
              <a:rPr lang="en-US" b="1" dirty="0" smtClean="0"/>
              <a:t>Trench warfare, from the English Channel to Switzerland ensued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Russia seems to be kicking booty</a:t>
            </a:r>
          </a:p>
          <a:p>
            <a:pPr lvl="1"/>
            <a:r>
              <a:rPr lang="en-US" dirty="0" smtClean="0"/>
              <a:t>BUT </a:t>
            </a:r>
            <a:r>
              <a:rPr lang="en-US" b="1" dirty="0" smtClean="0"/>
              <a:t>Germany rocks @ battle and swiftly crushes Russia in two major conflicts</a:t>
            </a:r>
          </a:p>
          <a:p>
            <a:pPr lvl="1"/>
            <a:r>
              <a:rPr lang="en-US" dirty="0" smtClean="0"/>
              <a:t>So things are going well for the Central Powers</a:t>
            </a:r>
          </a:p>
          <a:p>
            <a:pPr lvl="2"/>
            <a:r>
              <a:rPr lang="en-US" dirty="0" smtClean="0"/>
              <a:t>Except that </a:t>
            </a:r>
            <a:r>
              <a:rPr lang="en-US" b="1" dirty="0" smtClean="0"/>
              <a:t>Italy always changes sides</a:t>
            </a:r>
            <a:r>
              <a:rPr lang="en-US" dirty="0" smtClean="0"/>
              <a:t> and jumps ship to join the UK, France and Russia </a:t>
            </a:r>
            <a:r>
              <a:rPr lang="en-US" dirty="0" smtClean="0">
                <a:sym typeface="Wingdings" pitchFamily="2" charset="2"/>
              </a:rPr>
              <a:t> bringing the Alliance name with them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These nations are now called the Allies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Powers vs. Alliance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Alliance:</a:t>
            </a:r>
          </a:p>
          <a:p>
            <a:pPr lvl="1"/>
            <a:r>
              <a:rPr lang="en-US" b="1" dirty="0" smtClean="0"/>
              <a:t>Italy, France, UK, Russia, Balkans and all of N. Africa</a:t>
            </a:r>
            <a:endParaRPr lang="en-US" dirty="0" smtClean="0"/>
          </a:p>
          <a:p>
            <a:r>
              <a:rPr lang="en-US" dirty="0" smtClean="0"/>
              <a:t>Central Powers:</a:t>
            </a:r>
          </a:p>
          <a:p>
            <a:pPr lvl="1"/>
            <a:r>
              <a:rPr lang="en-US" dirty="0" smtClean="0"/>
              <a:t>Germany, Austria-Hungary, Bulgaria, Ottoman Empire (what’s left of it)</a:t>
            </a:r>
          </a:p>
          <a:p>
            <a:pPr lvl="2"/>
            <a:r>
              <a:rPr lang="en-US" b="1" dirty="0" smtClean="0"/>
              <a:t>So really the Central Powers are just Germany</a:t>
            </a:r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Attrition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Trenches protected soldiers in theory, but created a long, drawn-out war where lots of people died in spurts of battle w/in </a:t>
            </a:r>
            <a:r>
              <a:rPr lang="en-US" b="1" dirty="0" smtClean="0"/>
              <a:t>no-man’s land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During the battle of Verdun (#France), 700,000 men died in 10 months.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1915, planes start being used</a:t>
            </a:r>
          </a:p>
          <a:p>
            <a:pPr lvl="1"/>
            <a:r>
              <a:rPr lang="en-US" dirty="0" smtClean="0"/>
              <a:t>First to spot enemies</a:t>
            </a:r>
          </a:p>
          <a:p>
            <a:pPr lvl="1"/>
            <a:r>
              <a:rPr lang="en-US" dirty="0" smtClean="0"/>
              <a:t>Then to attack via machine guns mounted to plane noses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German Zeppelins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Zeppelin is a </a:t>
            </a:r>
            <a:r>
              <a:rPr lang="en-US" b="1" dirty="0" smtClean="0"/>
              <a:t>giant blimp filled with hydrogen gas</a:t>
            </a:r>
          </a:p>
          <a:p>
            <a:pPr lvl="1"/>
            <a:r>
              <a:rPr lang="en-US" b="1" dirty="0" smtClean="0"/>
              <a:t>Which explodes very easily.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Hilarious AND INEFFECTIVE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Colonies in Danger!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Gallipoli near Constantinople in 1915</a:t>
            </a:r>
          </a:p>
          <a:p>
            <a:pPr lvl="1"/>
            <a:r>
              <a:rPr lang="en-US" dirty="0" smtClean="0"/>
              <a:t>The Ottomans are attacked by a British officer named Lawrence of Arabia </a:t>
            </a:r>
            <a:r>
              <a:rPr lang="en-US" dirty="0" smtClean="0">
                <a:sym typeface="Wingdings" pitchFamily="2" charset="2"/>
              </a:rPr>
              <a:t> who raises Middle Eastern Arabs against Ottomans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Allies also seized </a:t>
            </a:r>
            <a:r>
              <a:rPr lang="en-US" b="1" dirty="0" smtClean="0"/>
              <a:t>German-held islands in the Pacific, including New Guinea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Merica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i="1" dirty="0" smtClean="0"/>
              <a:t>Lusitania</a:t>
            </a:r>
            <a:r>
              <a:rPr lang="en-US" b="1" dirty="0" smtClean="0"/>
              <a:t> is sunk in 1915. </a:t>
            </a:r>
          </a:p>
          <a:p>
            <a:pPr lvl="1"/>
            <a:r>
              <a:rPr lang="en-US" dirty="0" smtClean="0"/>
              <a:t>The USA gets upset, but does nothing for two years</a:t>
            </a:r>
          </a:p>
          <a:p>
            <a:pPr lvl="2"/>
            <a:r>
              <a:rPr lang="en-US" dirty="0" smtClean="0"/>
              <a:t>100 Americans are killed</a:t>
            </a:r>
          </a:p>
          <a:p>
            <a:pPr lvl="1"/>
            <a:r>
              <a:rPr lang="en-US" dirty="0" smtClean="0"/>
              <a:t>By 1918 we are full steam ahead</a:t>
            </a:r>
          </a:p>
          <a:p>
            <a:pPr lvl="2"/>
            <a:r>
              <a:rPr lang="en-US" b="1" dirty="0" smtClean="0"/>
              <a:t>US contributes money, weapons and men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uthentichistory.com/1914-1920/1-overview/3-1917-18/CHART_WWI_Battle_Losses_By_Coun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5725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Conscription</a:t>
            </a:r>
          </a:p>
          <a:p>
            <a:r>
              <a:rPr lang="en-US" dirty="0" smtClean="0"/>
              <a:t>Mobilization</a:t>
            </a:r>
          </a:p>
          <a:p>
            <a:r>
              <a:rPr lang="en-US" dirty="0" smtClean="0"/>
              <a:t>Military</a:t>
            </a:r>
          </a:p>
          <a:p>
            <a:r>
              <a:rPr lang="en-US" dirty="0" smtClean="0"/>
              <a:t>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Gov’t.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Desperate times call for desperate measures</a:t>
            </a:r>
            <a:endParaRPr lang="en-US" dirty="0" smtClean="0"/>
          </a:p>
          <a:p>
            <a:pPr lvl="1"/>
            <a:r>
              <a:rPr lang="en-US" dirty="0" smtClean="0"/>
              <a:t>Governments all over the world took complete control over economies </a:t>
            </a:r>
            <a:r>
              <a:rPr lang="en-US" dirty="0" smtClean="0">
                <a:sym typeface="Wingdings" pitchFamily="2" charset="2"/>
              </a:rPr>
              <a:t> called </a:t>
            </a:r>
            <a:r>
              <a:rPr lang="en-US" b="1" dirty="0" smtClean="0">
                <a:sym typeface="Wingdings" pitchFamily="2" charset="2"/>
              </a:rPr>
              <a:t>planned economies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E.g. in the USA, automakers only made war machines and weapons instead of cars.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call this </a:t>
            </a:r>
            <a:r>
              <a:rPr lang="en-US" b="1" dirty="0" smtClean="0"/>
              <a:t>total war</a:t>
            </a:r>
            <a:endParaRPr lang="en-US" dirty="0" smtClean="0"/>
          </a:p>
          <a:p>
            <a:pPr lvl="1"/>
            <a:r>
              <a:rPr lang="en-US" dirty="0" smtClean="0"/>
              <a:t>All resources dedicated to victory, home and abroad</a:t>
            </a:r>
          </a:p>
          <a:p>
            <a:pPr lvl="1"/>
            <a:endParaRPr lang="en-US" dirty="0"/>
          </a:p>
          <a:p>
            <a:r>
              <a:rPr lang="en-US" dirty="0" smtClean="0"/>
              <a:t>Lots of propaganda needed to keep ppl happy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Flu</a:t>
            </a:r>
            <a:r>
              <a:rPr lang="en-US" dirty="0" smtClean="0"/>
              <a:t>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1918, a crazy deadly influenza – probably spread by soldiers – killed 50 million ppl.</a:t>
            </a:r>
          </a:p>
          <a:p>
            <a:pPr lvl="1"/>
            <a:r>
              <a:rPr lang="en-US" dirty="0" smtClean="0"/>
              <a:t>Known as </a:t>
            </a:r>
            <a:r>
              <a:rPr lang="en-US" b="1" dirty="0" smtClean="0"/>
              <a:t>the deadliest epidemic in history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Societal Affects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work and vote</a:t>
            </a:r>
          </a:p>
          <a:p>
            <a:pPr lvl="1"/>
            <a:r>
              <a:rPr lang="en-US" dirty="0" smtClean="0"/>
              <a:t>Finally.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trench warfare?</a:t>
            </a:r>
          </a:p>
          <a:p>
            <a:pPr lvl="1"/>
            <a:r>
              <a:rPr lang="en-US" b="1" dirty="0" smtClean="0"/>
              <a:t>Fighting from ditches, often protected by barbed wire and machine gun nests</a:t>
            </a:r>
            <a:endParaRPr lang="en-US" dirty="0" smtClean="0"/>
          </a:p>
          <a:p>
            <a:r>
              <a:rPr lang="en-US" dirty="0" smtClean="0"/>
              <a:t>Why did the USA enter WWI?</a:t>
            </a:r>
          </a:p>
          <a:p>
            <a:pPr lvl="1"/>
            <a:r>
              <a:rPr lang="en-US" b="1" dirty="0" smtClean="0"/>
              <a:t>Lusitania sunk, Americans die</a:t>
            </a:r>
          </a:p>
          <a:p>
            <a:r>
              <a:rPr lang="en-US" dirty="0" smtClean="0"/>
              <a:t>What happens to women after WWI?</a:t>
            </a:r>
          </a:p>
          <a:p>
            <a:pPr lvl="1"/>
            <a:r>
              <a:rPr lang="en-US" b="1" dirty="0" smtClean="0"/>
              <a:t>They gain greater respect and legal rights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Russian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 21.3, p. 420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Soviet</a:t>
            </a:r>
          </a:p>
          <a:p>
            <a:r>
              <a:rPr lang="en-US" dirty="0" smtClean="0"/>
              <a:t>Abdicate</a:t>
            </a:r>
          </a:p>
          <a:p>
            <a:r>
              <a:rPr lang="en-US" dirty="0" smtClean="0"/>
              <a:t>War communism</a:t>
            </a:r>
          </a:p>
          <a:p>
            <a:r>
              <a:rPr lang="en-US" b="1" dirty="0" smtClean="0"/>
              <a:t>Revolution</a:t>
            </a:r>
          </a:p>
          <a:p>
            <a:r>
              <a:rPr lang="en-US" dirty="0" smtClean="0"/>
              <a:t>Aid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Pre-Revolution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WWI Russia wasn’t ready to fight.</a:t>
            </a:r>
          </a:p>
          <a:p>
            <a:pPr lvl="1"/>
            <a:r>
              <a:rPr lang="en-US" dirty="0" smtClean="0"/>
              <a:t>Soldiers poorly equipped</a:t>
            </a:r>
          </a:p>
          <a:p>
            <a:pPr lvl="1"/>
            <a:r>
              <a:rPr lang="en-US" dirty="0" smtClean="0"/>
              <a:t>About 8 million Russian casualties during WWI</a:t>
            </a:r>
          </a:p>
          <a:p>
            <a:endParaRPr lang="en-US" dirty="0" smtClean="0"/>
          </a:p>
          <a:p>
            <a:r>
              <a:rPr lang="en-US" dirty="0" smtClean="0"/>
              <a:t>Also, everyone hated Czar Nicholas II b/c </a:t>
            </a:r>
            <a:r>
              <a:rPr lang="en-US" b="1" dirty="0" smtClean="0"/>
              <a:t>ppl weren’t getting enough food/supplies throughout Russia</a:t>
            </a:r>
          </a:p>
          <a:p>
            <a:pPr lvl="1"/>
            <a:r>
              <a:rPr lang="en-US" dirty="0" smtClean="0"/>
              <a:t>Riots </a:t>
            </a:r>
            <a:r>
              <a:rPr lang="en-US" dirty="0" smtClean="0">
                <a:sym typeface="Wingdings" pitchFamily="2" charset="2"/>
              </a:rPr>
              <a:t> provincial government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Soviets were Russian councils of representatives </a:t>
            </a:r>
            <a:r>
              <a:rPr lang="en-US" b="1" dirty="0" smtClean="0">
                <a:sym typeface="Wingdings" pitchFamily="2" charset="2"/>
              </a:rPr>
              <a:t> similar to a union</a:t>
            </a:r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Unleash Lenin!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Germans ship Lenin back into his home territory to generate dissent</a:t>
            </a:r>
          </a:p>
          <a:p>
            <a:pPr lvl="1"/>
            <a:r>
              <a:rPr lang="en-US" sz="3200" b="1" dirty="0" smtClean="0"/>
              <a:t>Lenin wants a revolution!</a:t>
            </a:r>
          </a:p>
          <a:p>
            <a:pPr lvl="2"/>
            <a:r>
              <a:rPr lang="en-US" sz="2800" b="1" dirty="0" smtClean="0"/>
              <a:t>Plans to redistribute land, stop the war, take over businesses and feed everyone.</a:t>
            </a:r>
            <a:endParaRPr lang="en-US" sz="2800" dirty="0" smtClean="0"/>
          </a:p>
          <a:p>
            <a:pPr lvl="2"/>
            <a:r>
              <a:rPr lang="en-US" sz="2800" dirty="0" smtClean="0"/>
              <a:t>These sound good to the dying Russians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"/>
            <a:ext cx="51537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1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Bolsheviks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Bolsheviks were the group that supported Lenin</a:t>
            </a:r>
          </a:p>
          <a:p>
            <a:endParaRPr lang="en-US" dirty="0" smtClean="0"/>
          </a:p>
          <a:p>
            <a:r>
              <a:rPr lang="en-US" b="1" dirty="0" smtClean="0"/>
              <a:t>In 1918 Lenin takes over Russia, from the provisional government, and signs a peace deal with Germany, the Treaty of Brest-Litovsk</a:t>
            </a:r>
          </a:p>
          <a:p>
            <a:pPr lvl="1"/>
            <a:r>
              <a:rPr lang="en-US" dirty="0" smtClean="0"/>
              <a:t>Loses a lot of land, but Lenin doesn’t care </a:t>
            </a:r>
            <a:r>
              <a:rPr lang="en-US" dirty="0" smtClean="0">
                <a:sym typeface="Wingdings" pitchFamily="2" charset="2"/>
              </a:rPr>
              <a:t> communism inevitable.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 in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Allies and local ppl weren’t 100% happy with Lenin’s communist ideas</a:t>
            </a:r>
          </a:p>
          <a:p>
            <a:pPr lvl="1"/>
            <a:r>
              <a:rPr lang="en-US" b="1" dirty="0" smtClean="0"/>
              <a:t>Massive civil war fought all over with Allied aid shipped in to fight commies</a:t>
            </a:r>
            <a:endParaRPr lang="en-US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 Commies win?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Reasons:</a:t>
            </a:r>
          </a:p>
          <a:p>
            <a:pPr lvl="1"/>
            <a:r>
              <a:rPr lang="en-US" dirty="0" smtClean="0"/>
              <a:t>United by a </a:t>
            </a:r>
            <a:r>
              <a:rPr lang="en-US" b="1" dirty="0" smtClean="0"/>
              <a:t>common goal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War</a:t>
            </a:r>
            <a:r>
              <a:rPr lang="en-US" b="1" dirty="0" smtClean="0"/>
              <a:t> communism</a:t>
            </a:r>
            <a:r>
              <a:rPr lang="en-US" dirty="0" smtClean="0"/>
              <a:t>: gov’t. seizure of economy.</a:t>
            </a:r>
          </a:p>
          <a:p>
            <a:pPr lvl="1"/>
            <a:r>
              <a:rPr lang="en-US" b="1" dirty="0" smtClean="0"/>
              <a:t>Death to deserters </a:t>
            </a:r>
            <a:r>
              <a:rPr lang="en-US" dirty="0" smtClean="0"/>
              <a:t>and weak.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Communism here to stay.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During the civil war that followed the Bolshevik Revolution, why did the Allies fight the communists?</a:t>
            </a:r>
          </a:p>
          <a:p>
            <a:pPr lvl="1"/>
            <a:r>
              <a:rPr lang="en-US" b="1" dirty="0" smtClean="0"/>
              <a:t>Allies wanted Russia to fight in WWI</a:t>
            </a:r>
            <a:endParaRPr lang="en-US" dirty="0" smtClean="0"/>
          </a:p>
          <a:p>
            <a:r>
              <a:rPr lang="en-US" dirty="0" smtClean="0"/>
              <a:t>What was the name of the Treaty which gave Russia peace in WWI?</a:t>
            </a:r>
          </a:p>
          <a:p>
            <a:pPr lvl="1"/>
            <a:r>
              <a:rPr lang="en-US" b="1" dirty="0" smtClean="0"/>
              <a:t>Treaty of Brest-Litovsk</a:t>
            </a:r>
            <a:endParaRPr lang="en-US" dirty="0" smtClean="0"/>
          </a:p>
          <a:p>
            <a:r>
              <a:rPr lang="en-US" dirty="0" smtClean="0"/>
              <a:t>Which leader seized power in Czarist Russia in 1918, during the Bolshevik Revolution?</a:t>
            </a:r>
          </a:p>
          <a:p>
            <a:pPr lvl="1"/>
            <a:r>
              <a:rPr lang="en-US" b="1" dirty="0" smtClean="0"/>
              <a:t>Lenin</a:t>
            </a:r>
            <a:endParaRPr lang="en-US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 Fin.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 21.4, p. 425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Armistice</a:t>
            </a:r>
          </a:p>
          <a:p>
            <a:r>
              <a:rPr lang="en-US" dirty="0" smtClean="0"/>
              <a:t>Mandate</a:t>
            </a:r>
          </a:p>
          <a:p>
            <a:r>
              <a:rPr lang="en-US" b="1" dirty="0" smtClean="0"/>
              <a:t>Reparation</a:t>
            </a:r>
          </a:p>
          <a:p>
            <a:r>
              <a:rPr lang="en-US" dirty="0" smtClean="0"/>
              <a:t>Psychological</a:t>
            </a:r>
          </a:p>
          <a:p>
            <a:r>
              <a:rPr lang="en-US" dirty="0" smtClean="0"/>
              <a:t>Cooperation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Year - 1917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With Russia’s withdrawal, Germany thought victory was assured.</a:t>
            </a:r>
          </a:p>
          <a:p>
            <a:pPr lvl="1"/>
            <a:r>
              <a:rPr lang="en-US" b="1" dirty="0" smtClean="0"/>
              <a:t>Then the US entered the ring.</a:t>
            </a:r>
          </a:p>
          <a:p>
            <a:pPr lvl="2"/>
            <a:r>
              <a:rPr lang="en-US" dirty="0" err="1" smtClean="0"/>
              <a:t>Nuf</a:t>
            </a:r>
            <a:r>
              <a:rPr lang="en-US" dirty="0" smtClean="0"/>
              <a:t> ‘sed.</a:t>
            </a:r>
          </a:p>
          <a:p>
            <a:pPr lvl="1"/>
            <a:r>
              <a:rPr lang="en-US" dirty="0" smtClean="0"/>
              <a:t>German General Ludendorff’s plan to make a final push for Paris failed.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Germany’s Gov’t.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a few awesome sailors in northern Germany, a democratic rebellion stirred and the German King was forced to step down</a:t>
            </a:r>
          </a:p>
          <a:p>
            <a:pPr lvl="1"/>
            <a:r>
              <a:rPr lang="en-US" b="1" dirty="0" smtClean="0"/>
              <a:t>The new German republic signed an armistice on November 11, 1918 (Armistice Day)</a:t>
            </a:r>
            <a:endParaRPr lang="en-US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President Woodrow Wilson </a:t>
            </a:r>
            <a:r>
              <a:rPr lang="en-US" dirty="0" smtClean="0"/>
              <a:t>wanted international peace</a:t>
            </a:r>
          </a:p>
          <a:p>
            <a:pPr lvl="1"/>
            <a:r>
              <a:rPr lang="en-US" dirty="0" smtClean="0"/>
              <a:t>His </a:t>
            </a:r>
            <a:r>
              <a:rPr lang="en-US" b="1" dirty="0" smtClean="0"/>
              <a:t>“Fourteen Points”</a:t>
            </a:r>
            <a:r>
              <a:rPr lang="en-US" dirty="0" smtClean="0"/>
              <a:t> hit all the major topics and tried to suggest ideas to prevent future war</a:t>
            </a:r>
          </a:p>
          <a:p>
            <a:pPr lvl="1"/>
            <a:r>
              <a:rPr lang="en-US" b="1" dirty="0" smtClean="0"/>
              <a:t>The theme: international cooperation</a:t>
            </a:r>
            <a:endParaRPr lang="en-US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Peace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1919</a:t>
            </a:r>
          </a:p>
          <a:p>
            <a:r>
              <a:rPr lang="en-US" dirty="0" smtClean="0"/>
              <a:t>Everyone has different motivations:</a:t>
            </a:r>
          </a:p>
          <a:p>
            <a:pPr lvl="1"/>
            <a:r>
              <a:rPr lang="en-US" b="1" dirty="0" smtClean="0"/>
              <a:t>More territory</a:t>
            </a:r>
          </a:p>
          <a:p>
            <a:pPr lvl="1"/>
            <a:r>
              <a:rPr lang="en-US" b="1" dirty="0" smtClean="0"/>
              <a:t>Reparations (England)</a:t>
            </a:r>
          </a:p>
          <a:p>
            <a:pPr lvl="1"/>
            <a:r>
              <a:rPr lang="en-US" b="1" dirty="0" smtClean="0"/>
              <a:t>Safety (France)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The Big Three </a:t>
            </a:r>
            <a:r>
              <a:rPr lang="en-US" dirty="0" smtClean="0"/>
              <a:t>(England, US and France) agree to a League of Nations and some random line drawing</a:t>
            </a:r>
          </a:p>
          <a:p>
            <a:pPr lvl="1"/>
            <a:r>
              <a:rPr lang="en-US" b="1" dirty="0" smtClean="0"/>
              <a:t>But the US Senate refuses to ratify…so worthless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Nationalism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development of national identity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Imperialism  </a:t>
            </a:r>
            <a:r>
              <a:rPr lang="en-US" b="1" dirty="0" smtClean="0">
                <a:sym typeface="Wingdings" pitchFamily="2" charset="2"/>
              </a:rPr>
              <a:t>establishing colonies around the globe</a:t>
            </a:r>
          </a:p>
          <a:p>
            <a:endParaRPr lang="en-US" b="1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Militarism  </a:t>
            </a:r>
            <a:r>
              <a:rPr lang="en-US" b="1" dirty="0" smtClean="0">
                <a:sym typeface="Wingdings" pitchFamily="2" charset="2"/>
              </a:rPr>
              <a:t>making militaries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Alliances </a:t>
            </a:r>
            <a:r>
              <a:rPr lang="en-US" b="1" dirty="0" smtClean="0">
                <a:sym typeface="Wingdings" pitchFamily="2" charset="2"/>
              </a:rPr>
              <a:t>let’s hold hands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 peace happens </a:t>
            </a:r>
          </a:p>
          <a:p>
            <a:r>
              <a:rPr lang="en-US" b="1" dirty="0" smtClean="0"/>
              <a:t>Germany admits guilt in agreement</a:t>
            </a:r>
          </a:p>
          <a:p>
            <a:pPr lvl="1"/>
            <a:r>
              <a:rPr lang="en-US" b="1" dirty="0" smtClean="0"/>
              <a:t>Has to demilitarize</a:t>
            </a:r>
            <a:endParaRPr lang="en-US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Tons of new nations formed in Europe and Middle East</a:t>
            </a:r>
          </a:p>
          <a:p>
            <a:pPr lvl="1"/>
            <a:r>
              <a:rPr lang="en-US" dirty="0" smtClean="0"/>
              <a:t>Arabs promised independence from Ottomans in fighting commies, but Allies “forgot” all about this term</a:t>
            </a:r>
          </a:p>
          <a:p>
            <a:r>
              <a:rPr lang="en-US" b="1" dirty="0" smtClean="0"/>
              <a:t>Random line drawing</a:t>
            </a:r>
          </a:p>
          <a:p>
            <a:r>
              <a:rPr lang="en-US" b="1" dirty="0" smtClean="0"/>
              <a:t>League of Nations, minus USA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reparations?</a:t>
            </a:r>
          </a:p>
          <a:p>
            <a:pPr lvl="1"/>
            <a:r>
              <a:rPr lang="en-US" b="1" dirty="0" smtClean="0"/>
              <a:t>Payments made to the victors of war to cover the costs of war</a:t>
            </a:r>
            <a:endParaRPr lang="en-US" dirty="0" smtClean="0"/>
          </a:p>
          <a:p>
            <a:r>
              <a:rPr lang="en-US" dirty="0" smtClean="0"/>
              <a:t>Which President attempted to create international cooperation through the League of Nations?</a:t>
            </a:r>
          </a:p>
          <a:p>
            <a:pPr lvl="1"/>
            <a:r>
              <a:rPr lang="en-US" b="1" dirty="0" smtClean="0"/>
              <a:t>Woodrow Wilson</a:t>
            </a:r>
          </a:p>
          <a:p>
            <a:r>
              <a:rPr lang="en-US" dirty="0" smtClean="0"/>
              <a:t>T/F: the Germans loved the Treaty of Versailles.</a:t>
            </a:r>
          </a:p>
          <a:p>
            <a:pPr lvl="1"/>
            <a:r>
              <a:rPr lang="en-US" b="1" dirty="0" smtClean="0"/>
              <a:t>False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4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Battle lines drawn btwn:</a:t>
            </a:r>
          </a:p>
          <a:p>
            <a:pPr lvl="1"/>
            <a:r>
              <a:rPr lang="en-US" sz="4000" b="1" dirty="0" smtClean="0"/>
              <a:t>Triple Alliance</a:t>
            </a:r>
            <a:r>
              <a:rPr lang="en-US" sz="4000" dirty="0" smtClean="0"/>
              <a:t> vs. </a:t>
            </a:r>
            <a:r>
              <a:rPr lang="en-US" sz="4000" b="1" dirty="0" smtClean="0"/>
              <a:t>Triple Entente</a:t>
            </a:r>
            <a:endParaRPr lang="en-US" sz="4000" dirty="0" smtClean="0"/>
          </a:p>
          <a:p>
            <a:pPr lvl="2"/>
            <a:r>
              <a:rPr lang="en-US" sz="4000" dirty="0" smtClean="0"/>
              <a:t>Alliance: Germany, Austria-Hungary, and Italy</a:t>
            </a:r>
          </a:p>
          <a:p>
            <a:pPr lvl="2"/>
            <a:r>
              <a:rPr lang="en-US" sz="4000" dirty="0" smtClean="0"/>
              <a:t>Entente: UK, France, and Russia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" y="0"/>
            <a:ext cx="91080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03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Balkan Powder Keg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943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From 1908 to 1913 the Balkans experience several crises. </a:t>
            </a:r>
          </a:p>
          <a:p>
            <a:pPr lvl="1"/>
            <a:r>
              <a:rPr lang="en-US" sz="4000" dirty="0" smtClean="0"/>
              <a:t>Concluding w/ the </a:t>
            </a:r>
            <a:r>
              <a:rPr lang="en-US" sz="4000" b="1" dirty="0" smtClean="0"/>
              <a:t>assassination of Archduke Francis Ferdinand on June 28, 1914 (a freaking Hapsburg!)</a:t>
            </a:r>
          </a:p>
          <a:p>
            <a:pPr lvl="2"/>
            <a:r>
              <a:rPr lang="en-US" sz="4000" dirty="0" smtClean="0"/>
              <a:t>Which occurred b/c both Russia and Austria-Hungary wanted a piece of the Balkans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1356</Words>
  <Application>Microsoft Office PowerPoint</Application>
  <PresentationFormat>On-screen Show (4:3)</PresentationFormat>
  <Paragraphs>220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World War I</vt:lpstr>
      <vt:lpstr>PowerPoint Presentation</vt:lpstr>
      <vt:lpstr>Word.</vt:lpstr>
      <vt:lpstr>PowerPoint Presentation</vt:lpstr>
      <vt:lpstr>Causes of WWI</vt:lpstr>
      <vt:lpstr>PowerPoint Presentation</vt:lpstr>
      <vt:lpstr>Alliances</vt:lpstr>
      <vt:lpstr>PowerPoint Presentation</vt:lpstr>
      <vt:lpstr>Balkan Powder Keg</vt:lpstr>
      <vt:lpstr>PowerPoint Presentation</vt:lpstr>
      <vt:lpstr>Next</vt:lpstr>
      <vt:lpstr>Shtuff Gets Real.</vt:lpstr>
      <vt:lpstr>PowerPoint Presentation</vt:lpstr>
      <vt:lpstr>Poor Belgium</vt:lpstr>
      <vt:lpstr>PowerPoint Presentation</vt:lpstr>
      <vt:lpstr>World War I is on, like Donkey Kong.</vt:lpstr>
      <vt:lpstr>Queries</vt:lpstr>
      <vt:lpstr>World War I</vt:lpstr>
      <vt:lpstr>Vocab 2 Go</vt:lpstr>
      <vt:lpstr>Ideas Can Be Deadly</vt:lpstr>
      <vt:lpstr>Western Front</vt:lpstr>
      <vt:lpstr>Eastern Front</vt:lpstr>
      <vt:lpstr>Central Powers vs. Alliance</vt:lpstr>
      <vt:lpstr>War of Attrition</vt:lpstr>
      <vt:lpstr>Aircraft</vt:lpstr>
      <vt:lpstr>German Zeppelins</vt:lpstr>
      <vt:lpstr>Colonies in Danger!</vt:lpstr>
      <vt:lpstr>‘Merica!</vt:lpstr>
      <vt:lpstr>PowerPoint Presentation</vt:lpstr>
      <vt:lpstr>Increased Gov’t. Power</vt:lpstr>
      <vt:lpstr>Total War</vt:lpstr>
      <vt:lpstr>The Flu?!</vt:lpstr>
      <vt:lpstr>Societal Affects</vt:lpstr>
      <vt:lpstr>Q&amp;A</vt:lpstr>
      <vt:lpstr>The Russian Revolution</vt:lpstr>
      <vt:lpstr>Vocab</vt:lpstr>
      <vt:lpstr>Pre-Revolution Background</vt:lpstr>
      <vt:lpstr>Soviets</vt:lpstr>
      <vt:lpstr>Unleash Lenin!</vt:lpstr>
      <vt:lpstr>Bolsheviks</vt:lpstr>
      <vt:lpstr>Civil War in Russia</vt:lpstr>
      <vt:lpstr>Why did the Commies win?</vt:lpstr>
      <vt:lpstr>Questions</vt:lpstr>
      <vt:lpstr>WWI Fin.</vt:lpstr>
      <vt:lpstr>Verbiage</vt:lpstr>
      <vt:lpstr>Last Year - 1917</vt:lpstr>
      <vt:lpstr>Germany’s Gov’t.</vt:lpstr>
      <vt:lpstr>Peace</vt:lpstr>
      <vt:lpstr>Paris Peace Conference</vt:lpstr>
      <vt:lpstr>Treaty of Versailles</vt:lpstr>
      <vt:lpstr>Consequences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Chris Salamone</dc:creator>
  <cp:lastModifiedBy>Risa J. Wray</cp:lastModifiedBy>
  <cp:revision>60</cp:revision>
  <dcterms:created xsi:type="dcterms:W3CDTF">2013-03-24T13:33:52Z</dcterms:created>
  <dcterms:modified xsi:type="dcterms:W3CDTF">2014-04-02T12:58:53Z</dcterms:modified>
</cp:coreProperties>
</file>