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79" r:id="rId6"/>
    <p:sldId id="259" r:id="rId7"/>
    <p:sldId id="260" r:id="rId8"/>
    <p:sldId id="281" r:id="rId9"/>
    <p:sldId id="262" r:id="rId10"/>
    <p:sldId id="261" r:id="rId11"/>
    <p:sldId id="282" r:id="rId12"/>
    <p:sldId id="263" r:id="rId13"/>
    <p:sldId id="283" r:id="rId14"/>
    <p:sldId id="264" r:id="rId15"/>
    <p:sldId id="284" r:id="rId16"/>
    <p:sldId id="265" r:id="rId17"/>
    <p:sldId id="285" r:id="rId18"/>
    <p:sldId id="266" r:id="rId19"/>
    <p:sldId id="286" r:id="rId20"/>
    <p:sldId id="267" r:id="rId21"/>
    <p:sldId id="287" r:id="rId22"/>
    <p:sldId id="268" r:id="rId23"/>
    <p:sldId id="288" r:id="rId24"/>
    <p:sldId id="269" r:id="rId25"/>
    <p:sldId id="289" r:id="rId26"/>
    <p:sldId id="290" r:id="rId27"/>
    <p:sldId id="270" r:id="rId28"/>
    <p:sldId id="271" r:id="rId29"/>
    <p:sldId id="272" r:id="rId30"/>
    <p:sldId id="291" r:id="rId31"/>
    <p:sldId id="273" r:id="rId32"/>
    <p:sldId id="292" r:id="rId33"/>
    <p:sldId id="274" r:id="rId34"/>
    <p:sldId id="293" r:id="rId35"/>
    <p:sldId id="275" r:id="rId36"/>
    <p:sldId id="294" r:id="rId37"/>
    <p:sldId id="276" r:id="rId38"/>
    <p:sldId id="295" r:id="rId39"/>
    <p:sldId id="277" r:id="rId40"/>
    <p:sldId id="296" r:id="rId41"/>
    <p:sldId id="278"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7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355DEE-B851-4F52-BE94-1FBF9D17A0C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408845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5DEE-B851-4F52-BE94-1FBF9D17A0C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160557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5DEE-B851-4F52-BE94-1FBF9D17A0C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42154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5DEE-B851-4F52-BE94-1FBF9D17A0C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425636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355DEE-B851-4F52-BE94-1FBF9D17A0C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23096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55DEE-B851-4F52-BE94-1FBF9D17A0C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630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355DEE-B851-4F52-BE94-1FBF9D17A0C8}"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69646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355DEE-B851-4F52-BE94-1FBF9D17A0C8}"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102876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5DEE-B851-4F52-BE94-1FBF9D17A0C8}"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39216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55DEE-B851-4F52-BE94-1FBF9D17A0C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35667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55DEE-B851-4F52-BE94-1FBF9D17A0C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EE476-F4E7-4013-B004-B88E29169832}" type="slidenum">
              <a:rPr lang="en-US" smtClean="0"/>
              <a:t>‹#›</a:t>
            </a:fld>
            <a:endParaRPr lang="en-US"/>
          </a:p>
        </p:txBody>
      </p:sp>
    </p:spTree>
    <p:extLst>
      <p:ext uri="{BB962C8B-B14F-4D97-AF65-F5344CB8AC3E}">
        <p14:creationId xmlns:p14="http://schemas.microsoft.com/office/powerpoint/2010/main" val="401351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5DEE-B851-4F52-BE94-1FBF9D17A0C8}"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EE476-F4E7-4013-B004-B88E29169832}" type="slidenum">
              <a:rPr lang="en-US" smtClean="0"/>
              <a:t>‹#›</a:t>
            </a:fld>
            <a:endParaRPr lang="en-US"/>
          </a:p>
        </p:txBody>
      </p:sp>
    </p:spTree>
    <p:extLst>
      <p:ext uri="{BB962C8B-B14F-4D97-AF65-F5344CB8AC3E}">
        <p14:creationId xmlns:p14="http://schemas.microsoft.com/office/powerpoint/2010/main" val="106932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ballotpedia.org/United_States_Constitution" TargetMode="External"/><Relationship Id="rId2" Type="http://schemas.openxmlformats.org/officeDocument/2006/relationships/hyperlink" Target="https://ballotpedia.org/Article_III"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683" y="296182"/>
            <a:ext cx="10988566" cy="1200329"/>
          </a:xfrm>
          <a:prstGeom prst="rect">
            <a:avLst/>
          </a:prstGeom>
        </p:spPr>
        <p:txBody>
          <a:bodyPr wrap="square">
            <a:spAutoFit/>
          </a:bodyPr>
          <a:lstStyle/>
          <a:p>
            <a:pPr marL="742950" indent="-742950">
              <a:buAutoNum type="arabicPeriod"/>
            </a:pPr>
            <a:r>
              <a:rPr lang="en-US" sz="3600" dirty="0" smtClean="0"/>
              <a:t>What does senatorial courtesy apply to, what is it?</a:t>
            </a:r>
          </a:p>
          <a:p>
            <a:endParaRPr lang="en-US" sz="3600" dirty="0" smtClean="0"/>
          </a:p>
        </p:txBody>
      </p:sp>
    </p:spTree>
    <p:extLst>
      <p:ext uri="{BB962C8B-B14F-4D97-AF65-F5344CB8AC3E}">
        <p14:creationId xmlns:p14="http://schemas.microsoft.com/office/powerpoint/2010/main" val="214581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5" y="141890"/>
            <a:ext cx="11902965" cy="646331"/>
          </a:xfrm>
          <a:prstGeom prst="rect">
            <a:avLst/>
          </a:prstGeom>
        </p:spPr>
        <p:txBody>
          <a:bodyPr wrap="square">
            <a:spAutoFit/>
          </a:bodyPr>
          <a:lstStyle/>
          <a:p>
            <a:r>
              <a:rPr lang="en-US" sz="3600" dirty="0"/>
              <a:t>7.	What is appellate jurisdiction? </a:t>
            </a:r>
          </a:p>
        </p:txBody>
      </p:sp>
      <p:pic>
        <p:nvPicPr>
          <p:cNvPr id="6" name="Picture 5"/>
          <p:cNvPicPr>
            <a:picLocks noChangeAspect="1"/>
          </p:cNvPicPr>
          <p:nvPr/>
        </p:nvPicPr>
        <p:blipFill>
          <a:blip r:embed="rId2"/>
          <a:stretch>
            <a:fillRect/>
          </a:stretch>
        </p:blipFill>
        <p:spPr>
          <a:xfrm>
            <a:off x="3494690" y="1418897"/>
            <a:ext cx="7252137" cy="5439103"/>
          </a:xfrm>
          <a:prstGeom prst="rect">
            <a:avLst/>
          </a:prstGeom>
        </p:spPr>
      </p:pic>
    </p:spTree>
    <p:extLst>
      <p:ext uri="{BB962C8B-B14F-4D97-AF65-F5344CB8AC3E}">
        <p14:creationId xmlns:p14="http://schemas.microsoft.com/office/powerpoint/2010/main" val="68465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48" y="1245504"/>
            <a:ext cx="11508828" cy="1200329"/>
          </a:xfrm>
          <a:prstGeom prst="rect">
            <a:avLst/>
          </a:prstGeom>
        </p:spPr>
        <p:txBody>
          <a:bodyPr wrap="square">
            <a:spAutoFit/>
          </a:bodyPr>
          <a:lstStyle/>
          <a:p>
            <a:r>
              <a:rPr lang="en-US" sz="3600" dirty="0"/>
              <a:t>The type of jurisdiction that is held by a court to review the proceedings of a lower court.</a:t>
            </a:r>
          </a:p>
        </p:txBody>
      </p:sp>
    </p:spTree>
    <p:extLst>
      <p:ext uri="{BB962C8B-B14F-4D97-AF65-F5344CB8AC3E}">
        <p14:creationId xmlns:p14="http://schemas.microsoft.com/office/powerpoint/2010/main" val="226901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076" y="346869"/>
            <a:ext cx="11634952" cy="646331"/>
          </a:xfrm>
          <a:prstGeom prst="rect">
            <a:avLst/>
          </a:prstGeom>
        </p:spPr>
        <p:txBody>
          <a:bodyPr wrap="square">
            <a:spAutoFit/>
          </a:bodyPr>
          <a:lstStyle/>
          <a:p>
            <a:r>
              <a:rPr lang="en-US" sz="3600" dirty="0"/>
              <a:t>8.	Who makes the legal complaint in a court proceeding? </a:t>
            </a:r>
          </a:p>
        </p:txBody>
      </p:sp>
    </p:spTree>
    <p:extLst>
      <p:ext uri="{BB962C8B-B14F-4D97-AF65-F5344CB8AC3E}">
        <p14:creationId xmlns:p14="http://schemas.microsoft.com/office/powerpoint/2010/main" val="141765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026" y="920278"/>
            <a:ext cx="10101948" cy="5017443"/>
          </a:xfrm>
          <a:prstGeom prst="rect">
            <a:avLst/>
          </a:prstGeom>
        </p:spPr>
      </p:pic>
    </p:spTree>
    <p:extLst>
      <p:ext uri="{BB962C8B-B14F-4D97-AF65-F5344CB8AC3E}">
        <p14:creationId xmlns:p14="http://schemas.microsoft.com/office/powerpoint/2010/main" val="390338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7" y="252276"/>
            <a:ext cx="11729545" cy="646331"/>
          </a:xfrm>
          <a:prstGeom prst="rect">
            <a:avLst/>
          </a:prstGeom>
        </p:spPr>
        <p:txBody>
          <a:bodyPr wrap="square">
            <a:spAutoFit/>
          </a:bodyPr>
          <a:lstStyle/>
          <a:p>
            <a:r>
              <a:rPr lang="en-US" sz="3600" dirty="0"/>
              <a:t>9.	What is exclusive jurisdiction? </a:t>
            </a:r>
          </a:p>
        </p:txBody>
      </p:sp>
    </p:spTree>
    <p:extLst>
      <p:ext uri="{BB962C8B-B14F-4D97-AF65-F5344CB8AC3E}">
        <p14:creationId xmlns:p14="http://schemas.microsoft.com/office/powerpoint/2010/main" val="137636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3510" y="406541"/>
            <a:ext cx="9792617" cy="646331"/>
          </a:xfrm>
          <a:prstGeom prst="rect">
            <a:avLst/>
          </a:prstGeom>
        </p:spPr>
        <p:txBody>
          <a:bodyPr wrap="none">
            <a:spAutoFit/>
          </a:bodyPr>
          <a:lstStyle/>
          <a:p>
            <a:r>
              <a:rPr lang="en-US" sz="3600" dirty="0"/>
              <a:t>When only 1 court has the sole right to hear a case.</a:t>
            </a:r>
          </a:p>
        </p:txBody>
      </p:sp>
      <p:pic>
        <p:nvPicPr>
          <p:cNvPr id="3" name="Picture 2"/>
          <p:cNvPicPr>
            <a:picLocks noChangeAspect="1"/>
          </p:cNvPicPr>
          <p:nvPr/>
        </p:nvPicPr>
        <p:blipFill>
          <a:blip r:embed="rId2"/>
          <a:stretch>
            <a:fillRect/>
          </a:stretch>
        </p:blipFill>
        <p:spPr>
          <a:xfrm>
            <a:off x="371360" y="1017823"/>
            <a:ext cx="11449280" cy="4822354"/>
          </a:xfrm>
          <a:prstGeom prst="rect">
            <a:avLst/>
          </a:prstGeom>
        </p:spPr>
      </p:pic>
      <p:sp>
        <p:nvSpPr>
          <p:cNvPr id="4" name="Rectangle 3"/>
          <p:cNvSpPr/>
          <p:nvPr/>
        </p:nvSpPr>
        <p:spPr>
          <a:xfrm>
            <a:off x="371360" y="5517011"/>
            <a:ext cx="11449280" cy="1077218"/>
          </a:xfrm>
          <a:prstGeom prst="rect">
            <a:avLst/>
          </a:prstGeom>
        </p:spPr>
        <p:txBody>
          <a:bodyPr wrap="square">
            <a:spAutoFit/>
          </a:bodyPr>
          <a:lstStyle/>
          <a:p>
            <a:r>
              <a:rPr lang="en-US" sz="3200" dirty="0"/>
              <a:t>copyright cases, admiralty cases, lawsuits involving the military, immigration laws, and bankruptcy proceedings.</a:t>
            </a:r>
          </a:p>
        </p:txBody>
      </p:sp>
    </p:spTree>
    <p:extLst>
      <p:ext uri="{BB962C8B-B14F-4D97-AF65-F5344CB8AC3E}">
        <p14:creationId xmlns:p14="http://schemas.microsoft.com/office/powerpoint/2010/main" val="395035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076" y="425697"/>
            <a:ext cx="11666483" cy="646331"/>
          </a:xfrm>
          <a:prstGeom prst="rect">
            <a:avLst/>
          </a:prstGeom>
        </p:spPr>
        <p:txBody>
          <a:bodyPr wrap="square">
            <a:spAutoFit/>
          </a:bodyPr>
          <a:lstStyle/>
          <a:p>
            <a:r>
              <a:rPr lang="en-US" sz="3600" dirty="0"/>
              <a:t>10.	What courts hear the majority of the cases in the US? </a:t>
            </a:r>
          </a:p>
        </p:txBody>
      </p:sp>
    </p:spTree>
    <p:extLst>
      <p:ext uri="{BB962C8B-B14F-4D97-AF65-F5344CB8AC3E}">
        <p14:creationId xmlns:p14="http://schemas.microsoft.com/office/powerpoint/2010/main" val="380892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589" y="327713"/>
            <a:ext cx="2223301" cy="584775"/>
          </a:xfrm>
          <a:prstGeom prst="rect">
            <a:avLst/>
          </a:prstGeom>
        </p:spPr>
        <p:txBody>
          <a:bodyPr wrap="none">
            <a:spAutoFit/>
          </a:bodyPr>
          <a:lstStyle/>
          <a:p>
            <a:r>
              <a:rPr lang="en-US" sz="3200" dirty="0"/>
              <a:t>State Courts</a:t>
            </a:r>
          </a:p>
        </p:txBody>
      </p:sp>
    </p:spTree>
    <p:extLst>
      <p:ext uri="{BB962C8B-B14F-4D97-AF65-F5344CB8AC3E}">
        <p14:creationId xmlns:p14="http://schemas.microsoft.com/office/powerpoint/2010/main" val="406286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315338"/>
            <a:ext cx="11745310" cy="646331"/>
          </a:xfrm>
          <a:prstGeom prst="rect">
            <a:avLst/>
          </a:prstGeom>
        </p:spPr>
        <p:txBody>
          <a:bodyPr wrap="square">
            <a:spAutoFit/>
          </a:bodyPr>
          <a:lstStyle/>
          <a:p>
            <a:pPr marL="742950" indent="-742950">
              <a:buAutoNum type="arabicPeriod" startAt="11"/>
            </a:pPr>
            <a:r>
              <a:rPr lang="en-US" sz="3600" dirty="0" smtClean="0"/>
              <a:t>What </a:t>
            </a:r>
            <a:r>
              <a:rPr lang="en-US" sz="3600" dirty="0"/>
              <a:t>are briefs? </a:t>
            </a:r>
          </a:p>
        </p:txBody>
      </p:sp>
      <p:sp>
        <p:nvSpPr>
          <p:cNvPr id="3" name="Rectangle 2"/>
          <p:cNvSpPr/>
          <p:nvPr/>
        </p:nvSpPr>
        <p:spPr>
          <a:xfrm>
            <a:off x="3048000" y="2690336"/>
            <a:ext cx="6096000" cy="584775"/>
          </a:xfrm>
          <a:prstGeom prst="rect">
            <a:avLst/>
          </a:prstGeom>
        </p:spPr>
        <p:txBody>
          <a:bodyPr>
            <a:spAutoFit/>
          </a:bodyPr>
          <a:lstStyle/>
          <a:p>
            <a:endParaRPr lang="en-US" sz="3200" dirty="0"/>
          </a:p>
        </p:txBody>
      </p:sp>
      <p:pic>
        <p:nvPicPr>
          <p:cNvPr id="5" name="Picture 4"/>
          <p:cNvPicPr>
            <a:picLocks noChangeAspect="1"/>
          </p:cNvPicPr>
          <p:nvPr/>
        </p:nvPicPr>
        <p:blipFill>
          <a:blip r:embed="rId2"/>
          <a:stretch>
            <a:fillRect/>
          </a:stretch>
        </p:blipFill>
        <p:spPr>
          <a:xfrm>
            <a:off x="8389882" y="1956200"/>
            <a:ext cx="3176260" cy="3176260"/>
          </a:xfrm>
          <a:prstGeom prst="rect">
            <a:avLst/>
          </a:prstGeom>
        </p:spPr>
      </p:pic>
    </p:spTree>
    <p:extLst>
      <p:ext uri="{BB962C8B-B14F-4D97-AF65-F5344CB8AC3E}">
        <p14:creationId xmlns:p14="http://schemas.microsoft.com/office/powerpoint/2010/main" val="349911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276" y="546226"/>
            <a:ext cx="10357945" cy="2554545"/>
          </a:xfrm>
          <a:prstGeom prst="rect">
            <a:avLst/>
          </a:prstGeom>
        </p:spPr>
        <p:txBody>
          <a:bodyPr wrap="square">
            <a:spAutoFit/>
          </a:bodyPr>
          <a:lstStyle/>
          <a:p>
            <a:r>
              <a:rPr lang="en-US" sz="3200" dirty="0"/>
              <a:t>a written legal argument presented to an appellate court. Its purpose is to persuade the higher court to uphold or reverse the trial court's decision. Briefs of this kind are therefore geared to presenting the issues involved in the case from the perspective of one side only.</a:t>
            </a:r>
          </a:p>
        </p:txBody>
      </p:sp>
    </p:spTree>
    <p:extLst>
      <p:ext uri="{BB962C8B-B14F-4D97-AF65-F5344CB8AC3E}">
        <p14:creationId xmlns:p14="http://schemas.microsoft.com/office/powerpoint/2010/main" val="39541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0" y="640819"/>
            <a:ext cx="11776842" cy="2862322"/>
          </a:xfrm>
          <a:prstGeom prst="rect">
            <a:avLst/>
          </a:prstGeom>
        </p:spPr>
        <p:txBody>
          <a:bodyPr wrap="square">
            <a:spAutoFit/>
          </a:bodyPr>
          <a:lstStyle/>
          <a:p>
            <a:r>
              <a:rPr lang="en-US" sz="3600" dirty="0"/>
              <a:t> “senatorial courtesy" refers to a tacit (unwritten, unofficial, and nonbinding political custom) agreement among senators not to vote for any presidential nominee who is opposed by the senators from the nominee’s home state.  This is regarding Federal District Court Positions.</a:t>
            </a:r>
          </a:p>
        </p:txBody>
      </p:sp>
    </p:spTree>
    <p:extLst>
      <p:ext uri="{BB962C8B-B14F-4D97-AF65-F5344CB8AC3E}">
        <p14:creationId xmlns:p14="http://schemas.microsoft.com/office/powerpoint/2010/main" val="112880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79" y="327713"/>
            <a:ext cx="10757973" cy="646331"/>
          </a:xfrm>
          <a:prstGeom prst="rect">
            <a:avLst/>
          </a:prstGeom>
        </p:spPr>
        <p:txBody>
          <a:bodyPr wrap="square">
            <a:spAutoFit/>
          </a:bodyPr>
          <a:lstStyle/>
          <a:p>
            <a:pPr marL="742950" indent="-742950">
              <a:buAutoNum type="arabicPeriod" startAt="12"/>
            </a:pPr>
            <a:r>
              <a:rPr lang="en-US" sz="3600" dirty="0" smtClean="0"/>
              <a:t>Who </a:t>
            </a:r>
            <a:r>
              <a:rPr lang="en-US" sz="3600" dirty="0"/>
              <a:t>files an appeal? </a:t>
            </a:r>
          </a:p>
        </p:txBody>
      </p:sp>
    </p:spTree>
    <p:extLst>
      <p:ext uri="{BB962C8B-B14F-4D97-AF65-F5344CB8AC3E}">
        <p14:creationId xmlns:p14="http://schemas.microsoft.com/office/powerpoint/2010/main" val="12320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876" y="968505"/>
            <a:ext cx="11556124" cy="2308324"/>
          </a:xfrm>
          <a:prstGeom prst="rect">
            <a:avLst/>
          </a:prstGeom>
        </p:spPr>
        <p:txBody>
          <a:bodyPr wrap="square">
            <a:spAutoFit/>
          </a:bodyPr>
          <a:lstStyle/>
          <a:p>
            <a:r>
              <a:rPr lang="en-US" sz="3600" dirty="0"/>
              <a:t>Appellant</a:t>
            </a:r>
          </a:p>
          <a:p>
            <a:endParaRPr lang="en-US" sz="3600" dirty="0"/>
          </a:p>
          <a:p>
            <a:r>
              <a:rPr lang="en-US" sz="3600" dirty="0"/>
              <a:t>Person who was not “happy” with the outcome of the trial court.</a:t>
            </a:r>
          </a:p>
        </p:txBody>
      </p:sp>
    </p:spTree>
    <p:extLst>
      <p:ext uri="{BB962C8B-B14F-4D97-AF65-F5344CB8AC3E}">
        <p14:creationId xmlns:p14="http://schemas.microsoft.com/office/powerpoint/2010/main" val="51006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330" y="173449"/>
            <a:ext cx="11408979" cy="646331"/>
          </a:xfrm>
          <a:prstGeom prst="rect">
            <a:avLst/>
          </a:prstGeom>
        </p:spPr>
        <p:txBody>
          <a:bodyPr wrap="square">
            <a:spAutoFit/>
          </a:bodyPr>
          <a:lstStyle/>
          <a:p>
            <a:r>
              <a:rPr lang="en-US" sz="3600" dirty="0"/>
              <a:t>13.	Who provides security at federal </a:t>
            </a:r>
            <a:r>
              <a:rPr lang="en-US" sz="3600" dirty="0" smtClean="0"/>
              <a:t>courthouses?</a:t>
            </a:r>
            <a:endParaRPr lang="en-US" sz="3600" dirty="0"/>
          </a:p>
        </p:txBody>
      </p:sp>
    </p:spTree>
    <p:extLst>
      <p:ext uri="{BB962C8B-B14F-4D97-AF65-F5344CB8AC3E}">
        <p14:creationId xmlns:p14="http://schemas.microsoft.com/office/powerpoint/2010/main" val="284388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7760" y="1803478"/>
            <a:ext cx="4767485" cy="4669941"/>
          </a:xfrm>
          <a:prstGeom prst="rect">
            <a:avLst/>
          </a:prstGeom>
        </p:spPr>
      </p:pic>
      <p:sp>
        <p:nvSpPr>
          <p:cNvPr id="3" name="Rectangle 2"/>
          <p:cNvSpPr/>
          <p:nvPr/>
        </p:nvSpPr>
        <p:spPr>
          <a:xfrm>
            <a:off x="4086716" y="453837"/>
            <a:ext cx="3973780" cy="646331"/>
          </a:xfrm>
          <a:prstGeom prst="rect">
            <a:avLst/>
          </a:prstGeom>
        </p:spPr>
        <p:txBody>
          <a:bodyPr wrap="none">
            <a:spAutoFit/>
          </a:bodyPr>
          <a:lstStyle/>
          <a:p>
            <a:r>
              <a:rPr lang="en-US" sz="3600" dirty="0" smtClean="0"/>
              <a:t> </a:t>
            </a:r>
            <a:r>
              <a:rPr lang="en-US" sz="3600" dirty="0"/>
              <a:t>US Marshall Service</a:t>
            </a:r>
          </a:p>
        </p:txBody>
      </p:sp>
    </p:spTree>
    <p:extLst>
      <p:ext uri="{BB962C8B-B14F-4D97-AF65-F5344CB8AC3E}">
        <p14:creationId xmlns:p14="http://schemas.microsoft.com/office/powerpoint/2010/main" val="21597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82" y="299573"/>
            <a:ext cx="11682249" cy="646331"/>
          </a:xfrm>
          <a:prstGeom prst="rect">
            <a:avLst/>
          </a:prstGeom>
        </p:spPr>
        <p:txBody>
          <a:bodyPr wrap="square">
            <a:spAutoFit/>
          </a:bodyPr>
          <a:lstStyle/>
          <a:p>
            <a:r>
              <a:rPr lang="en-US" sz="3600" dirty="0"/>
              <a:t>14.	What is the US attorney's job? </a:t>
            </a:r>
          </a:p>
        </p:txBody>
      </p:sp>
    </p:spTree>
    <p:extLst>
      <p:ext uri="{BB962C8B-B14F-4D97-AF65-F5344CB8AC3E}">
        <p14:creationId xmlns:p14="http://schemas.microsoft.com/office/powerpoint/2010/main" val="379164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520" y="438072"/>
            <a:ext cx="5533438" cy="646331"/>
          </a:xfrm>
          <a:prstGeom prst="rect">
            <a:avLst/>
          </a:prstGeom>
        </p:spPr>
        <p:txBody>
          <a:bodyPr wrap="none">
            <a:spAutoFit/>
          </a:bodyPr>
          <a:lstStyle/>
          <a:p>
            <a:r>
              <a:rPr lang="en-US" sz="3600" dirty="0"/>
              <a:t>To represent the US in </a:t>
            </a:r>
            <a:r>
              <a:rPr lang="en-US" sz="3600" dirty="0" smtClean="0"/>
              <a:t>court.</a:t>
            </a:r>
            <a:endParaRPr lang="en-US" sz="3600" dirty="0"/>
          </a:p>
        </p:txBody>
      </p:sp>
    </p:spTree>
    <p:extLst>
      <p:ext uri="{BB962C8B-B14F-4D97-AF65-F5344CB8AC3E}">
        <p14:creationId xmlns:p14="http://schemas.microsoft.com/office/powerpoint/2010/main" val="99482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0" y="3105835"/>
            <a:ext cx="11666482" cy="646331"/>
          </a:xfrm>
          <a:prstGeom prst="rect">
            <a:avLst/>
          </a:prstGeom>
        </p:spPr>
        <p:txBody>
          <a:bodyPr wrap="square">
            <a:spAutoFit/>
          </a:bodyPr>
          <a:lstStyle/>
          <a:p>
            <a:r>
              <a:rPr lang="en-US" sz="3600" dirty="0"/>
              <a:t>15.	Know the differences between misdemeanor and felony. </a:t>
            </a:r>
          </a:p>
        </p:txBody>
      </p:sp>
    </p:spTree>
    <p:extLst>
      <p:ext uri="{BB962C8B-B14F-4D97-AF65-F5344CB8AC3E}">
        <p14:creationId xmlns:p14="http://schemas.microsoft.com/office/powerpoint/2010/main" val="161468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7" y="306353"/>
            <a:ext cx="11713780" cy="1754326"/>
          </a:xfrm>
          <a:prstGeom prst="rect">
            <a:avLst/>
          </a:prstGeom>
        </p:spPr>
        <p:txBody>
          <a:bodyPr wrap="square">
            <a:spAutoFit/>
          </a:bodyPr>
          <a:lstStyle/>
          <a:p>
            <a:r>
              <a:rPr lang="en-US" sz="3600" dirty="0" smtClean="0"/>
              <a:t>Misdemeanors are minor offenses, punishable by less than 1 year in jail, a felony is a more serious charge, punishable by &gt; 1 </a:t>
            </a:r>
            <a:r>
              <a:rPr lang="en-US" sz="3600" dirty="0" err="1" smtClean="0"/>
              <a:t>yr</a:t>
            </a:r>
            <a:r>
              <a:rPr lang="en-US" sz="3600" dirty="0" smtClean="0"/>
              <a:t> in prison.</a:t>
            </a:r>
            <a:endParaRPr lang="en-US" sz="3600" dirty="0"/>
          </a:p>
        </p:txBody>
      </p:sp>
      <p:cxnSp>
        <p:nvCxnSpPr>
          <p:cNvPr id="4" name="Straight Connector 3"/>
          <p:cNvCxnSpPr>
            <a:stCxn id="2" idx="2"/>
          </p:cNvCxnSpPr>
          <p:nvPr/>
        </p:nvCxnSpPr>
        <p:spPr>
          <a:xfrm flipH="1">
            <a:off x="4587767" y="2060679"/>
            <a:ext cx="1489840" cy="2022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03531" y="4099034"/>
            <a:ext cx="1474076" cy="159231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06197" y="2471810"/>
            <a:ext cx="1871410" cy="584775"/>
          </a:xfrm>
          <a:prstGeom prst="rect">
            <a:avLst/>
          </a:prstGeom>
          <a:noFill/>
        </p:spPr>
        <p:txBody>
          <a:bodyPr wrap="none" rtlCol="0">
            <a:spAutoFit/>
          </a:bodyPr>
          <a:lstStyle/>
          <a:p>
            <a:r>
              <a:rPr lang="en-US" sz="3200" dirty="0" smtClean="0"/>
              <a:t>ONE YEAR</a:t>
            </a:r>
            <a:endParaRPr lang="en-US" sz="3200" dirty="0"/>
          </a:p>
        </p:txBody>
      </p:sp>
      <p:sp>
        <p:nvSpPr>
          <p:cNvPr id="8" name="TextBox 7"/>
          <p:cNvSpPr txBox="1"/>
          <p:nvPr/>
        </p:nvSpPr>
        <p:spPr>
          <a:xfrm>
            <a:off x="6077607" y="3925614"/>
            <a:ext cx="1475660" cy="584775"/>
          </a:xfrm>
          <a:prstGeom prst="rect">
            <a:avLst/>
          </a:prstGeom>
          <a:noFill/>
        </p:spPr>
        <p:txBody>
          <a:bodyPr wrap="none" rtlCol="0">
            <a:spAutoFit/>
          </a:bodyPr>
          <a:lstStyle/>
          <a:p>
            <a:r>
              <a:rPr lang="en-US" sz="3200" dirty="0" smtClean="0"/>
              <a:t>FELONY</a:t>
            </a:r>
            <a:endParaRPr lang="en-US" sz="3200" dirty="0"/>
          </a:p>
        </p:txBody>
      </p:sp>
      <p:sp>
        <p:nvSpPr>
          <p:cNvPr id="9" name="TextBox 8"/>
          <p:cNvSpPr txBox="1"/>
          <p:nvPr/>
        </p:nvSpPr>
        <p:spPr>
          <a:xfrm>
            <a:off x="1896169" y="3821659"/>
            <a:ext cx="2291012" cy="523220"/>
          </a:xfrm>
          <a:prstGeom prst="rect">
            <a:avLst/>
          </a:prstGeom>
          <a:noFill/>
        </p:spPr>
        <p:txBody>
          <a:bodyPr wrap="none" rtlCol="0">
            <a:spAutoFit/>
          </a:bodyPr>
          <a:lstStyle/>
          <a:p>
            <a:r>
              <a:rPr lang="en-US" sz="2800" dirty="0" smtClean="0"/>
              <a:t>MISDEMENOR</a:t>
            </a:r>
            <a:endParaRPr lang="en-US" sz="2800" dirty="0"/>
          </a:p>
        </p:txBody>
      </p:sp>
    </p:spTree>
    <p:extLst>
      <p:ext uri="{BB962C8B-B14F-4D97-AF65-F5344CB8AC3E}">
        <p14:creationId xmlns:p14="http://schemas.microsoft.com/office/powerpoint/2010/main" val="2051193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20746"/>
            <a:ext cx="11902966" cy="646331"/>
          </a:xfrm>
          <a:prstGeom prst="rect">
            <a:avLst/>
          </a:prstGeom>
        </p:spPr>
        <p:txBody>
          <a:bodyPr wrap="square">
            <a:spAutoFit/>
          </a:bodyPr>
          <a:lstStyle/>
          <a:p>
            <a:r>
              <a:rPr lang="en-US" sz="3600" dirty="0"/>
              <a:t>16.	How long does a Article III judge serve? </a:t>
            </a:r>
            <a:endParaRPr lang="en-US" dirty="0"/>
          </a:p>
        </p:txBody>
      </p:sp>
      <p:pic>
        <p:nvPicPr>
          <p:cNvPr id="4" name="Picture 3"/>
          <p:cNvPicPr>
            <a:picLocks noChangeAspect="1"/>
          </p:cNvPicPr>
          <p:nvPr/>
        </p:nvPicPr>
        <p:blipFill>
          <a:blip r:embed="rId2"/>
          <a:stretch>
            <a:fillRect/>
          </a:stretch>
        </p:blipFill>
        <p:spPr>
          <a:xfrm>
            <a:off x="520919" y="1106542"/>
            <a:ext cx="7429500" cy="4171950"/>
          </a:xfrm>
          <a:prstGeom prst="rect">
            <a:avLst/>
          </a:prstGeom>
        </p:spPr>
      </p:pic>
      <p:sp>
        <p:nvSpPr>
          <p:cNvPr id="5" name="Rectangle 4"/>
          <p:cNvSpPr/>
          <p:nvPr/>
        </p:nvSpPr>
        <p:spPr>
          <a:xfrm>
            <a:off x="8103474" y="1444860"/>
            <a:ext cx="3846787" cy="2308324"/>
          </a:xfrm>
          <a:prstGeom prst="rect">
            <a:avLst/>
          </a:prstGeom>
        </p:spPr>
        <p:txBody>
          <a:bodyPr wrap="square">
            <a:spAutoFit/>
          </a:bodyPr>
          <a:lstStyle/>
          <a:p>
            <a:r>
              <a:rPr lang="en-US" b="1" dirty="0"/>
              <a:t>William Orville Douglas</a:t>
            </a:r>
            <a:r>
              <a:rPr lang="en-US" dirty="0"/>
              <a:t> was nominated by friend </a:t>
            </a:r>
            <a:r>
              <a:rPr lang="en-US" b="1" dirty="0"/>
              <a:t>Franklin Roosevelt</a:t>
            </a:r>
            <a:r>
              <a:rPr lang="en-US" dirty="0"/>
              <a:t>. At 40 years old he was the second youngest Supreme Court justice in U.S. history, and he would serve for the next 36 years, 209 days from April 17, 1939 to November 12, 1975.</a:t>
            </a:r>
          </a:p>
        </p:txBody>
      </p:sp>
    </p:spTree>
    <p:extLst>
      <p:ext uri="{BB962C8B-B14F-4D97-AF65-F5344CB8AC3E}">
        <p14:creationId xmlns:p14="http://schemas.microsoft.com/office/powerpoint/2010/main" val="190029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0" y="173449"/>
            <a:ext cx="11508827" cy="646331"/>
          </a:xfrm>
          <a:prstGeom prst="rect">
            <a:avLst/>
          </a:prstGeom>
        </p:spPr>
        <p:txBody>
          <a:bodyPr wrap="square">
            <a:spAutoFit/>
          </a:bodyPr>
          <a:lstStyle/>
          <a:p>
            <a:r>
              <a:rPr lang="en-US" sz="3600" dirty="0"/>
              <a:t>17.	What is the main job of a federal district court judge? </a:t>
            </a:r>
            <a:endParaRPr lang="en-US" dirty="0"/>
          </a:p>
        </p:txBody>
      </p:sp>
      <p:pic>
        <p:nvPicPr>
          <p:cNvPr id="3" name="Picture 2"/>
          <p:cNvPicPr>
            <a:picLocks noChangeAspect="1"/>
          </p:cNvPicPr>
          <p:nvPr/>
        </p:nvPicPr>
        <p:blipFill>
          <a:blip r:embed="rId2"/>
          <a:stretch>
            <a:fillRect/>
          </a:stretch>
        </p:blipFill>
        <p:spPr>
          <a:xfrm>
            <a:off x="9828969" y="6224835"/>
            <a:ext cx="2182557" cy="493819"/>
          </a:xfrm>
          <a:prstGeom prst="rect">
            <a:avLst/>
          </a:prstGeom>
        </p:spPr>
      </p:pic>
      <p:pic>
        <p:nvPicPr>
          <p:cNvPr id="5" name="Picture 4"/>
          <p:cNvPicPr>
            <a:picLocks noChangeAspect="1"/>
          </p:cNvPicPr>
          <p:nvPr/>
        </p:nvPicPr>
        <p:blipFill>
          <a:blip r:embed="rId3"/>
          <a:stretch>
            <a:fillRect/>
          </a:stretch>
        </p:blipFill>
        <p:spPr>
          <a:xfrm>
            <a:off x="6122754" y="1046699"/>
            <a:ext cx="5980141" cy="3872142"/>
          </a:xfrm>
          <a:prstGeom prst="rect">
            <a:avLst/>
          </a:prstGeom>
        </p:spPr>
      </p:pic>
    </p:spTree>
    <p:extLst>
      <p:ext uri="{BB962C8B-B14F-4D97-AF65-F5344CB8AC3E}">
        <p14:creationId xmlns:p14="http://schemas.microsoft.com/office/powerpoint/2010/main" val="389297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606" y="930193"/>
            <a:ext cx="11603421" cy="4401205"/>
          </a:xfrm>
          <a:prstGeom prst="rect">
            <a:avLst/>
          </a:prstGeom>
        </p:spPr>
        <p:txBody>
          <a:bodyPr wrap="square">
            <a:spAutoFit/>
          </a:bodyPr>
          <a:lstStyle/>
          <a:p>
            <a:pPr marL="742950" indent="-742950">
              <a:buAutoNum type="arabicPeriod" startAt="2"/>
            </a:pPr>
            <a:r>
              <a:rPr lang="en-US" sz="4000" dirty="0" smtClean="0"/>
              <a:t>What is precedent?</a:t>
            </a:r>
          </a:p>
          <a:p>
            <a:pPr marL="742950" indent="-742950">
              <a:buAutoNum type="arabicPeriod" startAt="2"/>
            </a:pPr>
            <a:endParaRPr lang="en-US" sz="4000" dirty="0"/>
          </a:p>
          <a:p>
            <a:r>
              <a:rPr lang="en-US" sz="4000" dirty="0" smtClean="0"/>
              <a:t> Previous court ruling of a similar nature.  It is a principle or rule established in a previous legal case that is either binding on or persuasive for a court or other tribunal when deciding subsequent cases with similar issues or facts.</a:t>
            </a:r>
            <a:endParaRPr lang="en-US" sz="4000" dirty="0"/>
          </a:p>
        </p:txBody>
      </p:sp>
    </p:spTree>
    <p:extLst>
      <p:ext uri="{BB962C8B-B14F-4D97-AF65-F5344CB8AC3E}">
        <p14:creationId xmlns:p14="http://schemas.microsoft.com/office/powerpoint/2010/main" val="212313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07" y="889677"/>
            <a:ext cx="11477296" cy="2308324"/>
          </a:xfrm>
          <a:prstGeom prst="rect">
            <a:avLst/>
          </a:prstGeom>
        </p:spPr>
        <p:txBody>
          <a:bodyPr wrap="square">
            <a:spAutoFit/>
          </a:bodyPr>
          <a:lstStyle/>
          <a:p>
            <a:r>
              <a:rPr lang="en-US" sz="3600" dirty="0"/>
              <a:t>They are known as the work horses because they deal with most of the court cases. Both civil and criminal cases are filed in the district court, which is a court of law, equity, and admiralty.</a:t>
            </a:r>
          </a:p>
        </p:txBody>
      </p:sp>
    </p:spTree>
    <p:extLst>
      <p:ext uri="{BB962C8B-B14F-4D97-AF65-F5344CB8AC3E}">
        <p14:creationId xmlns:p14="http://schemas.microsoft.com/office/powerpoint/2010/main" val="3436176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45" y="350259"/>
            <a:ext cx="10999076" cy="646331"/>
          </a:xfrm>
          <a:prstGeom prst="rect">
            <a:avLst/>
          </a:prstGeom>
        </p:spPr>
        <p:txBody>
          <a:bodyPr wrap="square">
            <a:spAutoFit/>
          </a:bodyPr>
          <a:lstStyle/>
          <a:p>
            <a:pPr marL="742950" indent="-742950">
              <a:buAutoNum type="arabicPeriod" startAt="18"/>
            </a:pPr>
            <a:r>
              <a:rPr lang="en-US" sz="3600" dirty="0" smtClean="0"/>
              <a:t>What </a:t>
            </a:r>
            <a:r>
              <a:rPr lang="en-US" sz="3600" dirty="0"/>
              <a:t>is bankruptcy? </a:t>
            </a:r>
          </a:p>
        </p:txBody>
      </p:sp>
      <p:pic>
        <p:nvPicPr>
          <p:cNvPr id="4" name="Picture 3"/>
          <p:cNvPicPr>
            <a:picLocks noChangeAspect="1"/>
          </p:cNvPicPr>
          <p:nvPr/>
        </p:nvPicPr>
        <p:blipFill>
          <a:blip r:embed="rId2"/>
          <a:stretch>
            <a:fillRect/>
          </a:stretch>
        </p:blipFill>
        <p:spPr>
          <a:xfrm>
            <a:off x="458500" y="3542971"/>
            <a:ext cx="3679292" cy="2306035"/>
          </a:xfrm>
          <a:prstGeom prst="rect">
            <a:avLst/>
          </a:prstGeom>
        </p:spPr>
      </p:pic>
    </p:spTree>
    <p:extLst>
      <p:ext uri="{BB962C8B-B14F-4D97-AF65-F5344CB8AC3E}">
        <p14:creationId xmlns:p14="http://schemas.microsoft.com/office/powerpoint/2010/main" val="54283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634" y="397554"/>
            <a:ext cx="8103477" cy="2308324"/>
          </a:xfrm>
          <a:prstGeom prst="rect">
            <a:avLst/>
          </a:prstGeom>
        </p:spPr>
        <p:txBody>
          <a:bodyPr wrap="square">
            <a:spAutoFit/>
          </a:bodyPr>
          <a:lstStyle/>
          <a:p>
            <a:r>
              <a:rPr lang="en-US" sz="3600" dirty="0"/>
              <a:t>When a person or company uses a legal process to receive court protection and assistance in settling their debts when they cannot pay their bills.</a:t>
            </a:r>
          </a:p>
        </p:txBody>
      </p:sp>
    </p:spTree>
    <p:extLst>
      <p:ext uri="{BB962C8B-B14F-4D97-AF65-F5344CB8AC3E}">
        <p14:creationId xmlns:p14="http://schemas.microsoft.com/office/powerpoint/2010/main" val="4035088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85" y="252277"/>
            <a:ext cx="11808373" cy="1200329"/>
          </a:xfrm>
          <a:prstGeom prst="rect">
            <a:avLst/>
          </a:prstGeom>
        </p:spPr>
        <p:txBody>
          <a:bodyPr wrap="square">
            <a:spAutoFit/>
          </a:bodyPr>
          <a:lstStyle/>
          <a:p>
            <a:r>
              <a:rPr lang="en-US" sz="3600" dirty="0"/>
              <a:t>19.	How does congress and the states check the federal judiciary? </a:t>
            </a:r>
          </a:p>
        </p:txBody>
      </p:sp>
    </p:spTree>
    <p:extLst>
      <p:ext uri="{BB962C8B-B14F-4D97-AF65-F5344CB8AC3E}">
        <p14:creationId xmlns:p14="http://schemas.microsoft.com/office/powerpoint/2010/main" val="222838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4430" y="0"/>
            <a:ext cx="8742422" cy="4858933"/>
          </a:xfrm>
          <a:prstGeom prst="rect">
            <a:avLst/>
          </a:prstGeom>
        </p:spPr>
      </p:pic>
      <p:pic>
        <p:nvPicPr>
          <p:cNvPr id="3" name="Picture 2"/>
          <p:cNvPicPr>
            <a:picLocks noChangeAspect="1"/>
          </p:cNvPicPr>
          <p:nvPr/>
        </p:nvPicPr>
        <p:blipFill>
          <a:blip r:embed="rId3"/>
          <a:stretch>
            <a:fillRect/>
          </a:stretch>
        </p:blipFill>
        <p:spPr>
          <a:xfrm>
            <a:off x="2861831" y="5327967"/>
            <a:ext cx="5553937" cy="963251"/>
          </a:xfrm>
          <a:prstGeom prst="rect">
            <a:avLst/>
          </a:prstGeom>
        </p:spPr>
      </p:pic>
    </p:spTree>
    <p:extLst>
      <p:ext uri="{BB962C8B-B14F-4D97-AF65-F5344CB8AC3E}">
        <p14:creationId xmlns:p14="http://schemas.microsoft.com/office/powerpoint/2010/main" val="651657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0" y="283808"/>
            <a:ext cx="11871434" cy="1077218"/>
          </a:xfrm>
          <a:prstGeom prst="rect">
            <a:avLst/>
          </a:prstGeom>
        </p:spPr>
        <p:txBody>
          <a:bodyPr wrap="square">
            <a:spAutoFit/>
          </a:bodyPr>
          <a:lstStyle/>
          <a:p>
            <a:r>
              <a:rPr lang="en-US" sz="3200" dirty="0"/>
              <a:t>20.	Why did the founding fathers make the federal judgeships permanent? </a:t>
            </a:r>
          </a:p>
        </p:txBody>
      </p:sp>
    </p:spTree>
    <p:extLst>
      <p:ext uri="{BB962C8B-B14F-4D97-AF65-F5344CB8AC3E}">
        <p14:creationId xmlns:p14="http://schemas.microsoft.com/office/powerpoint/2010/main" val="1812731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904" y="982217"/>
            <a:ext cx="11240813" cy="1835055"/>
          </a:xfrm>
          <a:prstGeom prst="rect">
            <a:avLst/>
          </a:prstGeom>
        </p:spPr>
      </p:pic>
    </p:spTree>
    <p:extLst>
      <p:ext uri="{BB962C8B-B14F-4D97-AF65-F5344CB8AC3E}">
        <p14:creationId xmlns:p14="http://schemas.microsoft.com/office/powerpoint/2010/main" val="867313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587" y="394166"/>
            <a:ext cx="11850413" cy="646331"/>
          </a:xfrm>
          <a:prstGeom prst="rect">
            <a:avLst/>
          </a:prstGeom>
        </p:spPr>
        <p:txBody>
          <a:bodyPr wrap="square">
            <a:spAutoFit/>
          </a:bodyPr>
          <a:lstStyle/>
          <a:p>
            <a:r>
              <a:rPr lang="en-US" sz="3600" dirty="0"/>
              <a:t>21.	What is sovereign immunity? </a:t>
            </a:r>
          </a:p>
        </p:txBody>
      </p:sp>
    </p:spTree>
    <p:extLst>
      <p:ext uri="{BB962C8B-B14F-4D97-AF65-F5344CB8AC3E}">
        <p14:creationId xmlns:p14="http://schemas.microsoft.com/office/powerpoint/2010/main" val="364066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67132"/>
            <a:ext cx="11240814" cy="1200329"/>
          </a:xfrm>
          <a:prstGeom prst="rect">
            <a:avLst/>
          </a:prstGeom>
        </p:spPr>
        <p:txBody>
          <a:bodyPr wrap="square">
            <a:spAutoFit/>
          </a:bodyPr>
          <a:lstStyle/>
          <a:p>
            <a:r>
              <a:rPr lang="en-US" sz="3600" dirty="0"/>
              <a:t>The US status as a nation that cannot be sued unless it agrees to be.</a:t>
            </a:r>
          </a:p>
        </p:txBody>
      </p:sp>
      <p:pic>
        <p:nvPicPr>
          <p:cNvPr id="3" name="Picture 2"/>
          <p:cNvPicPr>
            <a:picLocks noChangeAspect="1"/>
          </p:cNvPicPr>
          <p:nvPr/>
        </p:nvPicPr>
        <p:blipFill>
          <a:blip r:embed="rId2"/>
          <a:stretch>
            <a:fillRect/>
          </a:stretch>
        </p:blipFill>
        <p:spPr>
          <a:xfrm>
            <a:off x="5556030" y="1704810"/>
            <a:ext cx="5858203" cy="4823719"/>
          </a:xfrm>
          <a:prstGeom prst="rect">
            <a:avLst/>
          </a:prstGeom>
        </p:spPr>
      </p:pic>
    </p:spTree>
    <p:extLst>
      <p:ext uri="{BB962C8B-B14F-4D97-AF65-F5344CB8AC3E}">
        <p14:creationId xmlns:p14="http://schemas.microsoft.com/office/powerpoint/2010/main" val="406237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425697"/>
            <a:ext cx="11603420" cy="3970318"/>
          </a:xfrm>
          <a:prstGeom prst="rect">
            <a:avLst/>
          </a:prstGeom>
        </p:spPr>
        <p:txBody>
          <a:bodyPr wrap="square">
            <a:spAutoFit/>
          </a:bodyPr>
          <a:lstStyle/>
          <a:p>
            <a:pPr marL="742950" indent="-742950">
              <a:buAutoNum type="arabicPeriod" startAt="22"/>
            </a:pPr>
            <a:r>
              <a:rPr lang="en-US" sz="3600" dirty="0" smtClean="0"/>
              <a:t>What </a:t>
            </a:r>
            <a:r>
              <a:rPr lang="en-US" sz="3600" dirty="0"/>
              <a:t>court handles prosecution of military members for military matters? </a:t>
            </a:r>
            <a:endParaRPr lang="en-US" sz="3600" dirty="0" smtClean="0"/>
          </a:p>
          <a:p>
            <a:pPr marL="742950" indent="-742950">
              <a:buAutoNum type="arabicPeriod" startAt="22"/>
            </a:pPr>
            <a:endParaRPr lang="en-US" sz="3600" dirty="0"/>
          </a:p>
          <a:p>
            <a:pPr marL="742950" indent="-742950">
              <a:buAutoNum type="arabicPeriod" startAt="22"/>
            </a:pPr>
            <a:endParaRPr lang="en-US" sz="3600" dirty="0" smtClean="0"/>
          </a:p>
          <a:p>
            <a:pPr marL="571500" indent="-571500">
              <a:buFont typeface="Arial" panose="020B0604020202020204" pitchFamily="34" charset="0"/>
              <a:buChar char="•"/>
            </a:pPr>
            <a:r>
              <a:rPr lang="en-US" sz="3600" dirty="0" smtClean="0"/>
              <a:t>All participants are military</a:t>
            </a:r>
          </a:p>
          <a:p>
            <a:pPr marL="571500" indent="-571500">
              <a:buFont typeface="Arial" panose="020B0604020202020204" pitchFamily="34" charset="0"/>
              <a:buChar char="•"/>
            </a:pPr>
            <a:r>
              <a:rPr lang="en-US" sz="3600" dirty="0" smtClean="0"/>
              <a:t>Only requires a 2/3 vote to find guilt</a:t>
            </a:r>
          </a:p>
          <a:p>
            <a:pPr marL="571500" indent="-571500">
              <a:buFont typeface="Arial" panose="020B0604020202020204" pitchFamily="34" charset="0"/>
              <a:buChar char="•"/>
            </a:pPr>
            <a:r>
              <a:rPr lang="en-US" sz="3600" dirty="0" smtClean="0"/>
              <a:t>Only involves violations of military law</a:t>
            </a:r>
            <a:endParaRPr lang="en-US" sz="3600" dirty="0"/>
          </a:p>
        </p:txBody>
      </p:sp>
    </p:spTree>
    <p:extLst>
      <p:ext uri="{BB962C8B-B14F-4D97-AF65-F5344CB8AC3E}">
        <p14:creationId xmlns:p14="http://schemas.microsoft.com/office/powerpoint/2010/main" val="292463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1" y="429086"/>
            <a:ext cx="11682247" cy="646331"/>
          </a:xfrm>
          <a:prstGeom prst="rect">
            <a:avLst/>
          </a:prstGeom>
        </p:spPr>
        <p:txBody>
          <a:bodyPr wrap="square">
            <a:spAutoFit/>
          </a:bodyPr>
          <a:lstStyle/>
          <a:p>
            <a:r>
              <a:rPr lang="en-US" sz="3600" dirty="0"/>
              <a:t>3.	What is judicial restraint? </a:t>
            </a:r>
          </a:p>
        </p:txBody>
      </p:sp>
    </p:spTree>
    <p:extLst>
      <p:ext uri="{BB962C8B-B14F-4D97-AF65-F5344CB8AC3E}">
        <p14:creationId xmlns:p14="http://schemas.microsoft.com/office/powerpoint/2010/main" val="87275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4569" y="706085"/>
            <a:ext cx="2672526" cy="646331"/>
          </a:xfrm>
          <a:prstGeom prst="rect">
            <a:avLst/>
          </a:prstGeom>
        </p:spPr>
        <p:txBody>
          <a:bodyPr wrap="none">
            <a:spAutoFit/>
          </a:bodyPr>
          <a:lstStyle/>
          <a:p>
            <a:r>
              <a:rPr lang="en-US" sz="3600" dirty="0"/>
              <a:t>Court martial</a:t>
            </a:r>
          </a:p>
        </p:txBody>
      </p:sp>
      <p:pic>
        <p:nvPicPr>
          <p:cNvPr id="3" name="Picture 2"/>
          <p:cNvPicPr>
            <a:picLocks noChangeAspect="1"/>
          </p:cNvPicPr>
          <p:nvPr/>
        </p:nvPicPr>
        <p:blipFill>
          <a:blip r:embed="rId2"/>
          <a:stretch>
            <a:fillRect/>
          </a:stretch>
        </p:blipFill>
        <p:spPr>
          <a:xfrm>
            <a:off x="4619296" y="932616"/>
            <a:ext cx="7320455" cy="5536094"/>
          </a:xfrm>
          <a:prstGeom prst="rect">
            <a:avLst/>
          </a:prstGeom>
        </p:spPr>
      </p:pic>
    </p:spTree>
    <p:extLst>
      <p:ext uri="{BB962C8B-B14F-4D97-AF65-F5344CB8AC3E}">
        <p14:creationId xmlns:p14="http://schemas.microsoft.com/office/powerpoint/2010/main" val="2328746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779" y="362635"/>
            <a:ext cx="11571889" cy="1200329"/>
          </a:xfrm>
          <a:prstGeom prst="rect">
            <a:avLst/>
          </a:prstGeom>
        </p:spPr>
        <p:txBody>
          <a:bodyPr wrap="square">
            <a:spAutoFit/>
          </a:bodyPr>
          <a:lstStyle/>
          <a:p>
            <a:r>
              <a:rPr lang="en-US" sz="3600" dirty="0"/>
              <a:t>23.	What were the military commissions created by Bush after 9/11? </a:t>
            </a:r>
          </a:p>
        </p:txBody>
      </p:sp>
      <p:sp>
        <p:nvSpPr>
          <p:cNvPr id="3" name="Rectangle 2"/>
          <p:cNvSpPr/>
          <p:nvPr/>
        </p:nvSpPr>
        <p:spPr>
          <a:xfrm>
            <a:off x="283779" y="3477593"/>
            <a:ext cx="11682249" cy="2031325"/>
          </a:xfrm>
          <a:prstGeom prst="rect">
            <a:avLst/>
          </a:prstGeom>
        </p:spPr>
        <p:txBody>
          <a:bodyPr wrap="square">
            <a:spAutoFit/>
          </a:bodyPr>
          <a:lstStyle/>
          <a:p>
            <a:r>
              <a:rPr lang="en-US" dirty="0"/>
              <a:t>President George W. Bush and his response to the September 11, 2001 terrorist attacks on the United States. Days after the attacks, Bush demanded that the Taliban government in Afghanistan turn over Osama Bin Laden and shut down Al-Qaeda training camps. When the Taliban refused, Bush ordered strikes on the country. After hundreds of enemy combatants were captured on the battlefield in Afghanistan, in the U.S., and around the world, the question of how detainees in the War on Terror should be treated became problematic. Were accused terrorists criminals, or were they illegal combatants (aggressors guilty of breaking laws of war)? Bush’s answer to that question—that they were illegal combatants not entitled to due process protections of U.S. law, but who should be subject to Military Tribunals</a:t>
            </a:r>
          </a:p>
        </p:txBody>
      </p:sp>
    </p:spTree>
    <p:extLst>
      <p:ext uri="{BB962C8B-B14F-4D97-AF65-F5344CB8AC3E}">
        <p14:creationId xmlns:p14="http://schemas.microsoft.com/office/powerpoint/2010/main" val="339090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1" y="579962"/>
            <a:ext cx="11918730" cy="6186309"/>
          </a:xfrm>
          <a:prstGeom prst="rect">
            <a:avLst/>
          </a:prstGeom>
        </p:spPr>
        <p:txBody>
          <a:bodyPr wrap="square">
            <a:spAutoFit/>
          </a:bodyPr>
          <a:lstStyle/>
          <a:p>
            <a:r>
              <a:rPr lang="en-US" sz="3600" dirty="0"/>
              <a:t>Were struck down by the SC</a:t>
            </a:r>
            <a:r>
              <a:rPr lang="en-US" sz="3600" dirty="0" smtClean="0"/>
              <a:t>.</a:t>
            </a:r>
          </a:p>
          <a:p>
            <a:r>
              <a:rPr lang="en-US" sz="3600" dirty="0"/>
              <a:t>In 2004, the Supreme Court held in </a:t>
            </a:r>
            <a:r>
              <a:rPr lang="en-US" sz="3600" dirty="0" err="1"/>
              <a:t>Hamdi</a:t>
            </a:r>
            <a:r>
              <a:rPr lang="en-US" sz="3600" dirty="0"/>
              <a:t> v. </a:t>
            </a:r>
            <a:r>
              <a:rPr lang="en-US" sz="3600" dirty="0" err="1"/>
              <a:t>Rumseld</a:t>
            </a:r>
            <a:r>
              <a:rPr lang="en-US" sz="3600" dirty="0"/>
              <a:t> </a:t>
            </a:r>
            <a:r>
              <a:rPr lang="en-US" sz="3600" dirty="0" smtClean="0"/>
              <a:t>that</a:t>
            </a:r>
          </a:p>
          <a:p>
            <a:r>
              <a:rPr lang="en-US" sz="3600" dirty="0" smtClean="0"/>
              <a:t> </a:t>
            </a:r>
            <a:r>
              <a:rPr lang="en-US" sz="3600" dirty="0"/>
              <a:t>habeas corpus did not depend on citizenship status. </a:t>
            </a:r>
            <a:endParaRPr lang="en-US" sz="3600" dirty="0" smtClean="0"/>
          </a:p>
          <a:p>
            <a:r>
              <a:rPr lang="en-US" sz="3600" dirty="0" smtClean="0"/>
              <a:t>The </a:t>
            </a:r>
            <a:r>
              <a:rPr lang="en-US" sz="3600" dirty="0"/>
              <a:t>President responded by convincing the </a:t>
            </a:r>
            <a:r>
              <a:rPr lang="en-US" sz="3600" dirty="0" smtClean="0"/>
              <a:t>Republican-led</a:t>
            </a:r>
          </a:p>
          <a:p>
            <a:r>
              <a:rPr lang="en-US" sz="3600" dirty="0" smtClean="0"/>
              <a:t> </a:t>
            </a:r>
            <a:r>
              <a:rPr lang="en-US" sz="3600" dirty="0"/>
              <a:t>Congress to pass the Military Commissions Act of 2006, </a:t>
            </a:r>
            <a:endParaRPr lang="en-US" sz="3600" dirty="0" smtClean="0"/>
          </a:p>
          <a:p>
            <a:r>
              <a:rPr lang="en-US" sz="3600" dirty="0" smtClean="0"/>
              <a:t>which </a:t>
            </a:r>
            <a:r>
              <a:rPr lang="en-US" sz="3600" dirty="0"/>
              <a:t>addressed wartime conditions </a:t>
            </a:r>
            <a:r>
              <a:rPr lang="en-US" sz="3600" dirty="0" smtClean="0"/>
              <a:t>when  </a:t>
            </a:r>
            <a:r>
              <a:rPr lang="en-US" sz="3600" dirty="0"/>
              <a:t>habeas </a:t>
            </a:r>
            <a:r>
              <a:rPr lang="en-US" sz="3600" dirty="0" smtClean="0"/>
              <a:t>corpus</a:t>
            </a:r>
          </a:p>
          <a:p>
            <a:r>
              <a:rPr lang="en-US" sz="3600" dirty="0" smtClean="0"/>
              <a:t> </a:t>
            </a:r>
            <a:r>
              <a:rPr lang="en-US" sz="3600" dirty="0"/>
              <a:t>did not apply to alien enemy combatants. The Court found the Military Commissions Act of 2006 to be an unconstitutional suspension of habeas corpus. Enemy combatant detainees at Guantanamo were entitled to the Fifth Amendment’s protection of due process.</a:t>
            </a:r>
          </a:p>
        </p:txBody>
      </p:sp>
    </p:spTree>
    <p:extLst>
      <p:ext uri="{BB962C8B-B14F-4D97-AF65-F5344CB8AC3E}">
        <p14:creationId xmlns:p14="http://schemas.microsoft.com/office/powerpoint/2010/main" val="412874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373" y="693711"/>
            <a:ext cx="11603420" cy="646331"/>
          </a:xfrm>
          <a:prstGeom prst="rect">
            <a:avLst/>
          </a:prstGeom>
        </p:spPr>
        <p:txBody>
          <a:bodyPr wrap="square">
            <a:spAutoFit/>
          </a:bodyPr>
          <a:lstStyle/>
          <a:p>
            <a:r>
              <a:rPr lang="en-US" sz="3600" dirty="0"/>
              <a:t>24.	What SC case gave the court judicial review? </a:t>
            </a:r>
          </a:p>
        </p:txBody>
      </p:sp>
    </p:spTree>
    <p:extLst>
      <p:ext uri="{BB962C8B-B14F-4D97-AF65-F5344CB8AC3E}">
        <p14:creationId xmlns:p14="http://schemas.microsoft.com/office/powerpoint/2010/main" val="2448600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96" y="114906"/>
            <a:ext cx="3941720" cy="646331"/>
          </a:xfrm>
          <a:prstGeom prst="rect">
            <a:avLst/>
          </a:prstGeom>
        </p:spPr>
        <p:txBody>
          <a:bodyPr wrap="none">
            <a:spAutoFit/>
          </a:bodyPr>
          <a:lstStyle/>
          <a:p>
            <a:r>
              <a:rPr lang="en-US" sz="3600" dirty="0"/>
              <a:t>Marbury v. Madison</a:t>
            </a:r>
          </a:p>
        </p:txBody>
      </p:sp>
      <p:pic>
        <p:nvPicPr>
          <p:cNvPr id="3" name="Picture 2"/>
          <p:cNvPicPr>
            <a:picLocks noChangeAspect="1"/>
          </p:cNvPicPr>
          <p:nvPr/>
        </p:nvPicPr>
        <p:blipFill>
          <a:blip r:embed="rId2"/>
          <a:stretch>
            <a:fillRect/>
          </a:stretch>
        </p:blipFill>
        <p:spPr>
          <a:xfrm>
            <a:off x="3880355" y="761237"/>
            <a:ext cx="8013086" cy="6016094"/>
          </a:xfrm>
          <a:prstGeom prst="rect">
            <a:avLst/>
          </a:prstGeom>
        </p:spPr>
      </p:pic>
    </p:spTree>
    <p:extLst>
      <p:ext uri="{BB962C8B-B14F-4D97-AF65-F5344CB8AC3E}">
        <p14:creationId xmlns:p14="http://schemas.microsoft.com/office/powerpoint/2010/main" val="323595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89" y="409932"/>
            <a:ext cx="11682248" cy="1200329"/>
          </a:xfrm>
          <a:prstGeom prst="rect">
            <a:avLst/>
          </a:prstGeom>
        </p:spPr>
        <p:txBody>
          <a:bodyPr wrap="square">
            <a:spAutoFit/>
          </a:bodyPr>
          <a:lstStyle/>
          <a:p>
            <a:r>
              <a:rPr lang="en-US" sz="3600" dirty="0"/>
              <a:t>25.	What court stated that Congress lacked the power to outlaw slavery in the territories? </a:t>
            </a:r>
          </a:p>
        </p:txBody>
      </p:sp>
    </p:spTree>
    <p:extLst>
      <p:ext uri="{BB962C8B-B14F-4D97-AF65-F5344CB8AC3E}">
        <p14:creationId xmlns:p14="http://schemas.microsoft.com/office/powerpoint/2010/main" val="612351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490" y="438071"/>
            <a:ext cx="4330224" cy="646331"/>
          </a:xfrm>
          <a:prstGeom prst="rect">
            <a:avLst/>
          </a:prstGeom>
        </p:spPr>
        <p:txBody>
          <a:bodyPr wrap="none">
            <a:spAutoFit/>
          </a:bodyPr>
          <a:lstStyle/>
          <a:p>
            <a:r>
              <a:rPr lang="en-US" sz="3600" dirty="0"/>
              <a:t>Dred Scott v. </a:t>
            </a:r>
            <a:r>
              <a:rPr lang="en-US" sz="3600" dirty="0" err="1"/>
              <a:t>Sandford</a:t>
            </a:r>
            <a:endParaRPr lang="en-US" sz="3600" dirty="0"/>
          </a:p>
        </p:txBody>
      </p:sp>
      <p:sp>
        <p:nvSpPr>
          <p:cNvPr id="3" name="Rectangle 2"/>
          <p:cNvSpPr/>
          <p:nvPr/>
        </p:nvSpPr>
        <p:spPr>
          <a:xfrm>
            <a:off x="4908331" y="1533859"/>
            <a:ext cx="6096000" cy="3785652"/>
          </a:xfrm>
          <a:prstGeom prst="rect">
            <a:avLst/>
          </a:prstGeom>
        </p:spPr>
        <p:txBody>
          <a:bodyPr>
            <a:spAutoFit/>
          </a:bodyPr>
          <a:lstStyle/>
          <a:p>
            <a:r>
              <a:rPr lang="en-US" sz="2400" dirty="0"/>
              <a:t>In Dred Scott v. </a:t>
            </a:r>
            <a:r>
              <a:rPr lang="en-US" sz="2400" dirty="0" err="1"/>
              <a:t>Sandford</a:t>
            </a:r>
            <a:r>
              <a:rPr lang="en-US" sz="2400" dirty="0"/>
              <a:t> (argued 1856 -- decided 1857), the Supreme Court ruled that Americans of African descent, whether free or slave, were not American citizens and could not sue in federal court. The Court also ruled that Congress lacked power to ban slavery in the U.S. territories. Finally, the Court declared that the rights of </a:t>
            </a:r>
            <a:r>
              <a:rPr lang="en-US" sz="2400" dirty="0" err="1"/>
              <a:t>slaveowners</a:t>
            </a:r>
            <a:r>
              <a:rPr lang="en-US" sz="2400" dirty="0"/>
              <a:t> were constitutionally protected by the Fifth Amendment because slaves were categorized as property.</a:t>
            </a:r>
          </a:p>
        </p:txBody>
      </p:sp>
    </p:spTree>
    <p:extLst>
      <p:ext uri="{BB962C8B-B14F-4D97-AF65-F5344CB8AC3E}">
        <p14:creationId xmlns:p14="http://schemas.microsoft.com/office/powerpoint/2010/main" val="429975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48" y="504525"/>
            <a:ext cx="11587655" cy="1200329"/>
          </a:xfrm>
          <a:prstGeom prst="rect">
            <a:avLst/>
          </a:prstGeom>
        </p:spPr>
        <p:txBody>
          <a:bodyPr wrap="square">
            <a:spAutoFit/>
          </a:bodyPr>
          <a:lstStyle/>
          <a:p>
            <a:r>
              <a:rPr lang="en-US" sz="3600" dirty="0"/>
              <a:t>26.	After the Civil War how did the SC view economic regulation? </a:t>
            </a:r>
          </a:p>
        </p:txBody>
      </p:sp>
    </p:spTree>
    <p:extLst>
      <p:ext uri="{BB962C8B-B14F-4D97-AF65-F5344CB8AC3E}">
        <p14:creationId xmlns:p14="http://schemas.microsoft.com/office/powerpoint/2010/main" val="1413628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812" y="469602"/>
            <a:ext cx="6668300" cy="646331"/>
          </a:xfrm>
          <a:prstGeom prst="rect">
            <a:avLst/>
          </a:prstGeom>
        </p:spPr>
        <p:txBody>
          <a:bodyPr wrap="none">
            <a:spAutoFit/>
          </a:bodyPr>
          <a:lstStyle/>
          <a:p>
            <a:r>
              <a:rPr lang="en-US" sz="3600" dirty="0"/>
              <a:t>Was an assault on property rights. </a:t>
            </a:r>
          </a:p>
        </p:txBody>
      </p:sp>
      <p:sp>
        <p:nvSpPr>
          <p:cNvPr id="3" name="Rectangle 2"/>
          <p:cNvSpPr/>
          <p:nvPr/>
        </p:nvSpPr>
        <p:spPr>
          <a:xfrm>
            <a:off x="4845269" y="2159904"/>
            <a:ext cx="6096000" cy="2862322"/>
          </a:xfrm>
          <a:prstGeom prst="rect">
            <a:avLst/>
          </a:prstGeom>
        </p:spPr>
        <p:txBody>
          <a:bodyPr>
            <a:spAutoFit/>
          </a:bodyPr>
          <a:lstStyle/>
          <a:p>
            <a:r>
              <a:rPr lang="en-US" sz="3600" dirty="0"/>
              <a:t>From the Civil War to the 1930s, the Supreme Court was primarily occupied with economic regulation by government.</a:t>
            </a:r>
          </a:p>
        </p:txBody>
      </p:sp>
    </p:spTree>
    <p:extLst>
      <p:ext uri="{BB962C8B-B14F-4D97-AF65-F5344CB8AC3E}">
        <p14:creationId xmlns:p14="http://schemas.microsoft.com/office/powerpoint/2010/main" val="2258735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83" y="334494"/>
            <a:ext cx="11729545" cy="646331"/>
          </a:xfrm>
          <a:prstGeom prst="rect">
            <a:avLst/>
          </a:prstGeom>
        </p:spPr>
        <p:txBody>
          <a:bodyPr wrap="square">
            <a:spAutoFit/>
          </a:bodyPr>
          <a:lstStyle/>
          <a:p>
            <a:r>
              <a:rPr lang="en-US" sz="3600" dirty="0"/>
              <a:t>27.	What was FDR's reason for wanting to "pack" the SC? </a:t>
            </a:r>
          </a:p>
        </p:txBody>
      </p:sp>
    </p:spTree>
    <p:extLst>
      <p:ext uri="{BB962C8B-B14F-4D97-AF65-F5344CB8AC3E}">
        <p14:creationId xmlns:p14="http://schemas.microsoft.com/office/powerpoint/2010/main" val="6213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20" y="738802"/>
            <a:ext cx="11808373" cy="3416320"/>
          </a:xfrm>
          <a:prstGeom prst="rect">
            <a:avLst/>
          </a:prstGeom>
        </p:spPr>
        <p:txBody>
          <a:bodyPr wrap="square">
            <a:spAutoFit/>
          </a:bodyPr>
          <a:lstStyle/>
          <a:p>
            <a:r>
              <a:rPr lang="en-US" sz="3600" dirty="0"/>
              <a:t>When a judge interprets the Constitution according to the Framers original intention.  Very strict view.  This encourages judges to limit the exercise of their own power. It asserts that judges should hesitate to strike down laws unless they are obviously unconstitutional, though what counts as obviously unconstitutional is itself a matter of some debate.</a:t>
            </a:r>
            <a:endParaRPr lang="en-US" sz="3600" dirty="0"/>
          </a:p>
        </p:txBody>
      </p:sp>
    </p:spTree>
    <p:extLst>
      <p:ext uri="{BB962C8B-B14F-4D97-AF65-F5344CB8AC3E}">
        <p14:creationId xmlns:p14="http://schemas.microsoft.com/office/powerpoint/2010/main" val="4129744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393" y="394166"/>
            <a:ext cx="11792607" cy="1200329"/>
          </a:xfrm>
          <a:prstGeom prst="rect">
            <a:avLst/>
          </a:prstGeom>
        </p:spPr>
        <p:txBody>
          <a:bodyPr wrap="square">
            <a:spAutoFit/>
          </a:bodyPr>
          <a:lstStyle/>
          <a:p>
            <a:r>
              <a:rPr lang="en-US" sz="3600" dirty="0"/>
              <a:t>So the New Deal programs would survive constitutional challenge.</a:t>
            </a:r>
          </a:p>
        </p:txBody>
      </p:sp>
      <p:sp>
        <p:nvSpPr>
          <p:cNvPr id="3" name="Rectangle 2"/>
          <p:cNvSpPr/>
          <p:nvPr/>
        </p:nvSpPr>
        <p:spPr>
          <a:xfrm>
            <a:off x="399393" y="2413338"/>
            <a:ext cx="11140966" cy="1477328"/>
          </a:xfrm>
          <a:prstGeom prst="rect">
            <a:avLst/>
          </a:prstGeom>
        </p:spPr>
        <p:txBody>
          <a:bodyPr wrap="square">
            <a:spAutoFit/>
          </a:bodyPr>
          <a:lstStyle/>
          <a:p>
            <a:r>
              <a:rPr lang="en-US" dirty="0"/>
              <a:t> the "Four Horsemen" (Justices James McReynolds, Pierce Butler, George Sutherland, and Willis Van </a:t>
            </a:r>
            <a:r>
              <a:rPr lang="en-US" dirty="0" err="1"/>
              <a:t>Devanter</a:t>
            </a:r>
            <a:r>
              <a:rPr lang="en-US" dirty="0"/>
              <a:t>) mostly opposed New Deal programs proposed by President Franklin D. Roosevelt. The liberal "Three Musketeers" (Justices Harlan Stone, Benjamin Cardozo, and Louis Brandeis) generally supported the New Deal. Two justices (Chief Justice Charles Evans Hughes and Justice Owen Roberts) stood in between. </a:t>
            </a:r>
            <a:r>
              <a:rPr lang="en-US" dirty="0" smtClean="0"/>
              <a:t> By </a:t>
            </a:r>
            <a:r>
              <a:rPr lang="en-US" dirty="0"/>
              <a:t>the 1939 term, Roosevelt had moved the Court to a more liberal position by appointing four new justices including strong liberals</a:t>
            </a:r>
          </a:p>
        </p:txBody>
      </p:sp>
    </p:spTree>
    <p:extLst>
      <p:ext uri="{BB962C8B-B14F-4D97-AF65-F5344CB8AC3E}">
        <p14:creationId xmlns:p14="http://schemas.microsoft.com/office/powerpoint/2010/main" val="3977733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6" y="488759"/>
            <a:ext cx="11871434" cy="646331"/>
          </a:xfrm>
          <a:prstGeom prst="rect">
            <a:avLst/>
          </a:prstGeom>
        </p:spPr>
        <p:txBody>
          <a:bodyPr wrap="square">
            <a:spAutoFit/>
          </a:bodyPr>
          <a:lstStyle/>
          <a:p>
            <a:r>
              <a:rPr lang="en-US" sz="3600" dirty="0"/>
              <a:t>28.	Who was the chief justice of the SC during its liberal era?  </a:t>
            </a:r>
          </a:p>
        </p:txBody>
      </p:sp>
      <p:pic>
        <p:nvPicPr>
          <p:cNvPr id="3" name="Picture 2"/>
          <p:cNvPicPr>
            <a:picLocks noChangeAspect="1"/>
          </p:cNvPicPr>
          <p:nvPr/>
        </p:nvPicPr>
        <p:blipFill>
          <a:blip r:embed="rId2"/>
          <a:stretch>
            <a:fillRect/>
          </a:stretch>
        </p:blipFill>
        <p:spPr>
          <a:xfrm>
            <a:off x="2283373" y="1337934"/>
            <a:ext cx="7620000" cy="5191125"/>
          </a:xfrm>
          <a:prstGeom prst="rect">
            <a:avLst/>
          </a:prstGeom>
        </p:spPr>
      </p:pic>
    </p:spTree>
    <p:extLst>
      <p:ext uri="{BB962C8B-B14F-4D97-AF65-F5344CB8AC3E}">
        <p14:creationId xmlns:p14="http://schemas.microsoft.com/office/powerpoint/2010/main" val="3516086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322" y="296183"/>
            <a:ext cx="2395849" cy="646331"/>
          </a:xfrm>
          <a:prstGeom prst="rect">
            <a:avLst/>
          </a:prstGeom>
        </p:spPr>
        <p:txBody>
          <a:bodyPr wrap="none">
            <a:spAutoFit/>
          </a:bodyPr>
          <a:lstStyle/>
          <a:p>
            <a:r>
              <a:rPr lang="en-US" sz="3600" dirty="0"/>
              <a:t>Earl Warren</a:t>
            </a:r>
          </a:p>
        </p:txBody>
      </p:sp>
      <p:sp>
        <p:nvSpPr>
          <p:cNvPr id="3" name="Rectangle 2"/>
          <p:cNvSpPr/>
          <p:nvPr/>
        </p:nvSpPr>
        <p:spPr>
          <a:xfrm>
            <a:off x="252247" y="2967335"/>
            <a:ext cx="11603421" cy="1754326"/>
          </a:xfrm>
          <a:prstGeom prst="rect">
            <a:avLst/>
          </a:prstGeom>
        </p:spPr>
        <p:txBody>
          <a:bodyPr wrap="square">
            <a:spAutoFit/>
          </a:bodyPr>
          <a:lstStyle/>
          <a:p>
            <a:r>
              <a:rPr lang="en-US" sz="3600" dirty="0"/>
              <a:t>Among the Warren Court's most important decisions was the ruling that made racial segregation in public schools unconstitutional</a:t>
            </a:r>
            <a:r>
              <a:rPr lang="en-US" sz="3600" dirty="0" smtClean="0"/>
              <a:t>.  Brown v. Topeka Board of Education</a:t>
            </a:r>
            <a:endParaRPr lang="en-US" sz="3600" dirty="0"/>
          </a:p>
        </p:txBody>
      </p:sp>
    </p:spTree>
    <p:extLst>
      <p:ext uri="{BB962C8B-B14F-4D97-AF65-F5344CB8AC3E}">
        <p14:creationId xmlns:p14="http://schemas.microsoft.com/office/powerpoint/2010/main" val="2863233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331" y="381790"/>
            <a:ext cx="11855669" cy="1200329"/>
          </a:xfrm>
          <a:prstGeom prst="rect">
            <a:avLst/>
          </a:prstGeom>
        </p:spPr>
        <p:txBody>
          <a:bodyPr wrap="square">
            <a:spAutoFit/>
          </a:bodyPr>
          <a:lstStyle/>
          <a:p>
            <a:r>
              <a:rPr lang="en-US" sz="3600" dirty="0"/>
              <a:t>29.	What SC case held that schools could not prevent students protesting the Vietnam War? </a:t>
            </a:r>
          </a:p>
        </p:txBody>
      </p:sp>
      <p:pic>
        <p:nvPicPr>
          <p:cNvPr id="3" name="Picture 2"/>
          <p:cNvPicPr>
            <a:picLocks noChangeAspect="1"/>
          </p:cNvPicPr>
          <p:nvPr/>
        </p:nvPicPr>
        <p:blipFill>
          <a:blip r:embed="rId2"/>
          <a:stretch>
            <a:fillRect/>
          </a:stretch>
        </p:blipFill>
        <p:spPr>
          <a:xfrm>
            <a:off x="7540366" y="2396355"/>
            <a:ext cx="4048095" cy="2475191"/>
          </a:xfrm>
          <a:prstGeom prst="rect">
            <a:avLst/>
          </a:prstGeom>
        </p:spPr>
      </p:pic>
    </p:spTree>
    <p:extLst>
      <p:ext uri="{BB962C8B-B14F-4D97-AF65-F5344CB8AC3E}">
        <p14:creationId xmlns:p14="http://schemas.microsoft.com/office/powerpoint/2010/main" val="586836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60" y="232540"/>
            <a:ext cx="2735172" cy="646331"/>
          </a:xfrm>
          <a:prstGeom prst="rect">
            <a:avLst/>
          </a:prstGeom>
        </p:spPr>
        <p:txBody>
          <a:bodyPr wrap="none">
            <a:spAutoFit/>
          </a:bodyPr>
          <a:lstStyle/>
          <a:p>
            <a:r>
              <a:rPr lang="en-US" sz="3600" dirty="0"/>
              <a:t>Tinker v. Ohio</a:t>
            </a:r>
          </a:p>
        </p:txBody>
      </p:sp>
      <p:sp>
        <p:nvSpPr>
          <p:cNvPr id="4" name="Rectangle 3"/>
          <p:cNvSpPr/>
          <p:nvPr/>
        </p:nvSpPr>
        <p:spPr>
          <a:xfrm>
            <a:off x="0" y="5783768"/>
            <a:ext cx="11753647" cy="923330"/>
          </a:xfrm>
          <a:prstGeom prst="rect">
            <a:avLst/>
          </a:prstGeom>
        </p:spPr>
        <p:txBody>
          <a:bodyPr wrap="square">
            <a:spAutoFit/>
          </a:bodyPr>
          <a:lstStyle/>
          <a:p>
            <a:r>
              <a:rPr lang="en-US" b="1" dirty="0"/>
              <a:t>2/24/2005</a:t>
            </a:r>
            <a:r>
              <a:rPr lang="en-US" dirty="0"/>
              <a:t> A Missouri high school prohibits a student from wearing a gay pride t-shirt at school. A San Diego high school prohibits an anti-gay t-shirt from being worn. Free speech rights of students expressed in what they wear to school is putting Tinker v Des Moines and a student's freedom of expression back into the news. </a:t>
            </a:r>
          </a:p>
        </p:txBody>
      </p:sp>
      <p:pic>
        <p:nvPicPr>
          <p:cNvPr id="5" name="Picture 4"/>
          <p:cNvPicPr>
            <a:picLocks noChangeAspect="1"/>
          </p:cNvPicPr>
          <p:nvPr/>
        </p:nvPicPr>
        <p:blipFill>
          <a:blip r:embed="rId2"/>
          <a:stretch>
            <a:fillRect/>
          </a:stretch>
        </p:blipFill>
        <p:spPr>
          <a:xfrm>
            <a:off x="4240923" y="232540"/>
            <a:ext cx="7089228" cy="5316921"/>
          </a:xfrm>
          <a:prstGeom prst="rect">
            <a:avLst/>
          </a:prstGeom>
        </p:spPr>
      </p:pic>
    </p:spTree>
    <p:extLst>
      <p:ext uri="{BB962C8B-B14F-4D97-AF65-F5344CB8AC3E}">
        <p14:creationId xmlns:p14="http://schemas.microsoft.com/office/powerpoint/2010/main" val="3906804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076" y="409931"/>
            <a:ext cx="11540357" cy="1200329"/>
          </a:xfrm>
          <a:prstGeom prst="rect">
            <a:avLst/>
          </a:prstGeom>
        </p:spPr>
        <p:txBody>
          <a:bodyPr wrap="square">
            <a:spAutoFit/>
          </a:bodyPr>
          <a:lstStyle/>
          <a:p>
            <a:r>
              <a:rPr lang="en-US" sz="3600" dirty="0"/>
              <a:t>30.	Where what court do most SC cases come from</a:t>
            </a:r>
            <a:r>
              <a:rPr lang="en-US" sz="3600" dirty="0" smtClean="0"/>
              <a:t>?  Same as 34. </a:t>
            </a:r>
            <a:endParaRPr lang="en-US" sz="3600" dirty="0"/>
          </a:p>
        </p:txBody>
      </p:sp>
    </p:spTree>
    <p:extLst>
      <p:ext uri="{BB962C8B-B14F-4D97-AF65-F5344CB8AC3E}">
        <p14:creationId xmlns:p14="http://schemas.microsoft.com/office/powerpoint/2010/main" val="3430638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591" y="816443"/>
            <a:ext cx="4801123" cy="646331"/>
          </a:xfrm>
          <a:prstGeom prst="rect">
            <a:avLst/>
          </a:prstGeom>
        </p:spPr>
        <p:txBody>
          <a:bodyPr wrap="none">
            <a:spAutoFit/>
          </a:bodyPr>
          <a:lstStyle/>
          <a:p>
            <a:r>
              <a:rPr lang="en-US" sz="3600" dirty="0"/>
              <a:t>Federal Court of Appeals</a:t>
            </a:r>
          </a:p>
        </p:txBody>
      </p:sp>
      <p:pic>
        <p:nvPicPr>
          <p:cNvPr id="3" name="Picture 2"/>
          <p:cNvPicPr>
            <a:picLocks noChangeAspect="1"/>
          </p:cNvPicPr>
          <p:nvPr/>
        </p:nvPicPr>
        <p:blipFill>
          <a:blip r:embed="rId2"/>
          <a:stretch>
            <a:fillRect/>
          </a:stretch>
        </p:blipFill>
        <p:spPr>
          <a:xfrm>
            <a:off x="5806965" y="2222609"/>
            <a:ext cx="6096000" cy="4210050"/>
          </a:xfrm>
          <a:prstGeom prst="rect">
            <a:avLst/>
          </a:prstGeom>
        </p:spPr>
      </p:pic>
    </p:spTree>
    <p:extLst>
      <p:ext uri="{BB962C8B-B14F-4D97-AF65-F5344CB8AC3E}">
        <p14:creationId xmlns:p14="http://schemas.microsoft.com/office/powerpoint/2010/main" val="2706959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779" y="441462"/>
            <a:ext cx="11556124" cy="646331"/>
          </a:xfrm>
          <a:prstGeom prst="rect">
            <a:avLst/>
          </a:prstGeom>
        </p:spPr>
        <p:txBody>
          <a:bodyPr wrap="square">
            <a:spAutoFit/>
          </a:bodyPr>
          <a:lstStyle/>
          <a:p>
            <a:r>
              <a:rPr lang="en-US" sz="3600" dirty="0"/>
              <a:t>31.	What is a writ of certiorari? </a:t>
            </a:r>
          </a:p>
        </p:txBody>
      </p:sp>
    </p:spTree>
    <p:extLst>
      <p:ext uri="{BB962C8B-B14F-4D97-AF65-F5344CB8AC3E}">
        <p14:creationId xmlns:p14="http://schemas.microsoft.com/office/powerpoint/2010/main" val="4087009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487" y="296182"/>
            <a:ext cx="9715224" cy="646331"/>
          </a:xfrm>
          <a:prstGeom prst="rect">
            <a:avLst/>
          </a:prstGeom>
        </p:spPr>
        <p:txBody>
          <a:bodyPr wrap="none">
            <a:spAutoFit/>
          </a:bodyPr>
          <a:lstStyle/>
          <a:p>
            <a:r>
              <a:rPr lang="en-US" sz="3600" dirty="0"/>
              <a:t>Request to SC to review the ruling of a lower </a:t>
            </a:r>
            <a:r>
              <a:rPr lang="en-US" sz="3600" dirty="0" smtClean="0"/>
              <a:t>court</a:t>
            </a:r>
            <a:r>
              <a:rPr lang="en-US" sz="3600" dirty="0"/>
              <a:t>.</a:t>
            </a:r>
          </a:p>
        </p:txBody>
      </p:sp>
      <p:pic>
        <p:nvPicPr>
          <p:cNvPr id="3" name="Picture 2"/>
          <p:cNvPicPr>
            <a:picLocks noChangeAspect="1"/>
          </p:cNvPicPr>
          <p:nvPr/>
        </p:nvPicPr>
        <p:blipFill>
          <a:blip r:embed="rId2"/>
          <a:stretch>
            <a:fillRect/>
          </a:stretch>
        </p:blipFill>
        <p:spPr>
          <a:xfrm>
            <a:off x="5156743" y="1303505"/>
            <a:ext cx="6072142" cy="4566300"/>
          </a:xfrm>
          <a:prstGeom prst="rect">
            <a:avLst/>
          </a:prstGeom>
        </p:spPr>
      </p:pic>
    </p:spTree>
    <p:extLst>
      <p:ext uri="{BB962C8B-B14F-4D97-AF65-F5344CB8AC3E}">
        <p14:creationId xmlns:p14="http://schemas.microsoft.com/office/powerpoint/2010/main" val="1027541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86" y="3105835"/>
            <a:ext cx="11776842" cy="646331"/>
          </a:xfrm>
          <a:prstGeom prst="rect">
            <a:avLst/>
          </a:prstGeom>
        </p:spPr>
        <p:txBody>
          <a:bodyPr wrap="square">
            <a:spAutoFit/>
          </a:bodyPr>
          <a:lstStyle/>
          <a:p>
            <a:r>
              <a:rPr lang="en-US" sz="3600" dirty="0"/>
              <a:t>32.	What do SC justices do after reading the briefs? </a:t>
            </a:r>
          </a:p>
        </p:txBody>
      </p:sp>
    </p:spTree>
    <p:extLst>
      <p:ext uri="{BB962C8B-B14F-4D97-AF65-F5344CB8AC3E}">
        <p14:creationId xmlns:p14="http://schemas.microsoft.com/office/powerpoint/2010/main" val="54677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3057"/>
            <a:ext cx="7834802" cy="1754326"/>
          </a:xfrm>
          <a:prstGeom prst="rect">
            <a:avLst/>
          </a:prstGeom>
        </p:spPr>
        <p:txBody>
          <a:bodyPr wrap="square">
            <a:spAutoFit/>
          </a:bodyPr>
          <a:lstStyle/>
          <a:p>
            <a:pPr marR="0" lvl="0">
              <a:lnSpc>
                <a:spcPct val="150000"/>
              </a:lnSpc>
              <a:spcBef>
                <a:spcPts val="0"/>
              </a:spcBef>
              <a:spcAft>
                <a:spcPts val="0"/>
              </a:spcAft>
              <a:tabLst>
                <a:tab pos="342900" algn="l"/>
              </a:tabLst>
            </a:pPr>
            <a:r>
              <a:rPr lang="en-US" sz="3600" dirty="0" smtClean="0">
                <a:latin typeface="Times New Roman" panose="02020603050405020304" pitchFamily="18" charset="0"/>
                <a:ea typeface="Times New Roman" panose="02020603050405020304" pitchFamily="18" charset="0"/>
              </a:rPr>
              <a:t>4.  How </a:t>
            </a:r>
            <a:r>
              <a:rPr lang="en-US" sz="3600" dirty="0">
                <a:latin typeface="Times New Roman" panose="02020603050405020304" pitchFamily="18" charset="0"/>
                <a:ea typeface="Times New Roman" panose="02020603050405020304" pitchFamily="18" charset="0"/>
              </a:rPr>
              <a:t>many justices are on the SC today? </a:t>
            </a:r>
            <a:endParaRPr lang="en-US" sz="3600" dirty="0">
              <a:effectLst/>
              <a:latin typeface="Times New Roman" panose="02020603050405020304" pitchFamily="18" charset="0"/>
              <a:ea typeface="Times New Roman" panose="02020603050405020304" pitchFamily="18" charset="0"/>
            </a:endParaRPr>
          </a:p>
        </p:txBody>
      </p:sp>
      <p:sp>
        <p:nvSpPr>
          <p:cNvPr id="4" name="Oval 3"/>
          <p:cNvSpPr/>
          <p:nvPr/>
        </p:nvSpPr>
        <p:spPr>
          <a:xfrm>
            <a:off x="7520152" y="2979683"/>
            <a:ext cx="630620" cy="819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408385" y="1644469"/>
            <a:ext cx="8223534" cy="4630207"/>
          </a:xfrm>
          <a:prstGeom prst="rect">
            <a:avLst/>
          </a:prstGeom>
        </p:spPr>
      </p:pic>
      <p:sp>
        <p:nvSpPr>
          <p:cNvPr id="6" name="Oval 5"/>
          <p:cNvSpPr/>
          <p:nvPr/>
        </p:nvSpPr>
        <p:spPr>
          <a:xfrm>
            <a:off x="5770180" y="2887517"/>
            <a:ext cx="867103" cy="1135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502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339" y="579962"/>
            <a:ext cx="4713726" cy="646331"/>
          </a:xfrm>
          <a:prstGeom prst="rect">
            <a:avLst/>
          </a:prstGeom>
        </p:spPr>
        <p:txBody>
          <a:bodyPr wrap="none">
            <a:spAutoFit/>
          </a:bodyPr>
          <a:lstStyle/>
          <a:p>
            <a:r>
              <a:rPr lang="en-US" sz="3600" dirty="0"/>
              <a:t>Listen to oral arguments</a:t>
            </a:r>
          </a:p>
        </p:txBody>
      </p:sp>
      <p:sp>
        <p:nvSpPr>
          <p:cNvPr id="3" name="Rectangle 2"/>
          <p:cNvSpPr/>
          <p:nvPr/>
        </p:nvSpPr>
        <p:spPr>
          <a:xfrm>
            <a:off x="598199" y="1730844"/>
            <a:ext cx="10743967" cy="1200329"/>
          </a:xfrm>
          <a:prstGeom prst="rect">
            <a:avLst/>
          </a:prstGeom>
        </p:spPr>
        <p:txBody>
          <a:bodyPr wrap="none">
            <a:spAutoFit/>
          </a:bodyPr>
          <a:lstStyle/>
          <a:p>
            <a:r>
              <a:rPr lang="en-US" sz="3600" dirty="0" smtClean="0"/>
              <a:t>Cameras </a:t>
            </a:r>
            <a:r>
              <a:rPr lang="en-US" sz="3600" dirty="0"/>
              <a:t>are not allowed in Supreme Court </a:t>
            </a:r>
            <a:r>
              <a:rPr lang="en-US" sz="3600" dirty="0" smtClean="0"/>
              <a:t>proceedings-</a:t>
            </a:r>
          </a:p>
          <a:p>
            <a:r>
              <a:rPr lang="en-US" sz="3600" dirty="0" smtClean="0"/>
              <a:t>so no pics…except   </a:t>
            </a:r>
            <a:endParaRPr lang="en-US" sz="3600" dirty="0"/>
          </a:p>
        </p:txBody>
      </p:sp>
      <p:pic>
        <p:nvPicPr>
          <p:cNvPr id="4" name="Picture 3"/>
          <p:cNvPicPr>
            <a:picLocks noChangeAspect="1"/>
          </p:cNvPicPr>
          <p:nvPr/>
        </p:nvPicPr>
        <p:blipFill>
          <a:blip r:embed="rId2"/>
          <a:stretch>
            <a:fillRect/>
          </a:stretch>
        </p:blipFill>
        <p:spPr>
          <a:xfrm>
            <a:off x="6637282" y="2698695"/>
            <a:ext cx="4704883" cy="3271882"/>
          </a:xfrm>
          <a:prstGeom prst="rect">
            <a:avLst/>
          </a:prstGeom>
        </p:spPr>
      </p:pic>
      <p:sp>
        <p:nvSpPr>
          <p:cNvPr id="5" name="TextBox 4"/>
          <p:cNvSpPr txBox="1"/>
          <p:nvPr/>
        </p:nvSpPr>
        <p:spPr>
          <a:xfrm>
            <a:off x="4398579" y="5770179"/>
            <a:ext cx="652743" cy="369332"/>
          </a:xfrm>
          <a:prstGeom prst="rect">
            <a:avLst/>
          </a:prstGeom>
          <a:noFill/>
        </p:spPr>
        <p:txBody>
          <a:bodyPr wrap="none" rtlCol="0">
            <a:spAutoFit/>
          </a:bodyPr>
          <a:lstStyle/>
          <a:p>
            <a:r>
              <a:rPr lang="en-US" dirty="0" smtClean="0"/>
              <a:t>1932</a:t>
            </a:r>
            <a:endParaRPr lang="en-US" dirty="0"/>
          </a:p>
        </p:txBody>
      </p:sp>
    </p:spTree>
    <p:extLst>
      <p:ext uri="{BB962C8B-B14F-4D97-AF65-F5344CB8AC3E}">
        <p14:creationId xmlns:p14="http://schemas.microsoft.com/office/powerpoint/2010/main" val="1057171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1200329"/>
          </a:xfrm>
          <a:prstGeom prst="rect">
            <a:avLst/>
          </a:prstGeom>
        </p:spPr>
        <p:txBody>
          <a:bodyPr>
            <a:spAutoFit/>
          </a:bodyPr>
          <a:lstStyle/>
          <a:p>
            <a:r>
              <a:rPr lang="en-US" sz="3600" dirty="0"/>
              <a:t>33.	What is a majority opinion? </a:t>
            </a:r>
          </a:p>
        </p:txBody>
      </p:sp>
    </p:spTree>
    <p:extLst>
      <p:ext uri="{BB962C8B-B14F-4D97-AF65-F5344CB8AC3E}">
        <p14:creationId xmlns:p14="http://schemas.microsoft.com/office/powerpoint/2010/main" val="1273755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865" y="595728"/>
            <a:ext cx="6711837" cy="646331"/>
          </a:xfrm>
          <a:prstGeom prst="rect">
            <a:avLst/>
          </a:prstGeom>
        </p:spPr>
        <p:txBody>
          <a:bodyPr wrap="none">
            <a:spAutoFit/>
          </a:bodyPr>
          <a:lstStyle/>
          <a:p>
            <a:r>
              <a:rPr lang="en-US" sz="3600" dirty="0"/>
              <a:t>One agreed to by at least 5 justices</a:t>
            </a:r>
          </a:p>
        </p:txBody>
      </p:sp>
      <p:pic>
        <p:nvPicPr>
          <p:cNvPr id="3" name="Picture 2"/>
          <p:cNvPicPr>
            <a:picLocks noChangeAspect="1"/>
          </p:cNvPicPr>
          <p:nvPr/>
        </p:nvPicPr>
        <p:blipFill>
          <a:blip r:embed="rId2"/>
          <a:stretch>
            <a:fillRect/>
          </a:stretch>
        </p:blipFill>
        <p:spPr>
          <a:xfrm>
            <a:off x="756745" y="1384245"/>
            <a:ext cx="10026869" cy="5063852"/>
          </a:xfrm>
          <a:prstGeom prst="rect">
            <a:avLst/>
          </a:prstGeom>
        </p:spPr>
      </p:pic>
    </p:spTree>
    <p:extLst>
      <p:ext uri="{BB962C8B-B14F-4D97-AF65-F5344CB8AC3E}">
        <p14:creationId xmlns:p14="http://schemas.microsoft.com/office/powerpoint/2010/main" val="4112253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07" y="677945"/>
            <a:ext cx="11634952" cy="1200329"/>
          </a:xfrm>
          <a:prstGeom prst="rect">
            <a:avLst/>
          </a:prstGeom>
        </p:spPr>
        <p:txBody>
          <a:bodyPr wrap="square">
            <a:spAutoFit/>
          </a:bodyPr>
          <a:lstStyle/>
          <a:p>
            <a:r>
              <a:rPr lang="en-US" sz="3600" dirty="0"/>
              <a:t>34.	What type of cases make up the major part of the SC case load? </a:t>
            </a:r>
          </a:p>
        </p:txBody>
      </p:sp>
      <p:pic>
        <p:nvPicPr>
          <p:cNvPr id="3" name="Picture 2"/>
          <p:cNvPicPr>
            <a:picLocks noChangeAspect="1"/>
          </p:cNvPicPr>
          <p:nvPr/>
        </p:nvPicPr>
        <p:blipFill>
          <a:blip r:embed="rId2"/>
          <a:stretch>
            <a:fillRect/>
          </a:stretch>
        </p:blipFill>
        <p:spPr>
          <a:xfrm>
            <a:off x="362607" y="2175805"/>
            <a:ext cx="5476875" cy="4524375"/>
          </a:xfrm>
          <a:prstGeom prst="rect">
            <a:avLst/>
          </a:prstGeom>
        </p:spPr>
      </p:pic>
    </p:spTree>
    <p:extLst>
      <p:ext uri="{BB962C8B-B14F-4D97-AF65-F5344CB8AC3E}">
        <p14:creationId xmlns:p14="http://schemas.microsoft.com/office/powerpoint/2010/main" val="3196890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175" y="375010"/>
            <a:ext cx="1673856" cy="646331"/>
          </a:xfrm>
          <a:prstGeom prst="rect">
            <a:avLst/>
          </a:prstGeom>
        </p:spPr>
        <p:txBody>
          <a:bodyPr wrap="none">
            <a:spAutoFit/>
          </a:bodyPr>
          <a:lstStyle/>
          <a:p>
            <a:r>
              <a:rPr lang="en-US" sz="3600" dirty="0"/>
              <a:t>Appeals</a:t>
            </a:r>
          </a:p>
        </p:txBody>
      </p:sp>
      <p:pic>
        <p:nvPicPr>
          <p:cNvPr id="3" name="Picture 2"/>
          <p:cNvPicPr>
            <a:picLocks noChangeAspect="1"/>
          </p:cNvPicPr>
          <p:nvPr/>
        </p:nvPicPr>
        <p:blipFill>
          <a:blip r:embed="rId2"/>
          <a:stretch>
            <a:fillRect/>
          </a:stretch>
        </p:blipFill>
        <p:spPr>
          <a:xfrm>
            <a:off x="3547240" y="375010"/>
            <a:ext cx="8113987" cy="6085490"/>
          </a:xfrm>
          <a:prstGeom prst="rect">
            <a:avLst/>
          </a:prstGeom>
        </p:spPr>
      </p:pic>
    </p:spTree>
    <p:extLst>
      <p:ext uri="{BB962C8B-B14F-4D97-AF65-F5344CB8AC3E}">
        <p14:creationId xmlns:p14="http://schemas.microsoft.com/office/powerpoint/2010/main" val="3095193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033" y="220746"/>
            <a:ext cx="11645463" cy="646331"/>
          </a:xfrm>
          <a:prstGeom prst="rect">
            <a:avLst/>
          </a:prstGeom>
        </p:spPr>
        <p:txBody>
          <a:bodyPr wrap="square">
            <a:spAutoFit/>
          </a:bodyPr>
          <a:lstStyle/>
          <a:p>
            <a:r>
              <a:rPr lang="en-US" sz="3600" dirty="0"/>
              <a:t>35.	Who holds the power to impeach a federal judge? </a:t>
            </a:r>
          </a:p>
        </p:txBody>
      </p:sp>
    </p:spTree>
    <p:extLst>
      <p:ext uri="{BB962C8B-B14F-4D97-AF65-F5344CB8AC3E}">
        <p14:creationId xmlns:p14="http://schemas.microsoft.com/office/powerpoint/2010/main" val="1363438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424" y="422306"/>
            <a:ext cx="11599842" cy="2308324"/>
          </a:xfrm>
          <a:prstGeom prst="rect">
            <a:avLst/>
          </a:prstGeom>
        </p:spPr>
        <p:txBody>
          <a:bodyPr wrap="none">
            <a:spAutoFit/>
          </a:bodyPr>
          <a:lstStyle/>
          <a:p>
            <a:r>
              <a:rPr lang="en-US" sz="3600" dirty="0"/>
              <a:t>Congress, Article III federal judges are appointed to life </a:t>
            </a:r>
            <a:r>
              <a:rPr lang="en-US" sz="3600" dirty="0" smtClean="0"/>
              <a:t>terms</a:t>
            </a:r>
          </a:p>
          <a:p>
            <a:r>
              <a:rPr lang="en-US" sz="3600" dirty="0" smtClean="0"/>
              <a:t> </a:t>
            </a:r>
            <a:r>
              <a:rPr lang="en-US" sz="3600" dirty="0"/>
              <a:t>while serving "during good </a:t>
            </a:r>
            <a:r>
              <a:rPr lang="en-US" sz="3600" dirty="0" err="1"/>
              <a:t>Behaviour</a:t>
            </a:r>
            <a:r>
              <a:rPr lang="en-US" sz="3600" dirty="0"/>
              <a:t>," as </a:t>
            </a:r>
            <a:r>
              <a:rPr lang="en-US" sz="3600" dirty="0" smtClean="0"/>
              <a:t>stated</a:t>
            </a:r>
          </a:p>
          <a:p>
            <a:r>
              <a:rPr lang="en-US" sz="3600" dirty="0" smtClean="0"/>
              <a:t> </a:t>
            </a:r>
            <a:r>
              <a:rPr lang="en-US" sz="3600" dirty="0"/>
              <a:t>in Section 1 of </a:t>
            </a:r>
            <a:r>
              <a:rPr lang="en-US" sz="3600" dirty="0">
                <a:hlinkClick r:id="rId2" tooltip="Article III"/>
              </a:rPr>
              <a:t>Article III</a:t>
            </a:r>
            <a:r>
              <a:rPr lang="en-US" sz="3600" dirty="0"/>
              <a:t> of the </a:t>
            </a:r>
            <a:r>
              <a:rPr lang="en-US" sz="3600" dirty="0">
                <a:hlinkClick r:id="rId3" tooltip="United States Constitution"/>
              </a:rPr>
              <a:t>United States Constitution</a:t>
            </a:r>
            <a:r>
              <a:rPr lang="en-US" sz="3600" dirty="0" smtClean="0"/>
              <a:t>.</a:t>
            </a:r>
          </a:p>
          <a:p>
            <a:r>
              <a:rPr lang="en-US" sz="3600" dirty="0" smtClean="0"/>
              <a:t>15 Federal Judges have been impeached. 8C, 4A, 3 Resigned</a:t>
            </a:r>
            <a:endParaRPr lang="en-US" sz="3600" dirty="0"/>
          </a:p>
        </p:txBody>
      </p:sp>
      <p:sp>
        <p:nvSpPr>
          <p:cNvPr id="3" name="TextBox 2"/>
          <p:cNvSpPr txBox="1"/>
          <p:nvPr/>
        </p:nvSpPr>
        <p:spPr>
          <a:xfrm>
            <a:off x="345424" y="2869324"/>
            <a:ext cx="11956928" cy="3108543"/>
          </a:xfrm>
          <a:prstGeom prst="rect">
            <a:avLst/>
          </a:prstGeom>
          <a:noFill/>
        </p:spPr>
        <p:txBody>
          <a:bodyPr wrap="none" rtlCol="0">
            <a:spAutoFit/>
          </a:bodyPr>
          <a:lstStyle/>
          <a:p>
            <a:pPr marL="285750" indent="-285750">
              <a:buFont typeface="Arial" panose="020B0604020202020204" pitchFamily="34" charset="0"/>
              <a:buChar char="•"/>
            </a:pPr>
            <a:r>
              <a:rPr lang="en-US" sz="2800" dirty="0"/>
              <a:t>Mental instability and intoxication on the </a:t>
            </a:r>
            <a:r>
              <a:rPr lang="en-US" sz="2800" dirty="0" smtClean="0"/>
              <a:t>bench (1803)</a:t>
            </a:r>
          </a:p>
          <a:p>
            <a:pPr marL="285750" indent="-285750">
              <a:buFont typeface="Arial" panose="020B0604020202020204" pitchFamily="34" charset="0"/>
              <a:buChar char="•"/>
            </a:pPr>
            <a:r>
              <a:rPr lang="en-US" sz="2800" dirty="0"/>
              <a:t>Abuse of contempt power and other misuses of </a:t>
            </a:r>
            <a:r>
              <a:rPr lang="en-US" sz="2800" dirty="0" smtClean="0"/>
              <a:t>office</a:t>
            </a:r>
          </a:p>
          <a:p>
            <a:pPr marL="285750" indent="-285750">
              <a:buFont typeface="Arial" panose="020B0604020202020204" pitchFamily="34" charset="0"/>
              <a:buChar char="•"/>
            </a:pPr>
            <a:r>
              <a:rPr lang="en-US" sz="2800" dirty="0"/>
              <a:t> Improper business relationship with litigants</a:t>
            </a:r>
          </a:p>
          <a:p>
            <a:pPr marL="285750" indent="-285750">
              <a:buFont typeface="Arial" panose="020B0604020202020204" pitchFamily="34" charset="0"/>
              <a:buChar char="•"/>
            </a:pPr>
            <a:r>
              <a:rPr lang="en-US" sz="2800" dirty="0" smtClean="0"/>
              <a:t>Convicted</a:t>
            </a:r>
            <a:r>
              <a:rPr lang="en-US" sz="2800" dirty="0"/>
              <a:t>: By the Senate and removed from office on January 13, 1913.</a:t>
            </a:r>
          </a:p>
          <a:p>
            <a:pPr marL="285750" indent="-285750">
              <a:buFont typeface="Arial" panose="020B0604020202020204" pitchFamily="34" charset="0"/>
              <a:buChar char="•"/>
            </a:pPr>
            <a:r>
              <a:rPr lang="en-US" sz="2800" dirty="0"/>
              <a:t>Income tax evasion and remaining on the bench following a criminal </a:t>
            </a:r>
            <a:r>
              <a:rPr lang="en-US" sz="2800" dirty="0" smtClean="0"/>
              <a:t>conviction</a:t>
            </a:r>
          </a:p>
          <a:p>
            <a:pPr marL="285750" indent="-285750">
              <a:buFont typeface="Arial" panose="020B0604020202020204" pitchFamily="34" charset="0"/>
              <a:buChar char="•"/>
            </a:pPr>
            <a:r>
              <a:rPr lang="en-US" sz="2800" dirty="0"/>
              <a:t>Perjury and conspiring to solicit a </a:t>
            </a:r>
            <a:r>
              <a:rPr lang="en-US" sz="2800" dirty="0" smtClean="0"/>
              <a:t>bribe</a:t>
            </a:r>
          </a:p>
          <a:p>
            <a:pPr marL="285750" indent="-285750">
              <a:buFont typeface="Arial" panose="020B0604020202020204" pitchFamily="34" charset="0"/>
              <a:buChar char="•"/>
            </a:pPr>
            <a:r>
              <a:rPr lang="en-US" sz="2800" dirty="0"/>
              <a:t>Accepting bribes and making false statements under penalty of </a:t>
            </a:r>
            <a:r>
              <a:rPr lang="en-US" sz="2800" dirty="0" smtClean="0"/>
              <a:t>perjury (2010)</a:t>
            </a:r>
            <a:endParaRPr lang="en-US" sz="2800" dirty="0"/>
          </a:p>
        </p:txBody>
      </p:sp>
    </p:spTree>
    <p:extLst>
      <p:ext uri="{BB962C8B-B14F-4D97-AF65-F5344CB8AC3E}">
        <p14:creationId xmlns:p14="http://schemas.microsoft.com/office/powerpoint/2010/main" val="2049615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90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5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862" y="199384"/>
            <a:ext cx="11824138" cy="1200329"/>
          </a:xfrm>
          <a:prstGeom prst="rect">
            <a:avLst/>
          </a:prstGeom>
        </p:spPr>
        <p:txBody>
          <a:bodyPr wrap="square">
            <a:spAutoFit/>
          </a:bodyPr>
          <a:lstStyle/>
          <a:p>
            <a:r>
              <a:rPr lang="en-US" sz="3600" dirty="0"/>
              <a:t>5.	What is the difference between a civil and criminal charge? </a:t>
            </a:r>
          </a:p>
        </p:txBody>
      </p:sp>
      <p:pic>
        <p:nvPicPr>
          <p:cNvPr id="5" name="Picture 4"/>
          <p:cNvPicPr>
            <a:picLocks noChangeAspect="1"/>
          </p:cNvPicPr>
          <p:nvPr/>
        </p:nvPicPr>
        <p:blipFill>
          <a:blip r:embed="rId2"/>
          <a:stretch>
            <a:fillRect/>
          </a:stretch>
        </p:blipFill>
        <p:spPr>
          <a:xfrm>
            <a:off x="6887091" y="2787868"/>
            <a:ext cx="3589095" cy="3865179"/>
          </a:xfrm>
          <a:prstGeom prst="rect">
            <a:avLst/>
          </a:prstGeom>
        </p:spPr>
      </p:pic>
    </p:spTree>
    <p:extLst>
      <p:ext uri="{BB962C8B-B14F-4D97-AF65-F5344CB8AC3E}">
        <p14:creationId xmlns:p14="http://schemas.microsoft.com/office/powerpoint/2010/main" val="346417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11" y="980880"/>
            <a:ext cx="11619186" cy="2308324"/>
          </a:xfrm>
          <a:prstGeom prst="rect">
            <a:avLst/>
          </a:prstGeom>
        </p:spPr>
        <p:txBody>
          <a:bodyPr wrap="square">
            <a:spAutoFit/>
          </a:bodyPr>
          <a:lstStyle/>
          <a:p>
            <a:r>
              <a:rPr lang="en-US" sz="3600" dirty="0"/>
              <a:t>Criminal charge-you can go to jail, and the state is who is pressing the charges, Civil- is person v. person or corporation v. person etc. it is generally about money or specific performance.</a:t>
            </a:r>
          </a:p>
        </p:txBody>
      </p:sp>
    </p:spTree>
    <p:extLst>
      <p:ext uri="{BB962C8B-B14F-4D97-AF65-F5344CB8AC3E}">
        <p14:creationId xmlns:p14="http://schemas.microsoft.com/office/powerpoint/2010/main" val="334957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345" y="141918"/>
            <a:ext cx="11761076" cy="1200329"/>
          </a:xfrm>
          <a:prstGeom prst="rect">
            <a:avLst/>
          </a:prstGeom>
        </p:spPr>
        <p:txBody>
          <a:bodyPr wrap="square">
            <a:spAutoFit/>
          </a:bodyPr>
          <a:lstStyle/>
          <a:p>
            <a:r>
              <a:rPr lang="en-US" sz="3600" dirty="0" smtClean="0">
                <a:latin typeface="Times New Roman" panose="02020603050405020304" pitchFamily="18" charset="0"/>
                <a:ea typeface="Times New Roman" panose="02020603050405020304" pitchFamily="18" charset="0"/>
              </a:rPr>
              <a:t>6.  Which </a:t>
            </a:r>
            <a:r>
              <a:rPr lang="en-US" sz="3600" dirty="0">
                <a:latin typeface="Times New Roman" panose="02020603050405020304" pitchFamily="18" charset="0"/>
                <a:ea typeface="Times New Roman" panose="02020603050405020304" pitchFamily="18" charset="0"/>
              </a:rPr>
              <a:t>court serves as the trial court at the federal level?  The Federal District Courts</a:t>
            </a:r>
            <a:endParaRPr lang="en-US" sz="3600" dirty="0"/>
          </a:p>
        </p:txBody>
      </p:sp>
      <p:pic>
        <p:nvPicPr>
          <p:cNvPr id="6" name="Picture 5"/>
          <p:cNvPicPr>
            <a:picLocks noChangeAspect="1"/>
          </p:cNvPicPr>
          <p:nvPr/>
        </p:nvPicPr>
        <p:blipFill>
          <a:blip r:embed="rId2"/>
          <a:stretch>
            <a:fillRect/>
          </a:stretch>
        </p:blipFill>
        <p:spPr>
          <a:xfrm>
            <a:off x="4682359" y="1249417"/>
            <a:ext cx="7302062" cy="5476547"/>
          </a:xfrm>
          <a:prstGeom prst="rect">
            <a:avLst/>
          </a:prstGeom>
        </p:spPr>
      </p:pic>
    </p:spTree>
    <p:extLst>
      <p:ext uri="{BB962C8B-B14F-4D97-AF65-F5344CB8AC3E}">
        <p14:creationId xmlns:p14="http://schemas.microsoft.com/office/powerpoint/2010/main" val="2585723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1347</Words>
  <Application>Microsoft Office PowerPoint</Application>
  <PresentationFormat>Widescreen</PresentationFormat>
  <Paragraphs>102</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Alachua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25</cp:revision>
  <dcterms:created xsi:type="dcterms:W3CDTF">2016-11-08T16:26:20Z</dcterms:created>
  <dcterms:modified xsi:type="dcterms:W3CDTF">2016-11-17T14:34:54Z</dcterms:modified>
</cp:coreProperties>
</file>