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545" r:id="rId6"/>
    <p:sldId id="261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262" r:id="rId16"/>
    <p:sldId id="263" r:id="rId17"/>
    <p:sldId id="264" r:id="rId18"/>
    <p:sldId id="265" r:id="rId19"/>
    <p:sldId id="560" r:id="rId20"/>
    <p:sldId id="562" r:id="rId21"/>
    <p:sldId id="558" r:id="rId22"/>
    <p:sldId id="565" r:id="rId23"/>
    <p:sldId id="559" r:id="rId24"/>
    <p:sldId id="561" r:id="rId25"/>
    <p:sldId id="563" r:id="rId26"/>
    <p:sldId id="5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B32"/>
    <a:srgbClr val="062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6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EDD1D-65EF-4167-A4F1-060EBD93FB2B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FE210-3884-4D90-B859-5413CE136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3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D3156-D70C-C649-A20F-5BA6E34F1B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90DF4-BA78-A64E-A429-A5F949049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660F7-C1A0-9F4A-AA31-E03DB2497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FB693-545C-D148-9948-7DCBD6BF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7B609-E3C3-074F-BCC1-E77162D7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856A-A234-2447-A1F3-18EFF490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2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88FB-84B6-B14F-88AF-3E5FE11A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A272-580A-D247-AEAC-179739926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E7FE5-553F-6840-9AA9-808046AE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47643-CEF9-E740-AD5B-6E6B806C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BBF9-0756-7241-B769-0B611D58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DAB868-FE32-7540-BCBF-B6CFC4543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2A6CE-AEC1-4847-9A18-4C4E76CC8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0B284-E485-9B4E-8945-6FD65AE0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BC876-C7B0-814E-ADB9-611DEAA4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F24BF-1361-8D4D-AB07-F247B1061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8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ACD77-5EE1-164C-82A8-AD3D2EBE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CF8F7-FD84-7B41-8294-457A9C5CE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255E-1EF3-6E45-89E6-6B90C889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53483-5841-7047-BEA5-0BF31BAF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3DBC0-68F3-234D-B3B1-D1299903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1266-5507-FC45-B86A-06B16312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90CF1-5C5D-AE49-B137-E4F17BC7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AB810-4358-1F4B-AFF5-AF01B47F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E49B7-3323-7D46-B0A8-F7018F97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9F9E0-773E-174D-A455-CC78AF1C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8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3310-C4E8-F243-AEC5-1DEF588C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5CC8F-C078-F245-A2F0-27D8D8AFB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BF91-7D35-9A47-A96F-23FF2C8F0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E5328-5D01-E04D-B8D1-8707FD06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B388A-6702-D340-9ACA-4FCF2B42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2DDDD-8E3F-3A47-8F25-B02EE603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5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52A1-481D-2C47-9133-2A9AE18F9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377BD-711D-014F-A771-66862F40C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08DDB-7A05-134E-A2B5-850C0CE4C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A2224-C02C-6942-91CF-4FABD6358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B5EB4-253A-D24C-B1C3-2BDB566B1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51C10-79E8-CD44-BFB6-2A57CC930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1D93EC-B633-A248-8037-322E3113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877B12-CA57-E64E-9228-891BD3DF4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8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EC5B-2972-3948-B7C4-86FCEF28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CAD87-B43B-6D4D-8C8C-4DD79233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C5C97-189A-9D41-B22E-874C5C79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A5069-4F5A-C34D-84A6-287A037D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47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1ABE3E-A145-B843-BE83-0ABC237F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2C7F7-6975-D341-A939-812F73AA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744F2-F250-2D45-BDF0-BAE0DD64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4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EED53-5CCB-104B-94F3-57688040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F228E-1FF8-6D4C-A005-A9E9046D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4BB7F-5240-A041-8D7F-5F086B159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83C0A-B8C1-CE4F-9E03-9E97ACCA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AE1D7-4F5C-B644-931C-98F22DC1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EE625-4809-C145-B3AD-E39701E7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5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5F53-EE1E-3A48-B519-574A15F4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6ABA7-C5B2-424B-AEC1-791157C3C7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17D72-B87A-8C4F-B108-CFB4806EA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624F1-381F-D248-B15D-960C60A3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F5E37-B7E0-C642-BE61-06E5F3BB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D5573-3056-4E43-AD42-800FD056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51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952744-E7C4-1844-8DEC-652ABFED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030E9-D952-AC41-9FA9-B37816290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C7049-8068-8441-A3FA-764D7294A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121BB-D734-F44A-A7B3-8EB978AD52C9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51C3D-8CB0-014D-9FC0-BDD5B3119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DB855-44C5-C748-869D-F15B104B5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87AC1-93AF-5648-B1BC-64F79160B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4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com/url?sa=i&amp;rct=j&amp;q=&amp;esrc=s&amp;source=images&amp;cd=&amp;cad=rja&amp;uact=8&amp;ved=2ahUKEwig_4HQ45XhAhUPk1kKHdX5BL0QjRx6BAgBEAU&amp;url=https://www.plasticsnews.com/article/20180110/OPINION01/301109995/our-core-beliefs-deregulation-doesnt-erase-the-need-for-safety&amp;psig=AOvVaw2jV1MGD_oXob4yRZfWlsiy&amp;ust=1553345106509472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FD24-D42B-9E4C-9D88-701E49C4E7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4 (?)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D8346-4AE9-AA47-B671-7F6646260E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Market systems</a:t>
            </a:r>
          </a:p>
        </p:txBody>
      </p:sp>
    </p:spTree>
    <p:extLst>
      <p:ext uri="{BB962C8B-B14F-4D97-AF65-F5344CB8AC3E}">
        <p14:creationId xmlns:p14="http://schemas.microsoft.com/office/powerpoint/2010/main" val="30389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/>
              <a:t>There are different types?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75" y="0"/>
            <a:ext cx="3971925" cy="360997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/>
          <a:lstStyle/>
          <a:p>
            <a:r>
              <a:rPr lang="en-US" altLang="en-US" b="1" dirty="0"/>
              <a:t>Different market conditions can create different types of monopolies.</a:t>
            </a:r>
          </a:p>
          <a:p>
            <a:r>
              <a:rPr lang="en-US" altLang="en-US" sz="2000" dirty="0">
                <a:ea typeface="Times" pitchFamily="2" charset="0"/>
                <a:cs typeface="Times" pitchFamily="2" charset="0"/>
              </a:rPr>
              <a:t>1. Economies of Scale</a:t>
            </a:r>
          </a:p>
          <a:p>
            <a:r>
              <a:rPr lang="en-US" altLang="en-US" sz="2000" dirty="0">
                <a:ea typeface="Times" pitchFamily="2" charset="0"/>
                <a:cs typeface="Times" pitchFamily="2" charset="0"/>
              </a:rPr>
              <a:t>	If a firm's start-up costs are high, and its average costs fall for each additional unit it produces, then it enjoys what economists call </a:t>
            </a:r>
            <a:r>
              <a:rPr lang="en-US" altLang="en-US" sz="2000" b="1" dirty="0">
                <a:ea typeface="Times" pitchFamily="2" charset="0"/>
                <a:cs typeface="Times" pitchFamily="2" charset="0"/>
              </a:rPr>
              <a:t>economies of scale</a:t>
            </a:r>
            <a:r>
              <a:rPr lang="en-US" altLang="en-US" sz="2000" dirty="0">
                <a:ea typeface="Times" pitchFamily="2" charset="0"/>
                <a:cs typeface="Times" pitchFamily="2" charset="0"/>
              </a:rPr>
              <a:t>.  An industry that enjoys economies of scale can easily become a natural monopoly.</a:t>
            </a:r>
          </a:p>
          <a:p>
            <a:pPr>
              <a:spcBef>
                <a:spcPct val="30000"/>
              </a:spcBef>
            </a:pPr>
            <a:r>
              <a:rPr lang="en-US" altLang="en-US" sz="2000" dirty="0">
                <a:ea typeface="Times" pitchFamily="2" charset="0"/>
                <a:cs typeface="Times" pitchFamily="2" charset="0"/>
              </a:rPr>
              <a:t>2. Natural Monopolies</a:t>
            </a:r>
          </a:p>
          <a:p>
            <a:r>
              <a:rPr lang="en-US" altLang="en-US" sz="2000" dirty="0">
                <a:ea typeface="Times" pitchFamily="2" charset="0"/>
                <a:cs typeface="Times" pitchFamily="2" charset="0"/>
              </a:rPr>
              <a:t>	A </a:t>
            </a:r>
            <a:r>
              <a:rPr lang="en-US" altLang="en-US" sz="2000" b="1" dirty="0">
                <a:ea typeface="Times" pitchFamily="2" charset="0"/>
                <a:cs typeface="Times" pitchFamily="2" charset="0"/>
              </a:rPr>
              <a:t>natural monopoly </a:t>
            </a:r>
            <a:r>
              <a:rPr lang="en-US" altLang="en-US" sz="2000" dirty="0">
                <a:ea typeface="Times" pitchFamily="2" charset="0"/>
                <a:cs typeface="Times" pitchFamily="2" charset="0"/>
              </a:rPr>
              <a:t>is a market that runs most efficiently when one large firm provides all of the output.</a:t>
            </a:r>
          </a:p>
          <a:p>
            <a:pPr>
              <a:spcBef>
                <a:spcPct val="30000"/>
              </a:spcBef>
            </a:pPr>
            <a:r>
              <a:rPr lang="en-US" altLang="en-US" sz="2000" dirty="0">
                <a:ea typeface="Times" pitchFamily="2" charset="0"/>
                <a:cs typeface="Times" pitchFamily="2" charset="0"/>
              </a:rPr>
              <a:t>3. Technology and Change</a:t>
            </a:r>
          </a:p>
          <a:p>
            <a:r>
              <a:rPr lang="en-US" altLang="en-US" sz="2000" dirty="0">
                <a:ea typeface="Times" pitchFamily="2" charset="0"/>
                <a:cs typeface="Times" pitchFamily="2" charset="0"/>
              </a:rPr>
              <a:t>	Sometimes the development of a new technology can destroy a natural monopoly.</a:t>
            </a:r>
            <a:endParaRPr lang="en-US" altLang="en-US" sz="2000" dirty="0"/>
          </a:p>
          <a:p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4371975"/>
            <a:ext cx="52292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4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/>
              <a:t>Government Monopolies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t="3442" r="4372" b="4873"/>
          <a:stretch/>
        </p:blipFill>
        <p:spPr>
          <a:xfrm>
            <a:off x="8055429" y="4296863"/>
            <a:ext cx="4136571" cy="255161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/>
          <a:lstStyle/>
          <a:p>
            <a:r>
              <a:rPr lang="en-US" altLang="en-US" dirty="0"/>
              <a:t>A </a:t>
            </a:r>
            <a:r>
              <a:rPr lang="en-US" altLang="en-US" b="1" dirty="0"/>
              <a:t>government monopoly </a:t>
            </a:r>
            <a:r>
              <a:rPr lang="en-US" altLang="en-US" dirty="0"/>
              <a:t>is a monopoly created by the government... Shocker.</a:t>
            </a:r>
          </a:p>
          <a:p>
            <a:endParaRPr lang="en-US" altLang="en-US" dirty="0"/>
          </a:p>
          <a:p>
            <a:r>
              <a:rPr lang="en-US" altLang="en-US" sz="2000" dirty="0"/>
              <a:t>Technological Monopolies  </a:t>
            </a:r>
          </a:p>
          <a:p>
            <a:pPr lvl="1"/>
            <a:r>
              <a:rPr lang="en-US" altLang="en-US" sz="2000" dirty="0"/>
              <a:t>The government grants </a:t>
            </a:r>
            <a:r>
              <a:rPr lang="en-US" altLang="en-US" sz="2000" b="1" dirty="0"/>
              <a:t>patents</a:t>
            </a:r>
            <a:r>
              <a:rPr lang="en-US" altLang="en-US" sz="2000" dirty="0"/>
              <a:t>, licenses that give the inventor of a new product the exclusive right to sell it for a certain period of time. </a:t>
            </a:r>
          </a:p>
          <a:p>
            <a:r>
              <a:rPr lang="en-US" altLang="en-US" sz="2000" dirty="0"/>
              <a:t>Franchises and Licenses</a:t>
            </a:r>
          </a:p>
          <a:p>
            <a:pPr lvl="1"/>
            <a:r>
              <a:rPr lang="en-US" altLang="en-US" sz="2000" dirty="0"/>
              <a:t>A </a:t>
            </a:r>
            <a:r>
              <a:rPr lang="en-US" altLang="en-US" sz="2000" b="1" dirty="0"/>
              <a:t>franchise</a:t>
            </a:r>
            <a:r>
              <a:rPr lang="en-US" altLang="en-US" sz="2000" dirty="0"/>
              <a:t> is a contract that gives a single firm the right to sell its goods within an exclusive market. A </a:t>
            </a:r>
            <a:r>
              <a:rPr lang="en-US" altLang="en-US" sz="2000" b="1" dirty="0"/>
              <a:t>license</a:t>
            </a:r>
            <a:r>
              <a:rPr lang="en-US" altLang="en-US" sz="2000" dirty="0"/>
              <a:t> is a government-issued right to operate a business.</a:t>
            </a:r>
          </a:p>
          <a:p>
            <a:r>
              <a:rPr lang="en-US" altLang="en-US" sz="2000" dirty="0"/>
              <a:t>Industrial Organizations</a:t>
            </a:r>
          </a:p>
          <a:p>
            <a:pPr lvl="1"/>
            <a:r>
              <a:rPr lang="en-US" altLang="en-US" sz="2000" dirty="0"/>
              <a:t>In rare cases, such as sports leagues, the government allows companies in an industry to restrict the number of firms in the market. </a:t>
            </a:r>
          </a:p>
          <a:p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0"/>
            <a:ext cx="2476500" cy="184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29" y="493712"/>
            <a:ext cx="4130042" cy="413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/>
              <a:t>Price Discrimination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09" y="0"/>
            <a:ext cx="4563291" cy="304219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/>
          <a:lstStyle/>
          <a:p>
            <a:r>
              <a:rPr lang="en-US" altLang="en-US" sz="2000" b="1" dirty="0"/>
              <a:t>Price discrimination </a:t>
            </a:r>
            <a:r>
              <a:rPr lang="en-US" altLang="en-US" sz="2000" dirty="0"/>
              <a:t>is the division of customers into groups based on how much they will pay for a good.</a:t>
            </a:r>
          </a:p>
          <a:p>
            <a:endParaRPr lang="en-US" altLang="en-US" sz="2000" b="1" dirty="0"/>
          </a:p>
          <a:p>
            <a:r>
              <a:rPr lang="en-US" altLang="en-US" sz="2000" dirty="0"/>
              <a:t>Although price discrimination is a feature of monopoly, it can be practiced by any company with </a:t>
            </a:r>
            <a:r>
              <a:rPr lang="en-US" altLang="en-US" sz="2000" b="1" dirty="0"/>
              <a:t>market power</a:t>
            </a:r>
            <a:r>
              <a:rPr lang="en-US" altLang="en-US" sz="2000" dirty="0"/>
              <a:t>. Market power is the ability to control prices and total market output. </a:t>
            </a:r>
          </a:p>
          <a:p>
            <a:endParaRPr lang="en-US" altLang="en-US" sz="2000" dirty="0"/>
          </a:p>
          <a:p>
            <a:r>
              <a:rPr lang="en-US" altLang="en-US" sz="2000" b="1" dirty="0"/>
              <a:t>Targeted discounts</a:t>
            </a:r>
            <a:r>
              <a:rPr lang="en-US" altLang="en-US" sz="2000" dirty="0"/>
              <a:t>, like student discounts and manufacturers’ rebate offers, are one form of price discrimination.</a:t>
            </a:r>
          </a:p>
          <a:p>
            <a:r>
              <a:rPr lang="en-US" altLang="en-US" sz="2000" dirty="0"/>
              <a:t>Price discrimination requires some market power, distinct customer groups, and difficult resale.</a:t>
            </a:r>
          </a:p>
          <a:p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27" y="3901440"/>
            <a:ext cx="7014773" cy="29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4" name="Text Box 6">
            <a:extLst>
              <a:ext uri="{FF2B5EF4-FFF2-40B4-BE49-F238E27FC236}">
                <a16:creationId xmlns:a16="http://schemas.microsoft.com/office/drawing/2014/main" id="{3F511CB4-18AA-8947-973F-4056AFA62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4" y="94458"/>
            <a:ext cx="4572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8C2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tIns="91440" rIns="457200" bIns="91440" anchor="ctr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A monopolist sets output at a point where marginal revenue is equal to marginal cost.</a:t>
            </a:r>
          </a:p>
        </p:txBody>
      </p:sp>
      <p:grpSp>
        <p:nvGrpSpPr>
          <p:cNvPr id="421923" name="Group 35">
            <a:extLst>
              <a:ext uri="{FF2B5EF4-FFF2-40B4-BE49-F238E27FC236}">
                <a16:creationId xmlns:a16="http://schemas.microsoft.com/office/drawing/2014/main" id="{A16026CA-A945-4F46-BAA9-780E27803275}"/>
              </a:ext>
            </a:extLst>
          </p:cNvPr>
          <p:cNvGrpSpPr>
            <a:grpSpLocks/>
          </p:cNvGrpSpPr>
          <p:nvPr/>
        </p:nvGrpSpPr>
        <p:grpSpPr bwMode="auto">
          <a:xfrm>
            <a:off x="5580994" y="987425"/>
            <a:ext cx="6022428" cy="5686644"/>
            <a:chOff x="3031" y="1307"/>
            <a:chExt cx="2533" cy="2344"/>
          </a:xfrm>
        </p:grpSpPr>
        <p:pic>
          <p:nvPicPr>
            <p:cNvPr id="421903" name="Picture 15">
              <a:extLst>
                <a:ext uri="{FF2B5EF4-FFF2-40B4-BE49-F238E27FC236}">
                  <a16:creationId xmlns:a16="http://schemas.microsoft.com/office/drawing/2014/main" id="{9EAE31E0-F0BD-8B4C-A1D2-0FDB1FC2E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" y="1307"/>
              <a:ext cx="2533" cy="2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904" name="Text Box 16">
              <a:extLst>
                <a:ext uri="{FF2B5EF4-FFF2-40B4-BE49-F238E27FC236}">
                  <a16:creationId xmlns:a16="http://schemas.microsoft.com/office/drawing/2014/main" id="{A2FECDD8-FC83-4B40-9F85-BE5D5758F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3" y="1454"/>
              <a:ext cx="19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</a:rPr>
                <a:t>Setting a Price in a Monopoly</a:t>
              </a: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421905" name="Text Box 17">
              <a:extLst>
                <a:ext uri="{FF2B5EF4-FFF2-40B4-BE49-F238E27FC236}">
                  <a16:creationId xmlns:a16="http://schemas.microsoft.com/office/drawing/2014/main" id="{3010201E-4063-9A4E-8C41-E09D6E0D6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" y="1809"/>
              <a:ext cx="497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dirty="0"/>
                <a:t>Market Price $11</a:t>
              </a:r>
            </a:p>
          </p:txBody>
        </p:sp>
        <p:sp>
          <p:nvSpPr>
            <p:cNvPr id="421906" name="Text Box 18">
              <a:extLst>
                <a:ext uri="{FF2B5EF4-FFF2-40B4-BE49-F238E27FC236}">
                  <a16:creationId xmlns:a16="http://schemas.microsoft.com/office/drawing/2014/main" id="{347A618A-14DE-5743-8B0D-2D07B1FF6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7" y="2629"/>
              <a:ext cx="2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200"/>
                <a:t>$3</a:t>
              </a:r>
            </a:p>
          </p:txBody>
        </p:sp>
        <p:sp>
          <p:nvSpPr>
            <p:cNvPr id="421907" name="Text Box 19">
              <a:extLst>
                <a:ext uri="{FF2B5EF4-FFF2-40B4-BE49-F238E27FC236}">
                  <a16:creationId xmlns:a16="http://schemas.microsoft.com/office/drawing/2014/main" id="{58F80CA6-3E4A-E845-B692-5C4422CA8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022" y="2345"/>
              <a:ext cx="412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400" b="1" dirty="0"/>
                <a:t>Price</a:t>
              </a:r>
              <a:endParaRPr lang="en-US" altLang="en-US" b="1" dirty="0"/>
            </a:p>
          </p:txBody>
        </p:sp>
        <p:sp>
          <p:nvSpPr>
            <p:cNvPr id="421908" name="Text Box 20">
              <a:extLst>
                <a:ext uri="{FF2B5EF4-FFF2-40B4-BE49-F238E27FC236}">
                  <a16:creationId xmlns:a16="http://schemas.microsoft.com/office/drawing/2014/main" id="{0D0BCAE1-BE33-8946-A010-D91119FEF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" y="3040"/>
              <a:ext cx="3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200"/>
                <a:t>9,000</a:t>
              </a:r>
            </a:p>
          </p:txBody>
        </p:sp>
        <p:sp>
          <p:nvSpPr>
            <p:cNvPr id="421909" name="Text Box 21">
              <a:extLst>
                <a:ext uri="{FF2B5EF4-FFF2-40B4-BE49-F238E27FC236}">
                  <a16:creationId xmlns:a16="http://schemas.microsoft.com/office/drawing/2014/main" id="{4EA8C930-8530-9948-A867-29ABA3465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1" y="3195"/>
              <a:ext cx="542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b="1" dirty="0"/>
                <a:t>Output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b="1" dirty="0"/>
                <a:t>(in doses)</a:t>
              </a:r>
              <a:endParaRPr lang="en-US" altLang="en-US" sz="3600" b="1" dirty="0"/>
            </a:p>
          </p:txBody>
        </p:sp>
        <p:sp>
          <p:nvSpPr>
            <p:cNvPr id="421910" name="Text Box 22">
              <a:extLst>
                <a:ext uri="{FF2B5EF4-FFF2-40B4-BE49-F238E27FC236}">
                  <a16:creationId xmlns:a16="http://schemas.microsoft.com/office/drawing/2014/main" id="{F92D0C23-C822-1E43-99B8-A9768B2FF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" y="1849"/>
              <a:ext cx="497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dirty="0"/>
                <a:t>Marginal Cost</a:t>
              </a:r>
            </a:p>
          </p:txBody>
        </p:sp>
        <p:sp>
          <p:nvSpPr>
            <p:cNvPr id="421911" name="Text Box 23">
              <a:extLst>
                <a:ext uri="{FF2B5EF4-FFF2-40B4-BE49-F238E27FC236}">
                  <a16:creationId xmlns:a16="http://schemas.microsoft.com/office/drawing/2014/main" id="{F38C2F48-D179-144C-A294-BD1FF6DF0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7" y="2426"/>
              <a:ext cx="497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dirty="0"/>
                <a:t>Demand</a:t>
              </a:r>
            </a:p>
          </p:txBody>
        </p:sp>
        <p:sp>
          <p:nvSpPr>
            <p:cNvPr id="421912" name="Text Box 24">
              <a:extLst>
                <a:ext uri="{FF2B5EF4-FFF2-40B4-BE49-F238E27FC236}">
                  <a16:creationId xmlns:a16="http://schemas.microsoft.com/office/drawing/2014/main" id="{16CBF886-7DCF-8144-B0A7-43C90F507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3" y="3246"/>
              <a:ext cx="554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/>
                <a:t>Marginal Revenue</a:t>
              </a:r>
            </a:p>
          </p:txBody>
        </p:sp>
        <p:sp>
          <p:nvSpPr>
            <p:cNvPr id="421913" name="Line 25">
              <a:extLst>
                <a:ext uri="{FF2B5EF4-FFF2-40B4-BE49-F238E27FC236}">
                  <a16:creationId xmlns:a16="http://schemas.microsoft.com/office/drawing/2014/main" id="{099F5666-3C41-484C-8623-B40FDD323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5" y="2154"/>
              <a:ext cx="0" cy="525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14" name="Line 26">
              <a:extLst>
                <a:ext uri="{FF2B5EF4-FFF2-40B4-BE49-F238E27FC236}">
                  <a16:creationId xmlns:a16="http://schemas.microsoft.com/office/drawing/2014/main" id="{8384B82E-6C64-4F4D-8A14-2AA7065277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942" y="1778"/>
              <a:ext cx="1" cy="65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15" name="Text Box 27">
              <a:extLst>
                <a:ext uri="{FF2B5EF4-FFF2-40B4-BE49-F238E27FC236}">
                  <a16:creationId xmlns:a16="http://schemas.microsoft.com/office/drawing/2014/main" id="{CA072650-0BB7-5E4A-B676-ED789B1A3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3" y="1951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B</a:t>
              </a:r>
              <a:endParaRPr lang="en-US" altLang="en-US" b="1"/>
            </a:p>
          </p:txBody>
        </p:sp>
        <p:sp>
          <p:nvSpPr>
            <p:cNvPr id="421916" name="Text Box 28">
              <a:extLst>
                <a:ext uri="{FF2B5EF4-FFF2-40B4-BE49-F238E27FC236}">
                  <a16:creationId xmlns:a16="http://schemas.microsoft.com/office/drawing/2014/main" id="{C8914C34-B9E1-EB4C-B861-66C53E4DC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4" y="2266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C</a:t>
              </a:r>
              <a:endParaRPr lang="en-US" altLang="en-US" b="1"/>
            </a:p>
          </p:txBody>
        </p:sp>
        <p:sp>
          <p:nvSpPr>
            <p:cNvPr id="421917" name="Text Box 29">
              <a:extLst>
                <a:ext uri="{FF2B5EF4-FFF2-40B4-BE49-F238E27FC236}">
                  <a16:creationId xmlns:a16="http://schemas.microsoft.com/office/drawing/2014/main" id="{C4268256-2315-3948-8082-5DC5C0F03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677"/>
              <a:ext cx="1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A</a:t>
              </a:r>
              <a:endParaRPr lang="en-US" altLang="en-US" b="1"/>
            </a:p>
          </p:txBody>
        </p:sp>
        <p:sp>
          <p:nvSpPr>
            <p:cNvPr id="421918" name="Line 30">
              <a:extLst>
                <a:ext uri="{FF2B5EF4-FFF2-40B4-BE49-F238E27FC236}">
                  <a16:creationId xmlns:a16="http://schemas.microsoft.com/office/drawing/2014/main" id="{116E29AB-943F-1B4F-884D-92A3865B56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948" y="2391"/>
              <a:ext cx="0" cy="65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20" name="Line 32">
              <a:extLst>
                <a:ext uri="{FF2B5EF4-FFF2-40B4-BE49-F238E27FC236}">
                  <a16:creationId xmlns:a16="http://schemas.microsoft.com/office/drawing/2014/main" id="{A996B31E-8789-6446-B84F-11CBAFB3E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35" y="2762"/>
              <a:ext cx="4" cy="201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1935" name="Rectangle 47">
            <a:extLst>
              <a:ext uri="{FF2B5EF4-FFF2-40B4-BE49-F238E27FC236}">
                <a16:creationId xmlns:a16="http://schemas.microsoft.com/office/drawing/2014/main" id="{864B312A-4685-1A45-B76B-226A8D7815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83188" cy="996950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/>
              <a:t>Output Decisions</a:t>
            </a:r>
          </a:p>
        </p:txBody>
      </p:sp>
      <p:sp>
        <p:nvSpPr>
          <p:cNvPr id="421936" name="Rectangle 48">
            <a:extLst>
              <a:ext uri="{FF2B5EF4-FFF2-40B4-BE49-F238E27FC236}">
                <a16:creationId xmlns:a16="http://schemas.microsoft.com/office/drawing/2014/main" id="{BA53B034-595D-3F4C-9EF8-97F4D80DB43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0" y="987425"/>
            <a:ext cx="5183188" cy="5870575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Even a monopolist faces a limited choice – it can choose to set either output or price, but not both.</a:t>
            </a:r>
          </a:p>
          <a:p>
            <a:endParaRPr lang="en-US" altLang="en-US" sz="2400" dirty="0"/>
          </a:p>
          <a:p>
            <a:r>
              <a:rPr lang="en-US" altLang="en-US" sz="2400" dirty="0"/>
              <a:t>Monopolists will try to maximize profits; therefore, compared with a perfectly competitive market, the monopolist produces fewer goods at a higher price.</a:t>
            </a:r>
          </a:p>
        </p:txBody>
      </p:sp>
    </p:spTree>
    <p:extLst>
      <p:ext uri="{BB962C8B-B14F-4D97-AF65-F5344CB8AC3E}">
        <p14:creationId xmlns:p14="http://schemas.microsoft.com/office/powerpoint/2010/main" val="14369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73C4-8580-FF44-8818-D6812C13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930"/>
          </a:xfrm>
        </p:spPr>
        <p:txBody>
          <a:bodyPr/>
          <a:lstStyle/>
          <a:p>
            <a:pPr algn="ctr"/>
            <a:r>
              <a:rPr lang="en-US" dirty="0"/>
              <a:t>Section 2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1B13-B03C-814A-B2C2-8508CADBE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2056"/>
            <a:ext cx="12192000" cy="510490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600" dirty="0"/>
              <a:t>1.	A monopoly is</a:t>
            </a:r>
          </a:p>
          <a:p>
            <a:pPr lvl="1">
              <a:buFontTx/>
              <a:buNone/>
            </a:pPr>
            <a:r>
              <a:rPr lang="en-US" altLang="en-US" sz="2600" dirty="0"/>
              <a:t>(a) a market dominated by a single seller.</a:t>
            </a:r>
          </a:p>
          <a:p>
            <a:pPr lvl="1">
              <a:buFontTx/>
              <a:buNone/>
            </a:pPr>
            <a:r>
              <a:rPr lang="en-US" altLang="en-US" sz="2600" dirty="0"/>
              <a:t>(b) a license that gives the inventor of a new product the exclusive right to sell it for a certain amount of time.</a:t>
            </a:r>
          </a:p>
          <a:p>
            <a:pPr lvl="1">
              <a:buFontTx/>
              <a:buNone/>
            </a:pPr>
            <a:r>
              <a:rPr lang="en-US" altLang="en-US" sz="2600" dirty="0"/>
              <a:t>(c) an industry that runs best when one firm produces all the output.</a:t>
            </a:r>
          </a:p>
          <a:p>
            <a:pPr lvl="1">
              <a:buFontTx/>
              <a:buNone/>
            </a:pPr>
            <a:r>
              <a:rPr lang="en-US" altLang="en-US" sz="2600" dirty="0"/>
              <a:t>(d) an industry where the government provides all the output.</a:t>
            </a:r>
          </a:p>
          <a:p>
            <a:pPr>
              <a:buFontTx/>
              <a:buNone/>
            </a:pPr>
            <a:r>
              <a:rPr lang="en-US" altLang="en-US" sz="2600" dirty="0"/>
              <a:t>2.	Price discrimination is </a:t>
            </a:r>
          </a:p>
          <a:p>
            <a:pPr lvl="1">
              <a:buFontTx/>
              <a:buNone/>
            </a:pPr>
            <a:r>
              <a:rPr lang="en-US" altLang="en-US" sz="2600" dirty="0"/>
              <a:t>(a) a factor that causes a producer’s average cost per unit to fall as output rises.</a:t>
            </a:r>
          </a:p>
          <a:p>
            <a:pPr lvl="1">
              <a:buFontTx/>
              <a:buNone/>
            </a:pPr>
            <a:r>
              <a:rPr lang="en-US" altLang="en-US" sz="2600" dirty="0"/>
              <a:t>(b) the right to sell a good or service within an exclusive market.</a:t>
            </a:r>
          </a:p>
          <a:p>
            <a:pPr lvl="1">
              <a:buFontTx/>
              <a:buNone/>
            </a:pPr>
            <a:r>
              <a:rPr lang="en-US" altLang="en-US" sz="2600" dirty="0"/>
              <a:t>(c) division of customers into groups based on how much they will pay for a good.</a:t>
            </a:r>
          </a:p>
          <a:p>
            <a:pPr lvl="1">
              <a:buFontTx/>
              <a:buNone/>
            </a:pPr>
            <a:r>
              <a:rPr lang="en-US" altLang="en-US" sz="2600" dirty="0"/>
              <a:t>(d) the ability of a company to change prices and output like a monopolist.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3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Section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Monopolistic competition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 smtClean="0"/>
              <a:t>It’s a thing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60" y="-471375"/>
            <a:ext cx="4648200" cy="4648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>
            <a:normAutofit lnSpcReduction="10000"/>
          </a:bodyPr>
          <a:lstStyle/>
          <a:p>
            <a:r>
              <a:rPr lang="en-US" altLang="en-US" sz="1800" b="1" dirty="0" smtClean="0"/>
              <a:t>In </a:t>
            </a:r>
            <a:r>
              <a:rPr lang="en-US" altLang="en-US" sz="1800" b="1" dirty="0">
                <a:solidFill>
                  <a:schemeClr val="accent2"/>
                </a:solidFill>
              </a:rPr>
              <a:t>monopolistic competition</a:t>
            </a:r>
            <a:r>
              <a:rPr lang="en-US" altLang="en-US" sz="1800" b="1" dirty="0"/>
              <a:t>, many companies compete in an open market to sell products which are similar, but not identical. </a:t>
            </a:r>
          </a:p>
          <a:p>
            <a:r>
              <a:rPr lang="en-US" altLang="en-US" sz="1800" b="1" dirty="0" smtClean="0">
                <a:latin typeface="Arial" panose="020B0604020202020204" pitchFamily="34" charset="0"/>
                <a:cs typeface="Times" panose="02020603050405020304" pitchFamily="18" charset="0"/>
              </a:rPr>
              <a:t>1.	Many </a:t>
            </a:r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Firms</a:t>
            </a: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As a rule, monopolistically competitive markets are not marked by economies of scale or high start-up costs, allowing more firms.</a:t>
            </a:r>
          </a:p>
          <a:p>
            <a:pPr>
              <a:spcBef>
                <a:spcPct val="30000"/>
              </a:spcBef>
            </a:pPr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2. 	Few Artificial Barriers to Entry</a:t>
            </a: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Firms in a monopolistically competitive market do not face high barriers to entry.</a:t>
            </a:r>
          </a:p>
          <a:p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3. Slight Control over Price</a:t>
            </a:r>
            <a:endParaRPr lang="en-US" altLang="en-US" sz="1800" dirty="0">
              <a:latin typeface="Arial" panose="020B0604020202020204" pitchFamily="34" charset="0"/>
              <a:cs typeface="Times" panose="02020603050405020304" pitchFamily="18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Firms in a monopolistically competitive market have some freedom to raise prices because each firm's goods are a little different from everyone else's.</a:t>
            </a:r>
          </a:p>
          <a:p>
            <a:pPr>
              <a:spcBef>
                <a:spcPct val="30000"/>
              </a:spcBef>
            </a:pPr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4. Differentiated Products</a:t>
            </a: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Firms have some control over their selling price because they can differentiate, or distinguish, their goods from other products in the market.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65" y="4388849"/>
            <a:ext cx="4374077" cy="2459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0983" y="2978332"/>
            <a:ext cx="2255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VS.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9504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 smtClean="0"/>
              <a:t>Non-price Competition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08" y="2452185"/>
            <a:ext cx="2619375" cy="174307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>
            <a:normAutofit lnSpcReduction="10000"/>
          </a:bodyPr>
          <a:lstStyle/>
          <a:p>
            <a:r>
              <a:rPr lang="en-US" altLang="en-US" b="1" dirty="0"/>
              <a:t>Non-price competition </a:t>
            </a:r>
            <a:r>
              <a:rPr lang="en-US" altLang="en-US" dirty="0"/>
              <a:t>is a way to attract customers through style, service, or location, but not a lower price.  </a:t>
            </a:r>
          </a:p>
          <a:p>
            <a:endParaRPr lang="en-US" altLang="en-US" dirty="0"/>
          </a:p>
          <a:p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1. Characteristics of Goods</a:t>
            </a:r>
            <a:endParaRPr lang="en-US" altLang="en-US" sz="1800" dirty="0">
              <a:latin typeface="Arial" panose="020B0604020202020204" pitchFamily="34" charset="0"/>
              <a:cs typeface="Times" panose="02020603050405020304" pitchFamily="18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The simplest way for a firm to distinguish its products is to offer a new size, color, shape, texture, or taste.</a:t>
            </a:r>
          </a:p>
          <a:p>
            <a:pPr>
              <a:spcBef>
                <a:spcPct val="30000"/>
              </a:spcBef>
            </a:pPr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2. Location of Sale</a:t>
            </a:r>
            <a:endParaRPr lang="en-US" altLang="en-US" sz="1800" dirty="0">
              <a:latin typeface="Arial" panose="020B0604020202020204" pitchFamily="34" charset="0"/>
              <a:cs typeface="Times" panose="02020603050405020304" pitchFamily="18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A convenience store in the middle of the desert differentiates its product simply by selling it hundreds of miles away from the nearest competitor.</a:t>
            </a:r>
          </a:p>
          <a:p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3. Service Level</a:t>
            </a:r>
            <a:endParaRPr lang="en-US" altLang="en-US" sz="1800" dirty="0">
              <a:latin typeface="Arial" panose="020B0604020202020204" pitchFamily="34" charset="0"/>
              <a:cs typeface="Times" panose="02020603050405020304" pitchFamily="18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Some sellers can charge higher prices because they offer customers a higher level of service.</a:t>
            </a:r>
          </a:p>
          <a:p>
            <a:pPr>
              <a:spcBef>
                <a:spcPct val="30000"/>
              </a:spcBef>
            </a:pPr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4. Advertising Image</a:t>
            </a:r>
            <a:endParaRPr lang="en-US" altLang="en-US" sz="1800" dirty="0">
              <a:latin typeface="Arial" panose="020B0604020202020204" pitchFamily="34" charset="0"/>
              <a:cs typeface="Times" panose="02020603050405020304" pitchFamily="18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Firms also use advertising to create apparent differences between their own offerings and other products in the marketplace.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83" y="0"/>
            <a:ext cx="4223918" cy="2821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83" y="4195260"/>
            <a:ext cx="4223917" cy="26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 smtClean="0"/>
              <a:t>Prices, Profit, Output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97" y="2462219"/>
            <a:ext cx="6096303" cy="219686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sz="2000" dirty="0"/>
              <a:t>Prices</a:t>
            </a:r>
          </a:p>
          <a:p>
            <a:pPr lvl="1"/>
            <a:r>
              <a:rPr lang="en-US" altLang="en-US" sz="2000" dirty="0"/>
              <a:t>Prices will be higher than they would be in perfect competition, because firms have a small amount of power to raise prices.  </a:t>
            </a:r>
          </a:p>
          <a:p>
            <a:r>
              <a:rPr lang="en-US" altLang="en-US" sz="2000" dirty="0"/>
              <a:t>Profits</a:t>
            </a:r>
          </a:p>
          <a:p>
            <a:pPr lvl="1"/>
            <a:r>
              <a:rPr lang="en-US" altLang="en-US" sz="2000" dirty="0"/>
              <a:t>While monopolistically competitive firms can earn profits in the short run, they have to work hard to keep their product distinct enough to stay ahead of their rivals. </a:t>
            </a:r>
          </a:p>
          <a:p>
            <a:r>
              <a:rPr lang="en-US" altLang="en-US" sz="2000" dirty="0"/>
              <a:t>Costs and Variety</a:t>
            </a:r>
          </a:p>
          <a:p>
            <a:pPr lvl="1"/>
            <a:r>
              <a:rPr lang="en-US" altLang="en-US" sz="2000" dirty="0"/>
              <a:t>Monopolistically competitive firms cannot produce at the lowest average price due to the number of firms in the market.  They do, however, offer a wide array of goods and services to consumers.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6" y="-1"/>
            <a:ext cx="3693331" cy="246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82" y="4258323"/>
            <a:ext cx="3869055" cy="25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82" y="0"/>
            <a:ext cx="7008812" cy="45462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987425"/>
            <a:ext cx="5183188" cy="5870575"/>
          </a:xfrm>
        </p:spPr>
        <p:txBody>
          <a:bodyPr/>
          <a:lstStyle/>
          <a:p>
            <a:r>
              <a:rPr lang="en-US" altLang="en-US" sz="2000" b="1" dirty="0"/>
              <a:t>Oligopoly </a:t>
            </a:r>
            <a:r>
              <a:rPr lang="en-US" altLang="en-US" sz="2000" dirty="0"/>
              <a:t>describes a market dominated by a few large, profitable firms. </a:t>
            </a:r>
            <a:endParaRPr lang="en-US" altLang="en-US" sz="2000" dirty="0" smtClean="0"/>
          </a:p>
          <a:p>
            <a:endParaRPr lang="en-US" altLang="en-US" sz="2000" b="1" dirty="0"/>
          </a:p>
          <a:p>
            <a:r>
              <a:rPr lang="en-US" altLang="en-US" sz="2000" b="1" dirty="0"/>
              <a:t>Collusion</a:t>
            </a:r>
          </a:p>
          <a:p>
            <a:r>
              <a:rPr lang="en-US" altLang="en-US" sz="2000" b="1" dirty="0"/>
              <a:t>Collusion </a:t>
            </a:r>
            <a:r>
              <a:rPr lang="en-US" altLang="en-US" sz="2000" dirty="0"/>
              <a:t>is an agreement among members of an oligopoly to set prices and production levels.  Price- fixing is an agreement among firms to sell at the same or similar prices. </a:t>
            </a:r>
          </a:p>
          <a:p>
            <a:endParaRPr lang="en-US" altLang="en-US" sz="2000" dirty="0"/>
          </a:p>
          <a:p>
            <a:r>
              <a:rPr lang="en-US" altLang="en-US" sz="2000" b="1" dirty="0"/>
              <a:t>Cartels</a:t>
            </a:r>
          </a:p>
          <a:p>
            <a:r>
              <a:rPr lang="en-US" altLang="en-US" sz="2000" b="1" dirty="0"/>
              <a:t>A cartel </a:t>
            </a:r>
            <a:r>
              <a:rPr lang="en-US" altLang="en-US" sz="2000" dirty="0"/>
              <a:t>is an association by producers established to coordinate prices and production. 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40" y="4659086"/>
            <a:ext cx="5093073" cy="21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/>
              <a:t>PERFECT competition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35" y="-1"/>
            <a:ext cx="7421765" cy="355309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/>
          <a:lstStyle/>
          <a:p>
            <a:r>
              <a:rPr lang="en-US" altLang="en-US" sz="3200" b="1" dirty="0"/>
              <a:t>Perfect competition </a:t>
            </a:r>
            <a:r>
              <a:rPr lang="en-US" altLang="en-US" sz="3200" dirty="0"/>
              <a:t>is a market structure in which a large number of firms all produce the same product.</a:t>
            </a:r>
          </a:p>
          <a:p>
            <a:endParaRPr lang="en-US" altLang="en-US" sz="3200" dirty="0"/>
          </a:p>
          <a:p>
            <a:endParaRPr lang="en-US" altLang="en-US" sz="3200" dirty="0"/>
          </a:p>
          <a:p>
            <a:r>
              <a:rPr lang="en-US" altLang="en-US" sz="3200" dirty="0"/>
              <a:t>In order for perfect competition to occur, four conditions must be met...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552" name="Group 48"/>
          <p:cNvGrpSpPr>
            <a:grpSpLocks/>
          </p:cNvGrpSpPr>
          <p:nvPr/>
        </p:nvGrpSpPr>
        <p:grpSpPr bwMode="auto">
          <a:xfrm>
            <a:off x="2179638" y="2281239"/>
            <a:ext cx="7791450" cy="3660775"/>
            <a:chOff x="368" y="1381"/>
            <a:chExt cx="4908" cy="2306"/>
          </a:xfrm>
        </p:grpSpPr>
        <p:pic>
          <p:nvPicPr>
            <p:cNvPr id="405516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" y="1381"/>
              <a:ext cx="4908" cy="2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5517" name="Text Box 13"/>
            <p:cNvSpPr txBox="1">
              <a:spLocks noChangeArrowheads="1"/>
            </p:cNvSpPr>
            <p:nvPr/>
          </p:nvSpPr>
          <p:spPr bwMode="auto">
            <a:xfrm>
              <a:off x="582" y="1518"/>
              <a:ext cx="2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 b="1">
                  <a:solidFill>
                    <a:srgbClr val="FFFFFF"/>
                  </a:solidFill>
                </a:rPr>
                <a:t>Comparison of Market Structures</a:t>
              </a:r>
            </a:p>
          </p:txBody>
        </p:sp>
        <p:sp>
          <p:nvSpPr>
            <p:cNvPr id="405519" name="Text Box 15"/>
            <p:cNvSpPr txBox="1">
              <a:spLocks noChangeArrowheads="1"/>
            </p:cNvSpPr>
            <p:nvPr/>
          </p:nvSpPr>
          <p:spPr bwMode="auto">
            <a:xfrm>
              <a:off x="532" y="2208"/>
              <a:ext cx="12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Number of firms</a:t>
              </a:r>
            </a:p>
          </p:txBody>
        </p:sp>
        <p:sp>
          <p:nvSpPr>
            <p:cNvPr id="405520" name="Text Box 16"/>
            <p:cNvSpPr txBox="1">
              <a:spLocks noChangeArrowheads="1"/>
            </p:cNvSpPr>
            <p:nvPr/>
          </p:nvSpPr>
          <p:spPr bwMode="auto">
            <a:xfrm>
              <a:off x="532" y="2441"/>
              <a:ext cx="12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Variety of goods</a:t>
              </a:r>
            </a:p>
          </p:txBody>
        </p:sp>
        <p:sp>
          <p:nvSpPr>
            <p:cNvPr id="405521" name="Text Box 17"/>
            <p:cNvSpPr txBox="1">
              <a:spLocks noChangeArrowheads="1"/>
            </p:cNvSpPr>
            <p:nvPr/>
          </p:nvSpPr>
          <p:spPr bwMode="auto">
            <a:xfrm>
              <a:off x="532" y="2693"/>
              <a:ext cx="12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Control over prices</a:t>
              </a:r>
            </a:p>
          </p:txBody>
        </p:sp>
        <p:sp>
          <p:nvSpPr>
            <p:cNvPr id="405522" name="Text Box 18"/>
            <p:cNvSpPr txBox="1">
              <a:spLocks noChangeArrowheads="1"/>
            </p:cNvSpPr>
            <p:nvPr/>
          </p:nvSpPr>
          <p:spPr bwMode="auto">
            <a:xfrm>
              <a:off x="532" y="2955"/>
              <a:ext cx="12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Barriers to entry and exit</a:t>
              </a:r>
            </a:p>
          </p:txBody>
        </p:sp>
        <p:sp>
          <p:nvSpPr>
            <p:cNvPr id="405523" name="Text Box 19"/>
            <p:cNvSpPr txBox="1">
              <a:spLocks noChangeArrowheads="1"/>
            </p:cNvSpPr>
            <p:nvPr/>
          </p:nvSpPr>
          <p:spPr bwMode="auto">
            <a:xfrm>
              <a:off x="532" y="3208"/>
              <a:ext cx="79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Examples</a:t>
              </a:r>
            </a:p>
          </p:txBody>
        </p:sp>
      </p:grpSp>
      <p:grpSp>
        <p:nvGrpSpPr>
          <p:cNvPr id="405548" name="Group 44"/>
          <p:cNvGrpSpPr>
            <a:grpSpLocks/>
          </p:cNvGrpSpPr>
          <p:nvPr/>
        </p:nvGrpSpPr>
        <p:grpSpPr bwMode="auto">
          <a:xfrm>
            <a:off x="4449764" y="2940050"/>
            <a:ext cx="1189037" cy="2546350"/>
            <a:chOff x="1843" y="1852"/>
            <a:chExt cx="749" cy="1604"/>
          </a:xfrm>
        </p:grpSpPr>
        <p:sp>
          <p:nvSpPr>
            <p:cNvPr id="405518" name="Text Box 14"/>
            <p:cNvSpPr txBox="1">
              <a:spLocks noChangeArrowheads="1"/>
            </p:cNvSpPr>
            <p:nvPr/>
          </p:nvSpPr>
          <p:spPr bwMode="auto">
            <a:xfrm>
              <a:off x="1858" y="1852"/>
              <a:ext cx="7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Perfect Competition</a:t>
              </a:r>
            </a:p>
          </p:txBody>
        </p:sp>
        <p:sp>
          <p:nvSpPr>
            <p:cNvPr id="405524" name="Text Box 20"/>
            <p:cNvSpPr txBox="1">
              <a:spLocks noChangeArrowheads="1"/>
            </p:cNvSpPr>
            <p:nvPr/>
          </p:nvSpPr>
          <p:spPr bwMode="auto">
            <a:xfrm>
              <a:off x="1843" y="2204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Many</a:t>
              </a:r>
              <a:endParaRPr lang="en-US" altLang="en-US" sz="1000" b="1"/>
            </a:p>
          </p:txBody>
        </p:sp>
        <p:sp>
          <p:nvSpPr>
            <p:cNvPr id="405526" name="Text Box 22"/>
            <p:cNvSpPr txBox="1">
              <a:spLocks noChangeArrowheads="1"/>
            </p:cNvSpPr>
            <p:nvPr/>
          </p:nvSpPr>
          <p:spPr bwMode="auto">
            <a:xfrm>
              <a:off x="1843" y="2456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None</a:t>
              </a:r>
              <a:endParaRPr lang="en-US" altLang="en-US" sz="1000" b="1"/>
            </a:p>
          </p:txBody>
        </p:sp>
        <p:sp>
          <p:nvSpPr>
            <p:cNvPr id="405527" name="Text Box 23"/>
            <p:cNvSpPr txBox="1">
              <a:spLocks noChangeArrowheads="1"/>
            </p:cNvSpPr>
            <p:nvPr/>
          </p:nvSpPr>
          <p:spPr bwMode="auto">
            <a:xfrm>
              <a:off x="1843" y="2698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None</a:t>
              </a:r>
              <a:endParaRPr lang="en-US" altLang="en-US" sz="1000" b="1"/>
            </a:p>
          </p:txBody>
        </p:sp>
        <p:sp>
          <p:nvSpPr>
            <p:cNvPr id="405528" name="Text Box 24"/>
            <p:cNvSpPr txBox="1">
              <a:spLocks noChangeArrowheads="1"/>
            </p:cNvSpPr>
            <p:nvPr/>
          </p:nvSpPr>
          <p:spPr bwMode="auto">
            <a:xfrm>
              <a:off x="1843" y="2951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None</a:t>
              </a:r>
              <a:endParaRPr lang="en-US" altLang="en-US" sz="1000" b="1"/>
            </a:p>
          </p:txBody>
        </p:sp>
        <p:sp>
          <p:nvSpPr>
            <p:cNvPr id="405529" name="Text Box 25"/>
            <p:cNvSpPr txBox="1">
              <a:spLocks noChangeArrowheads="1"/>
            </p:cNvSpPr>
            <p:nvPr/>
          </p:nvSpPr>
          <p:spPr bwMode="auto">
            <a:xfrm>
              <a:off x="1843" y="3234"/>
              <a:ext cx="734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Wheat,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shares of stock</a:t>
              </a:r>
              <a:endParaRPr lang="en-US" altLang="en-US" sz="1000" b="1"/>
            </a:p>
          </p:txBody>
        </p:sp>
      </p:grpSp>
      <p:grpSp>
        <p:nvGrpSpPr>
          <p:cNvPr id="405549" name="Group 45"/>
          <p:cNvGrpSpPr>
            <a:grpSpLocks/>
          </p:cNvGrpSpPr>
          <p:nvPr/>
        </p:nvGrpSpPr>
        <p:grpSpPr bwMode="auto">
          <a:xfrm>
            <a:off x="5589589" y="2940050"/>
            <a:ext cx="1189037" cy="2546350"/>
            <a:chOff x="2561" y="1852"/>
            <a:chExt cx="749" cy="1604"/>
          </a:xfrm>
        </p:grpSpPr>
        <p:sp>
          <p:nvSpPr>
            <p:cNvPr id="405530" name="Text Box 26"/>
            <p:cNvSpPr txBox="1">
              <a:spLocks noChangeArrowheads="1"/>
            </p:cNvSpPr>
            <p:nvPr/>
          </p:nvSpPr>
          <p:spPr bwMode="auto">
            <a:xfrm>
              <a:off x="2576" y="1852"/>
              <a:ext cx="7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Monopolistic Competition</a:t>
              </a:r>
            </a:p>
          </p:txBody>
        </p:sp>
        <p:sp>
          <p:nvSpPr>
            <p:cNvPr id="405531" name="Text Box 27"/>
            <p:cNvSpPr txBox="1">
              <a:spLocks noChangeArrowheads="1"/>
            </p:cNvSpPr>
            <p:nvPr/>
          </p:nvSpPr>
          <p:spPr bwMode="auto">
            <a:xfrm>
              <a:off x="2561" y="2204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Many</a:t>
              </a:r>
              <a:endParaRPr lang="en-US" altLang="en-US" sz="1000" b="1"/>
            </a:p>
          </p:txBody>
        </p:sp>
        <p:sp>
          <p:nvSpPr>
            <p:cNvPr id="405532" name="Text Box 28"/>
            <p:cNvSpPr txBox="1">
              <a:spLocks noChangeArrowheads="1"/>
            </p:cNvSpPr>
            <p:nvPr/>
          </p:nvSpPr>
          <p:spPr bwMode="auto">
            <a:xfrm>
              <a:off x="2561" y="2456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Some</a:t>
              </a:r>
              <a:endParaRPr lang="en-US" altLang="en-US" sz="1000" b="1"/>
            </a:p>
          </p:txBody>
        </p:sp>
        <p:sp>
          <p:nvSpPr>
            <p:cNvPr id="405533" name="Text Box 29"/>
            <p:cNvSpPr txBox="1">
              <a:spLocks noChangeArrowheads="1"/>
            </p:cNvSpPr>
            <p:nvPr/>
          </p:nvSpPr>
          <p:spPr bwMode="auto">
            <a:xfrm>
              <a:off x="2561" y="2698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Little</a:t>
              </a:r>
              <a:endParaRPr lang="en-US" altLang="en-US" sz="1000" b="1"/>
            </a:p>
          </p:txBody>
        </p:sp>
        <p:sp>
          <p:nvSpPr>
            <p:cNvPr id="405534" name="Text Box 30"/>
            <p:cNvSpPr txBox="1">
              <a:spLocks noChangeArrowheads="1"/>
            </p:cNvSpPr>
            <p:nvPr/>
          </p:nvSpPr>
          <p:spPr bwMode="auto">
            <a:xfrm>
              <a:off x="2561" y="2951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Low</a:t>
              </a:r>
              <a:endParaRPr lang="en-US" altLang="en-US" sz="1000" b="1"/>
            </a:p>
          </p:txBody>
        </p:sp>
        <p:sp>
          <p:nvSpPr>
            <p:cNvPr id="405535" name="Text Box 31"/>
            <p:cNvSpPr txBox="1">
              <a:spLocks noChangeArrowheads="1"/>
            </p:cNvSpPr>
            <p:nvPr/>
          </p:nvSpPr>
          <p:spPr bwMode="auto">
            <a:xfrm>
              <a:off x="2561" y="3234"/>
              <a:ext cx="734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Jeans,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books</a:t>
              </a:r>
              <a:endParaRPr lang="en-US" altLang="en-US" sz="1000" b="1"/>
            </a:p>
          </p:txBody>
        </p:sp>
      </p:grpSp>
      <p:grpSp>
        <p:nvGrpSpPr>
          <p:cNvPr id="405550" name="Group 46"/>
          <p:cNvGrpSpPr>
            <a:grpSpLocks/>
          </p:cNvGrpSpPr>
          <p:nvPr/>
        </p:nvGrpSpPr>
        <p:grpSpPr bwMode="auto">
          <a:xfrm>
            <a:off x="6816725" y="2940050"/>
            <a:ext cx="1466850" cy="2546350"/>
            <a:chOff x="3334" y="1852"/>
            <a:chExt cx="924" cy="1604"/>
          </a:xfrm>
        </p:grpSpPr>
        <p:sp>
          <p:nvSpPr>
            <p:cNvPr id="405536" name="Text Box 32"/>
            <p:cNvSpPr txBox="1">
              <a:spLocks noChangeArrowheads="1"/>
            </p:cNvSpPr>
            <p:nvPr/>
          </p:nvSpPr>
          <p:spPr bwMode="auto">
            <a:xfrm>
              <a:off x="3444" y="1852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Oligopoly</a:t>
              </a:r>
            </a:p>
          </p:txBody>
        </p:sp>
        <p:sp>
          <p:nvSpPr>
            <p:cNvPr id="405537" name="Text Box 33"/>
            <p:cNvSpPr txBox="1">
              <a:spLocks noChangeArrowheads="1"/>
            </p:cNvSpPr>
            <p:nvPr/>
          </p:nvSpPr>
          <p:spPr bwMode="auto">
            <a:xfrm>
              <a:off x="3334" y="2204"/>
              <a:ext cx="9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Two to four dominate</a:t>
              </a:r>
              <a:endParaRPr lang="en-US" altLang="en-US" sz="1000" b="1"/>
            </a:p>
          </p:txBody>
        </p:sp>
        <p:sp>
          <p:nvSpPr>
            <p:cNvPr id="405538" name="Text Box 34"/>
            <p:cNvSpPr txBox="1">
              <a:spLocks noChangeArrowheads="1"/>
            </p:cNvSpPr>
            <p:nvPr/>
          </p:nvSpPr>
          <p:spPr bwMode="auto">
            <a:xfrm>
              <a:off x="3429" y="2456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Some</a:t>
              </a:r>
              <a:endParaRPr lang="en-US" altLang="en-US" sz="1000" b="1"/>
            </a:p>
          </p:txBody>
        </p:sp>
        <p:sp>
          <p:nvSpPr>
            <p:cNvPr id="405539" name="Text Box 35"/>
            <p:cNvSpPr txBox="1">
              <a:spLocks noChangeArrowheads="1"/>
            </p:cNvSpPr>
            <p:nvPr/>
          </p:nvSpPr>
          <p:spPr bwMode="auto">
            <a:xfrm>
              <a:off x="3429" y="2698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Some</a:t>
              </a:r>
              <a:endParaRPr lang="en-US" altLang="en-US" sz="1000" b="1"/>
            </a:p>
          </p:txBody>
        </p:sp>
        <p:sp>
          <p:nvSpPr>
            <p:cNvPr id="405540" name="Text Box 36"/>
            <p:cNvSpPr txBox="1">
              <a:spLocks noChangeArrowheads="1"/>
            </p:cNvSpPr>
            <p:nvPr/>
          </p:nvSpPr>
          <p:spPr bwMode="auto">
            <a:xfrm>
              <a:off x="3429" y="2951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High</a:t>
              </a:r>
              <a:endParaRPr lang="en-US" altLang="en-US" sz="1000" b="1"/>
            </a:p>
          </p:txBody>
        </p:sp>
        <p:sp>
          <p:nvSpPr>
            <p:cNvPr id="405541" name="Text Box 37"/>
            <p:cNvSpPr txBox="1">
              <a:spLocks noChangeArrowheads="1"/>
            </p:cNvSpPr>
            <p:nvPr/>
          </p:nvSpPr>
          <p:spPr bwMode="auto">
            <a:xfrm>
              <a:off x="3429" y="3234"/>
              <a:ext cx="734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Cars,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movie studios</a:t>
              </a:r>
              <a:endParaRPr lang="en-US" altLang="en-US" sz="1000" b="1"/>
            </a:p>
          </p:txBody>
        </p:sp>
      </p:grpSp>
      <p:grpSp>
        <p:nvGrpSpPr>
          <p:cNvPr id="405551" name="Group 47"/>
          <p:cNvGrpSpPr>
            <a:grpSpLocks/>
          </p:cNvGrpSpPr>
          <p:nvPr/>
        </p:nvGrpSpPr>
        <p:grpSpPr bwMode="auto">
          <a:xfrm>
            <a:off x="8470900" y="2940051"/>
            <a:ext cx="1189038" cy="2378075"/>
            <a:chOff x="4376" y="1852"/>
            <a:chExt cx="749" cy="1498"/>
          </a:xfrm>
        </p:grpSpPr>
        <p:sp>
          <p:nvSpPr>
            <p:cNvPr id="405542" name="Text Box 38"/>
            <p:cNvSpPr txBox="1">
              <a:spLocks noChangeArrowheads="1"/>
            </p:cNvSpPr>
            <p:nvPr/>
          </p:nvSpPr>
          <p:spPr bwMode="auto">
            <a:xfrm>
              <a:off x="4391" y="1852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Monopoly</a:t>
              </a:r>
            </a:p>
          </p:txBody>
        </p:sp>
        <p:sp>
          <p:nvSpPr>
            <p:cNvPr id="405543" name="Text Box 39"/>
            <p:cNvSpPr txBox="1">
              <a:spLocks noChangeArrowheads="1"/>
            </p:cNvSpPr>
            <p:nvPr/>
          </p:nvSpPr>
          <p:spPr bwMode="auto">
            <a:xfrm>
              <a:off x="4376" y="2204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One</a:t>
              </a:r>
              <a:endParaRPr lang="en-US" altLang="en-US" sz="1000" b="1"/>
            </a:p>
          </p:txBody>
        </p:sp>
        <p:sp>
          <p:nvSpPr>
            <p:cNvPr id="405544" name="Text Box 40"/>
            <p:cNvSpPr txBox="1">
              <a:spLocks noChangeArrowheads="1"/>
            </p:cNvSpPr>
            <p:nvPr/>
          </p:nvSpPr>
          <p:spPr bwMode="auto">
            <a:xfrm>
              <a:off x="4376" y="2456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None</a:t>
              </a:r>
              <a:endParaRPr lang="en-US" altLang="en-US" sz="1000" b="1"/>
            </a:p>
          </p:txBody>
        </p:sp>
        <p:sp>
          <p:nvSpPr>
            <p:cNvPr id="405545" name="Text Box 41"/>
            <p:cNvSpPr txBox="1">
              <a:spLocks noChangeArrowheads="1"/>
            </p:cNvSpPr>
            <p:nvPr/>
          </p:nvSpPr>
          <p:spPr bwMode="auto">
            <a:xfrm>
              <a:off x="4376" y="2698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Complete</a:t>
              </a:r>
              <a:endParaRPr lang="en-US" altLang="en-US" sz="1000" b="1"/>
            </a:p>
          </p:txBody>
        </p:sp>
        <p:sp>
          <p:nvSpPr>
            <p:cNvPr id="405546" name="Text Box 42"/>
            <p:cNvSpPr txBox="1">
              <a:spLocks noChangeArrowheads="1"/>
            </p:cNvSpPr>
            <p:nvPr/>
          </p:nvSpPr>
          <p:spPr bwMode="auto">
            <a:xfrm>
              <a:off x="4376" y="2951"/>
              <a:ext cx="7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Complete</a:t>
              </a:r>
              <a:endParaRPr lang="en-US" altLang="en-US" sz="1000" b="1"/>
            </a:p>
          </p:txBody>
        </p:sp>
        <p:sp>
          <p:nvSpPr>
            <p:cNvPr id="405547" name="Text Box 43"/>
            <p:cNvSpPr txBox="1">
              <a:spLocks noChangeArrowheads="1"/>
            </p:cNvSpPr>
            <p:nvPr/>
          </p:nvSpPr>
          <p:spPr bwMode="auto">
            <a:xfrm>
              <a:off x="4376" y="3234"/>
              <a:ext cx="734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/>
                <a:t>Public water</a:t>
              </a:r>
              <a:endParaRPr lang="en-US" altLang="en-US" sz="1000" b="1"/>
            </a:p>
          </p:txBody>
        </p:sp>
      </p:grpSp>
      <p:sp>
        <p:nvSpPr>
          <p:cNvPr id="405563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Comparison of Market Structures</a:t>
            </a:r>
          </a:p>
        </p:txBody>
      </p:sp>
      <p:sp>
        <p:nvSpPr>
          <p:cNvPr id="405564" name="Rectangle 60"/>
          <p:cNvSpPr>
            <a:spLocks noGrp="1" noChangeArrowheads="1"/>
          </p:cNvSpPr>
          <p:nvPr>
            <p:ph type="body" idx="1"/>
          </p:nvPr>
        </p:nvSpPr>
        <p:spPr>
          <a:xfrm>
            <a:off x="838200" y="1419497"/>
            <a:ext cx="10515600" cy="4757466"/>
          </a:xfrm>
        </p:spPr>
        <p:txBody>
          <a:bodyPr/>
          <a:lstStyle/>
          <a:p>
            <a:r>
              <a:rPr lang="en-US" altLang="en-US" dirty="0"/>
              <a:t>Markets can be grouped into four basic structures: perfect competition, monopolistic competition, oligopoly, and monopoly</a:t>
            </a:r>
          </a:p>
        </p:txBody>
      </p:sp>
    </p:spTree>
    <p:extLst>
      <p:ext uri="{BB962C8B-B14F-4D97-AF65-F5344CB8AC3E}">
        <p14:creationId xmlns:p14="http://schemas.microsoft.com/office/powerpoint/2010/main" val="14295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Section 3 Assessment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567544"/>
            <a:ext cx="10515600" cy="517289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 sz="2400" dirty="0"/>
              <a:t>1.	The differences between perfect competition and monopolistic competition arise because</a:t>
            </a:r>
          </a:p>
          <a:p>
            <a:pPr lvl="1">
              <a:buFontTx/>
              <a:buNone/>
            </a:pPr>
            <a:r>
              <a:rPr lang="en-US" altLang="en-US" dirty="0"/>
              <a:t>(a) in perfect competition the prices are set by the government.</a:t>
            </a:r>
          </a:p>
          <a:p>
            <a:pPr lvl="1">
              <a:buFontTx/>
              <a:buNone/>
            </a:pPr>
            <a:r>
              <a:rPr lang="en-US" altLang="en-US" dirty="0"/>
              <a:t>(b) in perfect competition the buyer is free to buy from any seller he or she chooses.</a:t>
            </a:r>
          </a:p>
          <a:p>
            <a:pPr lvl="1">
              <a:buFontTx/>
              <a:buNone/>
            </a:pPr>
            <a:r>
              <a:rPr lang="en-US" altLang="en-US" dirty="0"/>
              <a:t>(c) in monopolistic competition there are fewer sellers and more buyers.</a:t>
            </a:r>
          </a:p>
          <a:p>
            <a:pPr lvl="1">
              <a:buFontTx/>
              <a:buNone/>
            </a:pPr>
            <a:r>
              <a:rPr lang="en-US" altLang="en-US" dirty="0"/>
              <a:t>(d) in monopolistic competition competitive firms sell goods that are similar enough to be substituted for one another.</a:t>
            </a:r>
          </a:p>
          <a:p>
            <a:pPr>
              <a:buFontTx/>
              <a:buNone/>
            </a:pPr>
            <a:r>
              <a:rPr lang="en-US" altLang="en-US" sz="2400" dirty="0"/>
              <a:t>2.	An oligopoly is</a:t>
            </a:r>
          </a:p>
          <a:p>
            <a:pPr lvl="1">
              <a:buFontTx/>
              <a:buNone/>
            </a:pPr>
            <a:r>
              <a:rPr lang="en-US" altLang="en-US" dirty="0"/>
              <a:t>(a) an agreement among firms to charge one price for the same good.</a:t>
            </a:r>
          </a:p>
          <a:p>
            <a:pPr lvl="1">
              <a:buFontTx/>
              <a:buNone/>
            </a:pPr>
            <a:r>
              <a:rPr lang="en-US" altLang="en-US" dirty="0"/>
              <a:t>(b) a formal organization of producers that agree to coordinate price and output.</a:t>
            </a:r>
          </a:p>
          <a:p>
            <a:pPr lvl="1">
              <a:buFontTx/>
              <a:buNone/>
            </a:pPr>
            <a:r>
              <a:rPr lang="en-US" altLang="en-US" dirty="0"/>
              <a:t>(c) a way to attract customers without lowering price.</a:t>
            </a:r>
          </a:p>
          <a:p>
            <a:pPr lvl="1">
              <a:buFontTx/>
              <a:buNone/>
            </a:pPr>
            <a:r>
              <a:rPr lang="en-US" altLang="en-US" dirty="0"/>
              <a:t>(d) a market structure in which a few large firms dominate a market.</a:t>
            </a:r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217714" y="3575481"/>
            <a:ext cx="1140823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17713" y="6010138"/>
            <a:ext cx="1140823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6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51243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/>
              <a:t>Section 4</a:t>
            </a:r>
            <a:endParaRPr lang="en-US" sz="8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3509555"/>
            <a:ext cx="10515600" cy="2580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Regulation and deregulation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054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 smtClean="0"/>
              <a:t>THEY HAVE THE POWER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987425"/>
            <a:ext cx="4171406" cy="5870575"/>
          </a:xfrm>
        </p:spPr>
        <p:txBody>
          <a:bodyPr/>
          <a:lstStyle/>
          <a:p>
            <a:r>
              <a:rPr lang="en-US" altLang="en-US" sz="2400" b="1" dirty="0"/>
              <a:t>Market power </a:t>
            </a:r>
            <a:r>
              <a:rPr lang="en-US" altLang="en-US" sz="2400" dirty="0"/>
              <a:t>is the ability of a company to control prices and output</a:t>
            </a:r>
            <a:r>
              <a:rPr lang="en-US" altLang="en-US" sz="2400" dirty="0" smtClean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Markets dominated by a few large firms tend to have higher prices and lower output than markets with many sellers</a:t>
            </a:r>
            <a:r>
              <a:rPr lang="en-US" altLang="en-US" sz="2400" dirty="0" smtClean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To control prices and output like a monopoly, firms sometimes use predatory pricing.  </a:t>
            </a:r>
            <a:r>
              <a:rPr lang="en-US" altLang="en-US" sz="2400" b="1" dirty="0"/>
              <a:t>Predatory pricing </a:t>
            </a:r>
            <a:r>
              <a:rPr lang="en-US" altLang="en-US" sz="2400" dirty="0"/>
              <a:t>sets the market price below cost levels for the short term to drive out competitors. 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6" y="1505197"/>
            <a:ext cx="7010400" cy="3022261"/>
          </a:xfrm>
        </p:spPr>
      </p:pic>
      <p:sp>
        <p:nvSpPr>
          <p:cNvPr id="8" name="TextBox 7"/>
          <p:cNvSpPr txBox="1"/>
          <p:nvPr/>
        </p:nvSpPr>
        <p:spPr>
          <a:xfrm>
            <a:off x="6601099" y="3227566"/>
            <a:ext cx="4502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50" dirty="0" smtClean="0">
                <a:solidFill>
                  <a:srgbClr val="0A2B32"/>
                </a:solidFill>
                <a:latin typeface="Impact" panose="020B0806030902050204" pitchFamily="34" charset="0"/>
              </a:rPr>
              <a:t>PRICING</a:t>
            </a:r>
            <a:endParaRPr lang="en-US" sz="9650" dirty="0">
              <a:solidFill>
                <a:srgbClr val="0A2B32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68297" y="2231497"/>
            <a:ext cx="1515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50" dirty="0" smtClean="0">
                <a:solidFill>
                  <a:srgbClr val="0A2B32"/>
                </a:solidFill>
                <a:latin typeface="Impact" panose="020B0806030902050204" pitchFamily="34" charset="0"/>
              </a:rPr>
              <a:t>Y</a:t>
            </a:r>
            <a:endParaRPr lang="en-US" sz="9650" dirty="0">
              <a:solidFill>
                <a:srgbClr val="0A2B32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462" y="4147992"/>
            <a:ext cx="238125" cy="342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352" y="4147992"/>
            <a:ext cx="238125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800" y="4147992"/>
            <a:ext cx="238125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248" y="4147992"/>
            <a:ext cx="238125" cy="34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209" y="4147992"/>
            <a:ext cx="238125" cy="342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298" y="4147992"/>
            <a:ext cx="238125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977" y="4206984"/>
            <a:ext cx="192031" cy="276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696" y="4100367"/>
            <a:ext cx="615541" cy="390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553" y="3150018"/>
            <a:ext cx="238079" cy="342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933" y="4149983"/>
            <a:ext cx="628132" cy="3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 smtClean="0"/>
              <a:t>Government Competition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09" y="1"/>
            <a:ext cx="3648118" cy="25787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-1" y="987425"/>
            <a:ext cx="5782491" cy="5870575"/>
          </a:xfrm>
        </p:spPr>
        <p:txBody>
          <a:bodyPr>
            <a:normAutofit/>
          </a:bodyPr>
          <a:lstStyle/>
          <a:p>
            <a:r>
              <a:rPr lang="en-US" altLang="en-US" dirty="0"/>
              <a:t>Government policies keep firms from controlling the prices and supply of important goods</a:t>
            </a:r>
            <a:r>
              <a:rPr lang="en-US" altLang="en-US" dirty="0" smtClean="0"/>
              <a:t>. </a:t>
            </a:r>
            <a:r>
              <a:rPr lang="en-US" altLang="en-US" b="1" dirty="0"/>
              <a:t>Antitrust laws </a:t>
            </a:r>
            <a:r>
              <a:rPr lang="en-US" altLang="en-US" dirty="0"/>
              <a:t>are laws that encourage competition in the marketplace. </a:t>
            </a:r>
          </a:p>
          <a:p>
            <a:r>
              <a:rPr lang="en-US" altLang="en-US" sz="1800" b="1" dirty="0" smtClean="0">
                <a:latin typeface="Arial" panose="020B0604020202020204" pitchFamily="34" charset="0"/>
                <a:cs typeface="Times" panose="02020603050405020304" pitchFamily="18" charset="0"/>
              </a:rPr>
              <a:t>1. </a:t>
            </a:r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Regulating Business Practices</a:t>
            </a:r>
            <a:endParaRPr lang="en-US" altLang="en-US" sz="1800" dirty="0">
              <a:latin typeface="Arial" panose="020B0604020202020204" pitchFamily="34" charset="0"/>
              <a:cs typeface="Times" panose="02020603050405020304" pitchFamily="18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The government has the power to regulate business practices if these practices give too much power to a company that already has few competitors.</a:t>
            </a:r>
          </a:p>
          <a:p>
            <a:pPr>
              <a:spcBef>
                <a:spcPct val="30000"/>
              </a:spcBef>
            </a:pPr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2. Breaking Up Monopolies</a:t>
            </a:r>
            <a:endParaRPr lang="en-US" altLang="en-US" sz="1800" dirty="0">
              <a:latin typeface="Arial" panose="020B0604020202020204" pitchFamily="34" charset="0"/>
              <a:cs typeface="Times" panose="02020603050405020304" pitchFamily="18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The government has used anti-trust legislation to break up existing monopolies, such as the Standard Oil Trust and AT&amp;T.</a:t>
            </a:r>
          </a:p>
          <a:p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3. Blocking Mergers</a:t>
            </a:r>
            <a:endParaRPr lang="en-US" altLang="en-US" sz="1800" dirty="0">
              <a:latin typeface="Arial" panose="020B0604020202020204" pitchFamily="34" charset="0"/>
              <a:cs typeface="Times" panose="02020603050405020304" pitchFamily="18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A merger is a combination of two or more companies into a single firm</a:t>
            </a:r>
            <a:r>
              <a:rPr lang="en-US" altLang="en-US" sz="1800" dirty="0" smtClean="0">
                <a:latin typeface="Arial" panose="020B0604020202020204" pitchFamily="34" charset="0"/>
                <a:cs typeface="Times" panose="02020603050405020304" pitchFamily="18" charset="0"/>
              </a:rPr>
              <a:t>. </a:t>
            </a:r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The government can block mergers that would decrease competition.</a:t>
            </a:r>
          </a:p>
          <a:p>
            <a:pPr>
              <a:spcBef>
                <a:spcPct val="30000"/>
              </a:spcBef>
            </a:pPr>
            <a:r>
              <a:rPr lang="en-US" altLang="en-US" sz="1800" b="1" dirty="0">
                <a:latin typeface="Arial" panose="020B0604020202020204" pitchFamily="34" charset="0"/>
                <a:cs typeface="Times" panose="02020603050405020304" pitchFamily="18" charset="0"/>
              </a:rPr>
              <a:t>4. Preserving Incentives</a:t>
            </a:r>
            <a:endParaRPr lang="en-US" altLang="en-US" sz="1800" dirty="0">
              <a:latin typeface="Arial" panose="020B0604020202020204" pitchFamily="34" charset="0"/>
              <a:cs typeface="Times" panose="02020603050405020304" pitchFamily="18" charset="0"/>
            </a:endParaRPr>
          </a:p>
          <a:p>
            <a:r>
              <a:rPr lang="en-US" altLang="en-US" sz="1800" dirty="0">
                <a:latin typeface="Arial" panose="020B0604020202020204" pitchFamily="34" charset="0"/>
                <a:cs typeface="Times" panose="02020603050405020304" pitchFamily="18" charset="0"/>
              </a:rPr>
              <a:t>	In 1997, new guidelines were introduced for proposed mergers, giving companies an opportunity to show that their merging benefits consumers.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4064" r="13357"/>
          <a:stretch/>
        </p:blipFill>
        <p:spPr>
          <a:xfrm>
            <a:off x="6555580" y="3553097"/>
            <a:ext cx="4370084" cy="33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r>
              <a:rPr lang="en-US" dirty="0" smtClean="0"/>
              <a:t>Deregulation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987425"/>
            <a:ext cx="5183188" cy="5870575"/>
          </a:xfrm>
        </p:spPr>
        <p:txBody>
          <a:bodyPr/>
          <a:lstStyle/>
          <a:p>
            <a:r>
              <a:rPr lang="en-US" altLang="en-US" sz="2400" b="1" dirty="0"/>
              <a:t>Deregulation</a:t>
            </a:r>
            <a:r>
              <a:rPr lang="en-US" altLang="en-US" sz="2400" dirty="0"/>
              <a:t> is the removal of some government controls over a market.  </a:t>
            </a:r>
            <a:endParaRPr lang="en-US" altLang="en-US" sz="2400" dirty="0" smtClean="0"/>
          </a:p>
          <a:p>
            <a:endParaRPr lang="en-US" altLang="en-US" sz="2400" dirty="0"/>
          </a:p>
          <a:p>
            <a:r>
              <a:rPr lang="en-US" altLang="en-US" sz="2400" dirty="0"/>
              <a:t>Deregulation is used to promote competition.  </a:t>
            </a:r>
            <a:endParaRPr lang="en-US" altLang="en-US" sz="2400" dirty="0" smtClean="0"/>
          </a:p>
          <a:p>
            <a:endParaRPr lang="en-US" altLang="en-US" sz="2400" dirty="0"/>
          </a:p>
          <a:p>
            <a:r>
              <a:rPr lang="en-US" altLang="en-US" sz="2400" dirty="0"/>
              <a:t>Many new competitors enter a market that has been deregulated.  This is followed by an economically healthy weeding out of some firms from that market, which can be hard on workers in the short term.  </a:t>
            </a:r>
          </a:p>
          <a:p>
            <a:endParaRPr lang="en-US" dirty="0"/>
          </a:p>
        </p:txBody>
      </p:sp>
      <p:pic>
        <p:nvPicPr>
          <p:cNvPr id="2050" name="Picture 2" descr="Image result for deregulation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24" y="-1"/>
            <a:ext cx="5213476" cy="34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751072"/>
            <a:ext cx="6705600" cy="31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66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0593" y="966650"/>
            <a:ext cx="11477897" cy="5891349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3200" dirty="0"/>
              <a:t>1.	Antitrust laws allow the U.S. government to do all of the following EXCEPT</a:t>
            </a:r>
          </a:p>
          <a:p>
            <a:pPr lvl="1">
              <a:buFontTx/>
              <a:buNone/>
            </a:pPr>
            <a:r>
              <a:rPr lang="en-US" altLang="en-US" sz="3200" dirty="0"/>
              <a:t>(a) regulate business practices</a:t>
            </a:r>
          </a:p>
          <a:p>
            <a:pPr lvl="1">
              <a:buFontTx/>
              <a:buNone/>
            </a:pPr>
            <a:r>
              <a:rPr lang="en-US" altLang="en-US" sz="3200" dirty="0"/>
              <a:t>(b) stop firms from forming monopolies</a:t>
            </a:r>
          </a:p>
          <a:p>
            <a:pPr lvl="1">
              <a:buFontTx/>
              <a:buNone/>
            </a:pPr>
            <a:r>
              <a:rPr lang="en-US" altLang="en-US" sz="3200" dirty="0"/>
              <a:t>(c) prevent firms from selling new experimental products</a:t>
            </a:r>
          </a:p>
          <a:p>
            <a:pPr lvl="1">
              <a:buFontTx/>
              <a:buNone/>
            </a:pPr>
            <a:r>
              <a:rPr lang="en-US" altLang="en-US" sz="3200" dirty="0"/>
              <a:t>(d) break up existing monopolies</a:t>
            </a:r>
          </a:p>
          <a:p>
            <a:pPr>
              <a:buFontTx/>
              <a:buNone/>
            </a:pPr>
            <a:r>
              <a:rPr lang="en-US" altLang="en-US" sz="3200" dirty="0"/>
              <a:t>2.	The purpose of both deregulation and antitrust laws is to</a:t>
            </a:r>
          </a:p>
          <a:p>
            <a:pPr lvl="1">
              <a:buFontTx/>
              <a:buNone/>
            </a:pPr>
            <a:r>
              <a:rPr lang="en-US" altLang="en-US" sz="3200" dirty="0"/>
              <a:t>(a) promote competition</a:t>
            </a:r>
          </a:p>
          <a:p>
            <a:pPr lvl="1">
              <a:buFontTx/>
              <a:buNone/>
            </a:pPr>
            <a:r>
              <a:rPr lang="en-US" altLang="en-US" sz="3200" dirty="0"/>
              <a:t>(b) promote government control</a:t>
            </a:r>
          </a:p>
          <a:p>
            <a:pPr lvl="1">
              <a:buFontTx/>
              <a:buNone/>
            </a:pPr>
            <a:r>
              <a:rPr lang="en-US" altLang="en-US" sz="3200" dirty="0"/>
              <a:t>(c) promote inefficient commerce</a:t>
            </a:r>
          </a:p>
          <a:p>
            <a:pPr lvl="1">
              <a:buFontTx/>
              <a:buNone/>
            </a:pPr>
            <a:r>
              <a:rPr lang="en-US" altLang="en-US" sz="3200" dirty="0"/>
              <a:t>(d) prevent monopolies</a:t>
            </a:r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0" y="2481943"/>
            <a:ext cx="949234" cy="13759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0" y="4367349"/>
            <a:ext cx="949234" cy="79683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0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/>
              <a:t>It’s Conditional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>
            <a:normAutofit lnSpcReduction="10000"/>
          </a:bodyPr>
          <a:lstStyle/>
          <a:p>
            <a:r>
              <a:rPr lang="en-US" altLang="en-US" sz="2000" b="1" dirty="0">
                <a:latin typeface="Arial" panose="020B0604020202020204" pitchFamily="34" charset="0"/>
                <a:ea typeface="Times" pitchFamily="2" charset="0"/>
                <a:cs typeface="Times" pitchFamily="2" charset="0"/>
              </a:rPr>
              <a:t>1. Many Buyers and Sellers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Times" pitchFamily="2" charset="0"/>
                <a:cs typeface="Times" pitchFamily="2" charset="0"/>
              </a:rPr>
              <a:t>	There are many participants on both the buying and selling sides.</a:t>
            </a:r>
          </a:p>
          <a:p>
            <a:endParaRPr lang="en-US" altLang="en-US" sz="2000" dirty="0">
              <a:latin typeface="Arial" panose="020B0604020202020204" pitchFamily="34" charset="0"/>
              <a:ea typeface="Times" pitchFamily="2" charset="0"/>
              <a:cs typeface="Times" pitchFamily="2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2000" b="1" dirty="0">
                <a:latin typeface="Arial" panose="020B0604020202020204" pitchFamily="34" charset="0"/>
                <a:ea typeface="Times" pitchFamily="2" charset="0"/>
                <a:cs typeface="Times" pitchFamily="2" charset="0"/>
              </a:rPr>
              <a:t>2. Identical Products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Times" pitchFamily="2" charset="0"/>
                <a:cs typeface="Times" pitchFamily="2" charset="0"/>
              </a:rPr>
              <a:t>	There are no differences between the products sold by different suppliers.</a:t>
            </a:r>
          </a:p>
          <a:p>
            <a:endParaRPr lang="en-US" altLang="en-US" sz="2000" dirty="0">
              <a:latin typeface="Arial" panose="020B0604020202020204" pitchFamily="34" charset="0"/>
              <a:ea typeface="Times" pitchFamily="2" charset="0"/>
              <a:cs typeface="Times" pitchFamily="2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2000" b="1" dirty="0">
                <a:latin typeface="Arial" panose="020B0604020202020204" pitchFamily="34" charset="0"/>
                <a:ea typeface="Times" pitchFamily="2" charset="0"/>
                <a:cs typeface="Times" pitchFamily="2" charset="0"/>
              </a:rPr>
              <a:t>3. Informed Buyers and Sellers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Times" pitchFamily="2" charset="0"/>
                <a:cs typeface="Times" pitchFamily="2" charset="0"/>
              </a:rPr>
              <a:t>	The market provides the buyer with full information about the product and its price. </a:t>
            </a:r>
          </a:p>
          <a:p>
            <a:endParaRPr lang="en-US" altLang="en-US" sz="2000" dirty="0">
              <a:latin typeface="Arial" panose="020B0604020202020204" pitchFamily="34" charset="0"/>
              <a:ea typeface="Times" pitchFamily="2" charset="0"/>
              <a:cs typeface="Times" pitchFamily="2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2000" b="1" dirty="0">
                <a:latin typeface="Arial" panose="020B0604020202020204" pitchFamily="34" charset="0"/>
                <a:ea typeface="Times" pitchFamily="2" charset="0"/>
                <a:cs typeface="Times" pitchFamily="2" charset="0"/>
              </a:rPr>
              <a:t>4. Free Market Entry and Exit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Times" pitchFamily="2" charset="0"/>
                <a:cs typeface="Times" pitchFamily="2" charset="0"/>
              </a:rPr>
              <a:t>	Firms can enter the market when they can make money and leave it when they can’t. They are not forced to stay or leave.</a:t>
            </a:r>
            <a:endParaRPr lang="en-US" altLang="en-US" sz="2000" dirty="0">
              <a:latin typeface="Arial" panose="020B0604020202020204" pitchFamily="34" charset="0"/>
            </a:endParaRPr>
          </a:p>
          <a:p>
            <a:endParaRPr lang="en-U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0"/>
            <a:ext cx="5686425" cy="2476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49" y="2476500"/>
            <a:ext cx="3900351" cy="220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11558" r="34764"/>
          <a:stretch/>
        </p:blipFill>
        <p:spPr>
          <a:xfrm>
            <a:off x="5713911" y="2476500"/>
            <a:ext cx="2577738" cy="30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21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/>
              <a:t>Barriers to entry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6" y="0"/>
            <a:ext cx="4944533" cy="329184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/>
          <a:lstStyle/>
          <a:p>
            <a:r>
              <a:rPr lang="en-US" altLang="en-US" sz="2000" dirty="0"/>
              <a:t>There are certain factors that make it difficult for new firms to enter the market. These factors are called </a:t>
            </a:r>
            <a:r>
              <a:rPr lang="en-US" altLang="en-US" sz="2000" b="1" dirty="0"/>
              <a:t>Barriers to entry. </a:t>
            </a:r>
            <a:r>
              <a:rPr lang="en-US" altLang="en-US" sz="2000" dirty="0"/>
              <a:t>There are two major barriers to entry:</a:t>
            </a:r>
            <a:endParaRPr lang="en-US" altLang="en-US" sz="2000" b="1" dirty="0"/>
          </a:p>
          <a:p>
            <a:endParaRPr lang="en-US" altLang="en-US" sz="2000" dirty="0"/>
          </a:p>
          <a:p>
            <a:r>
              <a:rPr lang="en-US" altLang="en-US" sz="2000" b="1" dirty="0"/>
              <a:t>Start-up Costs</a:t>
            </a:r>
          </a:p>
          <a:p>
            <a:r>
              <a:rPr lang="en-US" altLang="en-US" sz="2000" dirty="0"/>
              <a:t>The expenses that a new business must pay before the first product reaches the customer are called start-up costs. </a:t>
            </a:r>
          </a:p>
          <a:p>
            <a:endParaRPr lang="en-US" altLang="en-US" sz="2000" dirty="0"/>
          </a:p>
          <a:p>
            <a:r>
              <a:rPr lang="en-US" altLang="en-US" sz="2000" b="1" dirty="0"/>
              <a:t>Technology</a:t>
            </a:r>
          </a:p>
          <a:p>
            <a:r>
              <a:rPr lang="en-US" altLang="en-US" sz="2000" dirty="0"/>
              <a:t>Some markets require a high degree of technological know-how.  As a result, new entrepreneurs cannot easily enter these markets. </a:t>
            </a:r>
          </a:p>
          <a:p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12" y="3773261"/>
            <a:ext cx="4991487" cy="3084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1" r="32786"/>
          <a:stretch/>
        </p:blipFill>
        <p:spPr>
          <a:xfrm>
            <a:off x="4657610" y="3745212"/>
            <a:ext cx="2542902" cy="3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3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54" name="Rectangle 38">
            <a:extLst>
              <a:ext uri="{FF2B5EF4-FFF2-40B4-BE49-F238E27FC236}">
                <a16:creationId xmlns:a16="http://schemas.microsoft.com/office/drawing/2014/main" id="{A4A64A9C-8623-0C4D-8FE6-3CC1A5299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96000" cy="989012"/>
          </a:xfrm>
        </p:spPr>
        <p:txBody>
          <a:bodyPr/>
          <a:lstStyle/>
          <a:p>
            <a:r>
              <a:rPr lang="en-US" altLang="en-US" dirty="0"/>
              <a:t>Price and Output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F1676-2156-F54E-8EDC-0108BD15B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538017" cy="5862637"/>
          </a:xfrm>
        </p:spPr>
        <p:txBody>
          <a:bodyPr/>
          <a:lstStyle/>
          <a:p>
            <a:r>
              <a:rPr lang="en-US" altLang="en-US" sz="3600" dirty="0"/>
              <a:t>One of the primary characteristics of perfectly competitive markets is that they are efficient. In a perfectly competitive market, price and output reach their equilibrium levels. </a:t>
            </a:r>
          </a:p>
          <a:p>
            <a:endParaRPr lang="en-US" dirty="0"/>
          </a:p>
        </p:txBody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7F50B42A-7966-8D43-8C95-0A028D6D3F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4" y="995363"/>
            <a:ext cx="4972822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9">
            <a:extLst>
              <a:ext uri="{FF2B5EF4-FFF2-40B4-BE49-F238E27FC236}">
                <a16:creationId xmlns:a16="http://schemas.microsoft.com/office/drawing/2014/main" id="{D6E2ECB6-32AC-5C46-AB3D-4AC977E30881}"/>
              </a:ext>
            </a:extLst>
          </p:cNvPr>
          <p:cNvGrpSpPr>
            <a:grpSpLocks/>
          </p:cNvGrpSpPr>
          <p:nvPr/>
        </p:nvGrpSpPr>
        <p:grpSpPr bwMode="auto">
          <a:xfrm>
            <a:off x="7878764" y="2569368"/>
            <a:ext cx="3252788" cy="2622550"/>
            <a:chOff x="1924" y="1938"/>
            <a:chExt cx="2049" cy="1652"/>
          </a:xfrm>
        </p:grpSpPr>
        <p:pic>
          <p:nvPicPr>
            <p:cNvPr id="30" name="Picture 19">
              <a:extLst>
                <a:ext uri="{FF2B5EF4-FFF2-40B4-BE49-F238E27FC236}">
                  <a16:creationId xmlns:a16="http://schemas.microsoft.com/office/drawing/2014/main" id="{EB2CFB25-B647-3E4F-85C6-5D4E5BACA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" y="1938"/>
              <a:ext cx="1626" cy="1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44C20EAE-C79A-544A-9A30-1D5B29977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5" y="3381"/>
              <a:ext cx="5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200"/>
                <a:t>Demand</a:t>
              </a:r>
              <a:endParaRPr lang="en-US" altLang="en-US" sz="2600"/>
            </a:p>
          </p:txBody>
        </p:sp>
        <p:sp>
          <p:nvSpPr>
            <p:cNvPr id="32" name="Line 25">
              <a:extLst>
                <a:ext uri="{FF2B5EF4-FFF2-40B4-BE49-F238E27FC236}">
                  <a16:creationId xmlns:a16="http://schemas.microsoft.com/office/drawing/2014/main" id="{E9B54965-6AB6-9F47-AC43-9A48AE6C5D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4" y="2743"/>
              <a:ext cx="78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6">
              <a:extLst>
                <a:ext uri="{FF2B5EF4-FFF2-40B4-BE49-F238E27FC236}">
                  <a16:creationId xmlns:a16="http://schemas.microsoft.com/office/drawing/2014/main" id="{C0408256-E6C4-744A-AB8D-B6418990E8A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370" y="3200"/>
              <a:ext cx="78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27">
              <a:extLst>
                <a:ext uri="{FF2B5EF4-FFF2-40B4-BE49-F238E27FC236}">
                  <a16:creationId xmlns:a16="http://schemas.microsoft.com/office/drawing/2014/main" id="{F5DC2F38-AC4A-4B40-8C6B-5EAE296B0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5" y="2589"/>
              <a:ext cx="61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200"/>
                <a:t>Equilibrium Price</a:t>
              </a:r>
              <a:endParaRPr lang="en-US" altLang="en-US" sz="2600"/>
            </a:p>
          </p:txBody>
        </p:sp>
        <p:sp>
          <p:nvSpPr>
            <p:cNvPr id="35" name="Text Box 28">
              <a:extLst>
                <a:ext uri="{FF2B5EF4-FFF2-40B4-BE49-F238E27FC236}">
                  <a16:creationId xmlns:a16="http://schemas.microsoft.com/office/drawing/2014/main" id="{1177BE90-D26E-9349-A333-8B8A725F3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2447" y="3091"/>
              <a:ext cx="61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200"/>
                <a:t>Equilibrium Quantity</a:t>
              </a:r>
              <a:endParaRPr lang="en-US" altLang="en-US" sz="2600"/>
            </a:p>
          </p:txBody>
        </p:sp>
      </p:grpSp>
      <p:grpSp>
        <p:nvGrpSpPr>
          <p:cNvPr id="393240" name="Group 24">
            <a:extLst>
              <a:ext uri="{FF2B5EF4-FFF2-40B4-BE49-F238E27FC236}">
                <a16:creationId xmlns:a16="http://schemas.microsoft.com/office/drawing/2014/main" id="{4A60D039-54B3-1C4E-9CA9-A7458F96B34C}"/>
              </a:ext>
            </a:extLst>
          </p:cNvPr>
          <p:cNvGrpSpPr>
            <a:grpSpLocks/>
          </p:cNvGrpSpPr>
          <p:nvPr/>
        </p:nvGrpSpPr>
        <p:grpSpPr bwMode="auto">
          <a:xfrm>
            <a:off x="7935221" y="2612230"/>
            <a:ext cx="3124200" cy="2505075"/>
            <a:chOff x="1968" y="1968"/>
            <a:chExt cx="1968" cy="1578"/>
          </a:xfrm>
        </p:grpSpPr>
        <p:pic>
          <p:nvPicPr>
            <p:cNvPr id="393232" name="Picture 16">
              <a:extLst>
                <a:ext uri="{FF2B5EF4-FFF2-40B4-BE49-F238E27FC236}">
                  <a16:creationId xmlns:a16="http://schemas.microsoft.com/office/drawing/2014/main" id="{34EB265E-4F79-8945-A121-2DD7DC2B6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968"/>
              <a:ext cx="1584" cy="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3234" name="Text Box 18">
              <a:extLst>
                <a:ext uri="{FF2B5EF4-FFF2-40B4-BE49-F238E27FC236}">
                  <a16:creationId xmlns:a16="http://schemas.microsoft.com/office/drawing/2014/main" id="{A94D6219-7E90-EE48-A9C0-5E13A626E5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968"/>
              <a:ext cx="5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200"/>
                <a:t>Supply</a:t>
              </a:r>
              <a:endParaRPr lang="en-US" altLang="en-US" sz="2600"/>
            </a:p>
          </p:txBody>
        </p:sp>
      </p:grpSp>
      <p:grpSp>
        <p:nvGrpSpPr>
          <p:cNvPr id="393239" name="Group 23">
            <a:extLst>
              <a:ext uri="{FF2B5EF4-FFF2-40B4-BE49-F238E27FC236}">
                <a16:creationId xmlns:a16="http://schemas.microsoft.com/office/drawing/2014/main" id="{9D402705-78CB-1D4C-AE5D-B44A728CCDAF}"/>
              </a:ext>
            </a:extLst>
          </p:cNvPr>
          <p:cNvGrpSpPr>
            <a:grpSpLocks/>
          </p:cNvGrpSpPr>
          <p:nvPr/>
        </p:nvGrpSpPr>
        <p:grpSpPr bwMode="auto">
          <a:xfrm>
            <a:off x="7327049" y="1470298"/>
            <a:ext cx="4394019" cy="4146650"/>
            <a:chOff x="1666" y="1491"/>
            <a:chExt cx="2415" cy="2307"/>
          </a:xfrm>
        </p:grpSpPr>
        <p:sp>
          <p:nvSpPr>
            <p:cNvPr id="393231" name="Text Box 15">
              <a:extLst>
                <a:ext uri="{FF2B5EF4-FFF2-40B4-BE49-F238E27FC236}">
                  <a16:creationId xmlns:a16="http://schemas.microsoft.com/office/drawing/2014/main" id="{B48AE5A4-249C-554E-B58E-DB476C86B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1" y="1491"/>
              <a:ext cx="2400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FFFFFF"/>
                  </a:solidFill>
                </a:rPr>
                <a:t>Market Equilibrium in Perfect Competition</a:t>
              </a:r>
              <a:endParaRPr lang="en-US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93237" name="Text Box 21">
              <a:extLst>
                <a:ext uri="{FF2B5EF4-FFF2-40B4-BE49-F238E27FC236}">
                  <a16:creationId xmlns:a16="http://schemas.microsoft.com/office/drawing/2014/main" id="{84139B4C-9F04-954C-8386-9F1100D80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9" y="3575"/>
              <a:ext cx="62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 b="1" dirty="0"/>
                <a:t>Quantity</a:t>
              </a:r>
              <a:endParaRPr lang="en-US" altLang="en-US" sz="2600" dirty="0"/>
            </a:p>
          </p:txBody>
        </p:sp>
        <p:sp>
          <p:nvSpPr>
            <p:cNvPr id="393238" name="Text Box 22">
              <a:extLst>
                <a:ext uri="{FF2B5EF4-FFF2-40B4-BE49-F238E27FC236}">
                  <a16:creationId xmlns:a16="http://schemas.microsoft.com/office/drawing/2014/main" id="{8AD428F3-60C0-A848-9903-6F0EA7810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512" y="2599"/>
              <a:ext cx="52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 b="1" dirty="0"/>
                <a:t>Price</a:t>
              </a:r>
              <a:endParaRPr lang="en-US" altLang="en-US" sz="2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098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12AA208-BF53-A54C-99D4-86AFC2E3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83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Section 1 Questions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576"/>
            <a:ext cx="10515600" cy="540242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 dirty="0"/>
              <a:t>1.  Which of the following is NOT a condition for perfect competition?</a:t>
            </a:r>
          </a:p>
          <a:p>
            <a:pPr lvl="1">
              <a:buFontTx/>
              <a:buNone/>
            </a:pPr>
            <a:r>
              <a:rPr lang="en-US" altLang="en-US" dirty="0"/>
              <a:t>(a) many buyers and sellers participate</a:t>
            </a:r>
          </a:p>
          <a:p>
            <a:pPr lvl="1">
              <a:buFontTx/>
              <a:buNone/>
            </a:pPr>
            <a:r>
              <a:rPr lang="en-US" altLang="en-US" dirty="0"/>
              <a:t>(b) identical products are offered</a:t>
            </a:r>
          </a:p>
          <a:p>
            <a:pPr lvl="1">
              <a:buFontTx/>
              <a:buNone/>
            </a:pPr>
            <a:r>
              <a:rPr lang="en-US" altLang="en-US" dirty="0"/>
              <a:t>(c) market barriers are in place</a:t>
            </a:r>
          </a:p>
          <a:p>
            <a:pPr lvl="1">
              <a:buFontTx/>
              <a:buNone/>
            </a:pPr>
            <a:r>
              <a:rPr lang="en-US" altLang="en-US" dirty="0"/>
              <a:t>(d) buyers and sellers are well-informed about goods and services</a:t>
            </a:r>
          </a:p>
          <a:p>
            <a:pPr>
              <a:buFontTx/>
              <a:buNone/>
            </a:pPr>
            <a:r>
              <a:rPr lang="en-US" altLang="en-US" sz="2400" dirty="0"/>
              <a:t>2.  How does a perfect market influence output?</a:t>
            </a:r>
          </a:p>
          <a:p>
            <a:pPr lvl="1">
              <a:buFontTx/>
              <a:buNone/>
            </a:pPr>
            <a:r>
              <a:rPr lang="en-US" altLang="en-US" dirty="0"/>
              <a:t>(a) Each firm adjusts its output so that it just covers all of its costs.</a:t>
            </a:r>
          </a:p>
          <a:p>
            <a:pPr lvl="1">
              <a:buFontTx/>
              <a:buNone/>
            </a:pPr>
            <a:r>
              <a:rPr lang="en-US" altLang="en-US" dirty="0"/>
              <a:t>(b) Each firm makes its output as large as possible even though some goods are not sold.</a:t>
            </a:r>
          </a:p>
          <a:p>
            <a:pPr lvl="1">
              <a:buFontTx/>
              <a:buNone/>
            </a:pPr>
            <a:r>
              <a:rPr lang="en-US" altLang="en-US" dirty="0"/>
              <a:t>(c) Different firms make different amounts of goods, but some make a profit and others do not.</a:t>
            </a:r>
          </a:p>
          <a:p>
            <a:pPr lvl="1">
              <a:buFontTx/>
              <a:buNone/>
            </a:pPr>
            <a:r>
              <a:rPr lang="en-US" altLang="en-US" dirty="0"/>
              <a:t>(d) Different firms each strive to make more goods to capture more of the market.</a:t>
            </a:r>
          </a:p>
          <a:p>
            <a:endParaRPr lang="en-US" dirty="0"/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9D57E570-593A-8249-AAD0-3E12BB5A87A6}"/>
              </a:ext>
            </a:extLst>
          </p:cNvPr>
          <p:cNvSpPr/>
          <p:nvPr/>
        </p:nvSpPr>
        <p:spPr>
          <a:xfrm>
            <a:off x="0" y="2416629"/>
            <a:ext cx="1352939" cy="886408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1FB2974D-ADA6-974F-BEA4-495B35C54D38}"/>
              </a:ext>
            </a:extLst>
          </p:cNvPr>
          <p:cNvSpPr/>
          <p:nvPr/>
        </p:nvSpPr>
        <p:spPr>
          <a:xfrm>
            <a:off x="-10886" y="3713584"/>
            <a:ext cx="1352939" cy="886408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A3F2A8-F4F5-5547-BD05-FD67D3BB1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4616"/>
          </a:xfrm>
        </p:spPr>
        <p:txBody>
          <a:bodyPr>
            <a:normAutofit/>
          </a:bodyPr>
          <a:lstStyle/>
          <a:p>
            <a:r>
              <a:rPr lang="en-US" sz="8000" dirty="0"/>
              <a:t>Section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sz="4400" dirty="0"/>
              <a:t>MONOPOLIES</a:t>
            </a:r>
          </a:p>
        </p:txBody>
      </p:sp>
    </p:spTree>
    <p:extLst>
      <p:ext uri="{BB962C8B-B14F-4D97-AF65-F5344CB8AC3E}">
        <p14:creationId xmlns:p14="http://schemas.microsoft.com/office/powerpoint/2010/main" val="11432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BEC2B-80A6-7B4D-BCA9-8B434C62A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08" y="111211"/>
            <a:ext cx="10120184" cy="67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C09D2-28DB-B546-B4E9-81DF8DE29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113" y="2787636"/>
            <a:ext cx="7238887" cy="40608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E1FF209-EEF4-AC48-BBDF-44605C87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pPr algn="ctr"/>
            <a:r>
              <a:rPr lang="en-US" dirty="0"/>
              <a:t>What is a monopoly      ?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A8C7DF8-C73E-224E-AD6C-05EB92E3C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6271" y="321242"/>
            <a:ext cx="2363916" cy="67412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A7D4A-10C8-9B4C-9E83-80E28ED80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95363"/>
            <a:ext cx="5183188" cy="5853112"/>
          </a:xfrm>
        </p:spPr>
        <p:txBody>
          <a:bodyPr/>
          <a:lstStyle/>
          <a:p>
            <a:r>
              <a:rPr lang="en-US" altLang="en-US" sz="2400" dirty="0"/>
              <a:t>A monopoly is a market dominated by a single seller.</a:t>
            </a:r>
          </a:p>
          <a:p>
            <a:endParaRPr lang="en-US" altLang="en-US" sz="2400" dirty="0"/>
          </a:p>
          <a:p>
            <a:r>
              <a:rPr lang="en-US" altLang="en-US" sz="2400" dirty="0"/>
              <a:t>Monopolies form when barriers prevent firms from entering a market that has a single supplier. </a:t>
            </a:r>
          </a:p>
          <a:p>
            <a:endParaRPr lang="en-US" altLang="en-US" sz="2400" dirty="0"/>
          </a:p>
          <a:p>
            <a:r>
              <a:rPr lang="en-US" altLang="en-US" sz="2400" dirty="0"/>
              <a:t>Monopolies can take advantage of their monopoly power and charge high prices.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1155</Words>
  <Application>Microsoft Office PowerPoint</Application>
  <PresentationFormat>Widescreen</PresentationFormat>
  <Paragraphs>231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Impact</vt:lpstr>
      <vt:lpstr>Times</vt:lpstr>
      <vt:lpstr>Office Theme</vt:lpstr>
      <vt:lpstr>Chapter 4 (?)</vt:lpstr>
      <vt:lpstr>PERFECT competition</vt:lpstr>
      <vt:lpstr>It’s Conditional</vt:lpstr>
      <vt:lpstr>Barriers to entry</vt:lpstr>
      <vt:lpstr>Price and Output</vt:lpstr>
      <vt:lpstr>Section 1 Questions</vt:lpstr>
      <vt:lpstr>Section 2</vt:lpstr>
      <vt:lpstr>PowerPoint Presentation</vt:lpstr>
      <vt:lpstr>What is a monopoly      ?</vt:lpstr>
      <vt:lpstr>There are different types?</vt:lpstr>
      <vt:lpstr>Government Monopolies</vt:lpstr>
      <vt:lpstr>Price Discrimination</vt:lpstr>
      <vt:lpstr>Output Decisions</vt:lpstr>
      <vt:lpstr>Section 2 Questions</vt:lpstr>
      <vt:lpstr>Section 3</vt:lpstr>
      <vt:lpstr>It’s a thing</vt:lpstr>
      <vt:lpstr>Non-price Competition</vt:lpstr>
      <vt:lpstr>Prices, Profit, Output</vt:lpstr>
      <vt:lpstr>PowerPoint Presentation</vt:lpstr>
      <vt:lpstr>Comparison of Market Structures</vt:lpstr>
      <vt:lpstr>Section 3 Assessment</vt:lpstr>
      <vt:lpstr>Section 4</vt:lpstr>
      <vt:lpstr>THEY HAVE THE POWER</vt:lpstr>
      <vt:lpstr>Government Competition</vt:lpstr>
      <vt:lpstr>Deregulation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 (?)</dc:title>
  <dc:creator>Microsoft Office User</dc:creator>
  <cp:lastModifiedBy>Risa J. Wray</cp:lastModifiedBy>
  <cp:revision>25</cp:revision>
  <dcterms:created xsi:type="dcterms:W3CDTF">2019-03-14T23:42:59Z</dcterms:created>
  <dcterms:modified xsi:type="dcterms:W3CDTF">2019-03-25T18:10:54Z</dcterms:modified>
</cp:coreProperties>
</file>