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308" r:id="rId3"/>
    <p:sldId id="277" r:id="rId4"/>
    <p:sldId id="309" r:id="rId5"/>
    <p:sldId id="314" r:id="rId6"/>
    <p:sldId id="258" r:id="rId7"/>
    <p:sldId id="310" r:id="rId8"/>
    <p:sldId id="259" r:id="rId9"/>
    <p:sldId id="311" r:id="rId10"/>
    <p:sldId id="313" r:id="rId11"/>
    <p:sldId id="276" r:id="rId12"/>
    <p:sldId id="315" r:id="rId13"/>
    <p:sldId id="294" r:id="rId14"/>
    <p:sldId id="316" r:id="rId15"/>
    <p:sldId id="312" r:id="rId16"/>
    <p:sldId id="317" r:id="rId17"/>
    <p:sldId id="319" r:id="rId18"/>
    <p:sldId id="318" r:id="rId19"/>
    <p:sldId id="291" r:id="rId20"/>
    <p:sldId id="292" r:id="rId21"/>
    <p:sldId id="268" r:id="rId22"/>
    <p:sldId id="327" r:id="rId23"/>
    <p:sldId id="295" r:id="rId24"/>
    <p:sldId id="296" r:id="rId25"/>
    <p:sldId id="293" r:id="rId26"/>
    <p:sldId id="302" r:id="rId27"/>
    <p:sldId id="298" r:id="rId28"/>
    <p:sldId id="301" r:id="rId29"/>
    <p:sldId id="306" r:id="rId30"/>
    <p:sldId id="299" r:id="rId31"/>
    <p:sldId id="307" r:id="rId32"/>
    <p:sldId id="265" r:id="rId33"/>
    <p:sldId id="323" r:id="rId34"/>
  </p:sldIdLst>
  <p:sldSz cx="14592300" cy="10160000"/>
  <p:notesSz cx="6858000" cy="9144000"/>
  <p:embeddedFontLs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00">
          <p15:clr>
            <a:srgbClr val="A4A3A4"/>
          </p15:clr>
        </p15:guide>
        <p15:guide id="2" pos="45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330" y="54"/>
      </p:cViewPr>
      <p:guideLst>
        <p:guide orient="horz" pos="3200"/>
        <p:guide pos="45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4ED47-40D0-47CA-948E-7A35D92FB3FC}" type="datetimeFigureOut">
              <a:rPr lang="en-US" smtClean="0"/>
              <a:t>11/7/2017</a:t>
            </a:fld>
            <a:endParaRPr lang="en-US"/>
          </a:p>
        </p:txBody>
      </p:sp>
      <p:sp>
        <p:nvSpPr>
          <p:cNvPr id="4" name="Slide Image Placeholder 3"/>
          <p:cNvSpPr>
            <a:spLocks noGrp="1" noRot="1" noChangeAspect="1"/>
          </p:cNvSpPr>
          <p:nvPr>
            <p:ph type="sldImg" idx="2"/>
          </p:nvPr>
        </p:nvSpPr>
        <p:spPr>
          <a:xfrm>
            <a:off x="1212850" y="1143000"/>
            <a:ext cx="4432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678098-246F-43C5-B475-901A43B59B63}" type="slidenum">
              <a:rPr lang="en-US" smtClean="0"/>
              <a:t>‹#›</a:t>
            </a:fld>
            <a:endParaRPr lang="en-US"/>
          </a:p>
        </p:txBody>
      </p:sp>
    </p:spTree>
    <p:extLst>
      <p:ext uri="{BB962C8B-B14F-4D97-AF65-F5344CB8AC3E}">
        <p14:creationId xmlns:p14="http://schemas.microsoft.com/office/powerpoint/2010/main" val="3519599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4423" y="3156188"/>
            <a:ext cx="12403455" cy="2177815"/>
          </a:xfrm>
        </p:spPr>
        <p:txBody>
          <a:bodyPr/>
          <a:lstStyle/>
          <a:p>
            <a:r>
              <a:rPr lang="en-US" smtClean="0"/>
              <a:t>Click to edit Master title style</a:t>
            </a:r>
            <a:endParaRPr lang="en-US"/>
          </a:p>
        </p:txBody>
      </p:sp>
      <p:sp>
        <p:nvSpPr>
          <p:cNvPr id="3" name="Subtitle 2"/>
          <p:cNvSpPr>
            <a:spLocks noGrp="1"/>
          </p:cNvSpPr>
          <p:nvPr>
            <p:ph type="subTitle" idx="1"/>
          </p:nvPr>
        </p:nvSpPr>
        <p:spPr>
          <a:xfrm>
            <a:off x="2188845" y="5757334"/>
            <a:ext cx="10214610" cy="259644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0B8CD7-03CA-404E-9253-AEA367CBE1B0}"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1097824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0B8CD7-03CA-404E-9253-AEA367CBE1B0}"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3824034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79417" y="406874"/>
            <a:ext cx="3283268" cy="86689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29617" y="406874"/>
            <a:ext cx="9606598" cy="86689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0B8CD7-03CA-404E-9253-AEA367CBE1B0}"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12517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0B8CD7-03CA-404E-9253-AEA367CBE1B0}"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3646544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2691" y="6528743"/>
            <a:ext cx="12403455" cy="2017889"/>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152691" y="4306242"/>
            <a:ext cx="12403455" cy="22225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0B8CD7-03CA-404E-9253-AEA367CBE1B0}"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2822164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9616" y="2370669"/>
            <a:ext cx="6444932" cy="67051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17754" y="2370669"/>
            <a:ext cx="6444932" cy="67051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0B8CD7-03CA-404E-9253-AEA367CBE1B0}"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2250997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29615" y="2274242"/>
            <a:ext cx="6447467" cy="9477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9615" y="3222038"/>
            <a:ext cx="6447467" cy="58537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12690" y="2274242"/>
            <a:ext cx="6449999" cy="9477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412690" y="3222038"/>
            <a:ext cx="6449999" cy="58537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0B8CD7-03CA-404E-9253-AEA367CBE1B0}" type="datetimeFigureOut">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119158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0B8CD7-03CA-404E-9253-AEA367CBE1B0}" type="datetimeFigureOut">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816440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B8CD7-03CA-404E-9253-AEA367CBE1B0}" type="datetimeFigureOut">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2958124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9617" y="404519"/>
            <a:ext cx="4800766" cy="172155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705184" y="404521"/>
            <a:ext cx="8157501" cy="86712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29617" y="2126076"/>
            <a:ext cx="4800766" cy="69497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0B8CD7-03CA-404E-9253-AEA367CBE1B0}"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3257385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0193" y="7112000"/>
            <a:ext cx="8755380" cy="83961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60193" y="907815"/>
            <a:ext cx="8755380" cy="609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860193" y="7951612"/>
            <a:ext cx="8755380" cy="11923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0B8CD7-03CA-404E-9253-AEA367CBE1B0}"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87506-C679-4560-B31A-36697ABF665F}" type="slidenum">
              <a:rPr lang="en-US" smtClean="0"/>
              <a:t>‹#›</a:t>
            </a:fld>
            <a:endParaRPr lang="en-US"/>
          </a:p>
        </p:txBody>
      </p:sp>
    </p:spTree>
    <p:extLst>
      <p:ext uri="{BB962C8B-B14F-4D97-AF65-F5344CB8AC3E}">
        <p14:creationId xmlns:p14="http://schemas.microsoft.com/office/powerpoint/2010/main" val="397360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9615" y="406872"/>
            <a:ext cx="13133070" cy="169333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29615" y="2370669"/>
            <a:ext cx="13133070" cy="67051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29617" y="9416817"/>
            <a:ext cx="3404870" cy="540926"/>
          </a:xfrm>
          <a:prstGeom prst="rect">
            <a:avLst/>
          </a:prstGeom>
        </p:spPr>
        <p:txBody>
          <a:bodyPr vert="horz" lIns="91440" tIns="45720" rIns="91440" bIns="45720" rtlCol="0" anchor="ctr"/>
          <a:lstStyle>
            <a:lvl1pPr algn="l">
              <a:defRPr sz="1200">
                <a:solidFill>
                  <a:schemeClr val="tx1">
                    <a:tint val="75000"/>
                  </a:schemeClr>
                </a:solidFill>
              </a:defRPr>
            </a:lvl1pPr>
          </a:lstStyle>
          <a:p>
            <a:fld id="{430B8CD7-03CA-404E-9253-AEA367CBE1B0}" type="datetimeFigureOut">
              <a:rPr lang="en-US" smtClean="0"/>
              <a:t>11/7/2017</a:t>
            </a:fld>
            <a:endParaRPr lang="en-US"/>
          </a:p>
        </p:txBody>
      </p:sp>
      <p:sp>
        <p:nvSpPr>
          <p:cNvPr id="5" name="Footer Placeholder 4"/>
          <p:cNvSpPr>
            <a:spLocks noGrp="1"/>
          </p:cNvSpPr>
          <p:nvPr>
            <p:ph type="ftr" sz="quarter" idx="3"/>
          </p:nvPr>
        </p:nvSpPr>
        <p:spPr>
          <a:xfrm>
            <a:off x="4985705" y="9416817"/>
            <a:ext cx="4620895" cy="5409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57817" y="9416817"/>
            <a:ext cx="3404870" cy="540926"/>
          </a:xfrm>
          <a:prstGeom prst="rect">
            <a:avLst/>
          </a:prstGeom>
        </p:spPr>
        <p:txBody>
          <a:bodyPr vert="horz" lIns="91440" tIns="45720" rIns="91440" bIns="45720" rtlCol="0" anchor="ctr"/>
          <a:lstStyle>
            <a:lvl1pPr algn="r">
              <a:defRPr sz="1200">
                <a:solidFill>
                  <a:schemeClr val="tx1">
                    <a:tint val="75000"/>
                  </a:schemeClr>
                </a:solidFill>
              </a:defRPr>
            </a:lvl1pPr>
          </a:lstStyle>
          <a:p>
            <a:fld id="{D2187506-C679-4560-B31A-36697ABF665F}" type="slidenum">
              <a:rPr lang="en-US" smtClean="0"/>
              <a:t>‹#›</a:t>
            </a:fld>
            <a:endParaRPr lang="en-US"/>
          </a:p>
        </p:txBody>
      </p:sp>
    </p:spTree>
    <p:extLst>
      <p:ext uri="{BB962C8B-B14F-4D97-AF65-F5344CB8AC3E}">
        <p14:creationId xmlns:p14="http://schemas.microsoft.com/office/powerpoint/2010/main" val="3875341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history.house.gov/People/Detail/9538"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history.house.gov/People/Detail/18801"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516203" y="97268"/>
            <a:ext cx="14216548" cy="492443"/>
          </a:xfrm>
          <a:prstGeom prst="rect">
            <a:avLst/>
          </a:prstGeom>
          <a:noFill/>
        </p:spPr>
        <p:txBody>
          <a:bodyPr vert="horz" rtlCol="0">
            <a:spAutoFit/>
          </a:bodyPr>
          <a:lstStyle/>
          <a:p>
            <a:r>
              <a:rPr lang="en-US" sz="2600" smtClean="0">
                <a:solidFill>
                  <a:srgbClr val="000000"/>
                </a:solidFill>
                <a:latin typeface="Arial - 35"/>
              </a:rPr>
              <a:t>Section 1 Congressional Membership (Article I)</a:t>
            </a:r>
            <a:endParaRPr lang="en-US" sz="2600">
              <a:solidFill>
                <a:srgbClr val="000000"/>
              </a:solidFill>
              <a:latin typeface="Arial - 35"/>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1352550" y="1879600"/>
            <a:ext cx="12039600" cy="5715000"/>
          </a:xfrm>
          <a:prstGeom prst="rect">
            <a:avLst/>
          </a:prstGeom>
          <a:solidFill>
            <a:scrgbClr r="0" g="0" b="0">
              <a:alpha val="0"/>
            </a:scrgbClr>
          </a:solidFill>
        </p:spPr>
      </p:pic>
      <p:sp>
        <p:nvSpPr>
          <p:cNvPr id="4" name="TextBox 3"/>
          <p:cNvSpPr txBox="1"/>
          <p:nvPr/>
        </p:nvSpPr>
        <p:spPr>
          <a:xfrm>
            <a:off x="575977" y="889000"/>
            <a:ext cx="14097000" cy="646331"/>
          </a:xfrm>
          <a:prstGeom prst="rect">
            <a:avLst/>
          </a:prstGeom>
          <a:noFill/>
        </p:spPr>
        <p:txBody>
          <a:bodyPr vert="horz" wrap="square" rtlCol="0">
            <a:spAutoFit/>
          </a:bodyPr>
          <a:lstStyle/>
          <a:p>
            <a:r>
              <a:rPr lang="en-US" sz="3600" dirty="0" smtClean="0">
                <a:solidFill>
                  <a:srgbClr val="000000"/>
                </a:solidFill>
                <a:latin typeface="Arial - 48"/>
              </a:rPr>
              <a:t>Bicameral Legislature-because of Great Compromise</a:t>
            </a:r>
            <a:endParaRPr lang="en-US" sz="3600" dirty="0">
              <a:solidFill>
                <a:srgbClr val="000000"/>
              </a:solidFill>
              <a:latin typeface="Arial - 48"/>
            </a:endParaRPr>
          </a:p>
        </p:txBody>
      </p:sp>
      <p:sp>
        <p:nvSpPr>
          <p:cNvPr id="5" name="TextBox 4"/>
          <p:cNvSpPr txBox="1"/>
          <p:nvPr/>
        </p:nvSpPr>
        <p:spPr>
          <a:xfrm>
            <a:off x="209550" y="8737600"/>
            <a:ext cx="14097000" cy="646331"/>
          </a:xfrm>
          <a:prstGeom prst="rect">
            <a:avLst/>
          </a:prstGeom>
          <a:noFill/>
        </p:spPr>
        <p:txBody>
          <a:bodyPr wrap="square" rtlCol="0">
            <a:spAutoFit/>
          </a:bodyPr>
          <a:lstStyle/>
          <a:p>
            <a:r>
              <a:rPr lang="en-US" sz="3600" dirty="0" smtClean="0"/>
              <a:t>We the people-really means we elect people to represent us in Congress.</a:t>
            </a:r>
            <a:endParaRPr lang="en-US" sz="3600" dirty="0"/>
          </a:p>
        </p:txBody>
      </p:sp>
    </p:spTree>
    <p:extLst>
      <p:ext uri="{BB962C8B-B14F-4D97-AF65-F5344CB8AC3E}">
        <p14:creationId xmlns:p14="http://schemas.microsoft.com/office/powerpoint/2010/main" val="200815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7950" y="-187960"/>
            <a:ext cx="9296400" cy="10535920"/>
          </a:xfrm>
          <a:prstGeom prst="rect">
            <a:avLst/>
          </a:prstGeom>
        </p:spPr>
      </p:pic>
    </p:spTree>
    <p:extLst>
      <p:ext uri="{BB962C8B-B14F-4D97-AF65-F5344CB8AC3E}">
        <p14:creationId xmlns:p14="http://schemas.microsoft.com/office/powerpoint/2010/main" val="3427322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950" y="965200"/>
            <a:ext cx="13944600" cy="5632311"/>
          </a:xfrm>
          <a:prstGeom prst="rect">
            <a:avLst/>
          </a:prstGeom>
          <a:noFill/>
        </p:spPr>
        <p:txBody>
          <a:bodyPr wrap="square" rtlCol="0">
            <a:spAutoFit/>
          </a:bodyPr>
          <a:lstStyle/>
          <a:p>
            <a:r>
              <a:rPr lang="en-US" sz="4000" dirty="0" smtClean="0"/>
              <a:t>Senate:</a:t>
            </a:r>
          </a:p>
          <a:p>
            <a:pPr marL="571500" indent="-571500">
              <a:buFont typeface="Arial" panose="020B0604020202020204" pitchFamily="34" charset="0"/>
              <a:buChar char="•"/>
            </a:pPr>
            <a:r>
              <a:rPr lang="en-US" sz="4000" dirty="0" smtClean="0"/>
              <a:t>2 per state  (represent the entire state)</a:t>
            </a:r>
          </a:p>
          <a:p>
            <a:pPr marL="571500" indent="-571500">
              <a:buFont typeface="Arial" panose="020B0604020202020204" pitchFamily="34" charset="0"/>
              <a:buChar char="•"/>
            </a:pPr>
            <a:r>
              <a:rPr lang="en-US" sz="4000" dirty="0" smtClean="0"/>
              <a:t>100 members</a:t>
            </a:r>
          </a:p>
          <a:p>
            <a:pPr marL="571500" indent="-571500">
              <a:buFont typeface="Arial" panose="020B0604020202020204" pitchFamily="34" charset="0"/>
              <a:buChar char="•"/>
            </a:pPr>
            <a:r>
              <a:rPr lang="en-US" sz="4000" dirty="0" smtClean="0"/>
              <a:t>17</a:t>
            </a:r>
            <a:r>
              <a:rPr lang="en-US" sz="4000" baseline="30000" dirty="0" smtClean="0"/>
              <a:t>th</a:t>
            </a:r>
            <a:r>
              <a:rPr lang="en-US" sz="4000" dirty="0" smtClean="0"/>
              <a:t> Amendment changed their appointment to popular election.  </a:t>
            </a:r>
          </a:p>
          <a:p>
            <a:pPr marL="571500" indent="-571500">
              <a:buFont typeface="Arial" panose="020B0604020202020204" pitchFamily="34" charset="0"/>
              <a:buChar char="•"/>
            </a:pPr>
            <a:r>
              <a:rPr lang="en-US" sz="4000" dirty="0" smtClean="0"/>
              <a:t>6 year terms</a:t>
            </a:r>
          </a:p>
          <a:p>
            <a:pPr marL="571500" indent="-571500">
              <a:buFont typeface="Arial" panose="020B0604020202020204" pitchFamily="34" charset="0"/>
              <a:buChar char="•"/>
            </a:pPr>
            <a:r>
              <a:rPr lang="en-US" sz="4000" dirty="0" smtClean="0"/>
              <a:t>Terms staggered so that every two years 1/3 of Senate is up for re-election.  This prevents major changes in the Senate in any single election.</a:t>
            </a:r>
            <a:endParaRPr lang="en-US" sz="4000" dirty="0"/>
          </a:p>
        </p:txBody>
      </p:sp>
    </p:spTree>
    <p:extLst>
      <p:ext uri="{BB962C8B-B14F-4D97-AF65-F5344CB8AC3E}">
        <p14:creationId xmlns:p14="http://schemas.microsoft.com/office/powerpoint/2010/main" val="1642054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0350" y="1803400"/>
            <a:ext cx="8143875" cy="4154984"/>
          </a:xfrm>
          <a:prstGeom prst="rect">
            <a:avLst/>
          </a:prstGeom>
        </p:spPr>
        <p:txBody>
          <a:bodyPr wrap="square">
            <a:spAutoFit/>
          </a:bodyPr>
          <a:lstStyle/>
          <a:p>
            <a:r>
              <a:rPr lang="en-US" sz="4400" dirty="0"/>
              <a:t>Senate</a:t>
            </a:r>
          </a:p>
          <a:p>
            <a:r>
              <a:rPr lang="en-US" sz="4400" dirty="0"/>
              <a:t>Parties: Republican: 52; Democrat: 46; Independent: 2</a:t>
            </a:r>
          </a:p>
          <a:p>
            <a:r>
              <a:rPr lang="en-US" sz="4400" dirty="0"/>
              <a:t>Gender: Men: 78; Women: 21</a:t>
            </a:r>
          </a:p>
          <a:p>
            <a:r>
              <a:rPr lang="en-US" sz="4400" dirty="0"/>
              <a:t>Race: White: 90; Black: 3; Hispanic: 4; Asian: 3</a:t>
            </a:r>
          </a:p>
        </p:txBody>
      </p:sp>
    </p:spTree>
    <p:extLst>
      <p:ext uri="{BB962C8B-B14F-4D97-AF65-F5344CB8AC3E}">
        <p14:creationId xmlns:p14="http://schemas.microsoft.com/office/powerpoint/2010/main" val="2503912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420" y="62617"/>
            <a:ext cx="14273530" cy="9510296"/>
          </a:xfrm>
          <a:prstGeom prst="rect">
            <a:avLst/>
          </a:prstGeom>
          <a:noFill/>
        </p:spPr>
        <p:txBody>
          <a:bodyPr wrap="square" rtlCol="0">
            <a:spAutoFit/>
          </a:bodyPr>
          <a:lstStyle/>
          <a:p>
            <a:r>
              <a:rPr lang="en-US" sz="4000" dirty="0" smtClean="0"/>
              <a:t>The Senate: upper house (higher prestige) represent the entire state. 52 R, 46D, 2I</a:t>
            </a:r>
          </a:p>
          <a:p>
            <a:r>
              <a:rPr lang="en-US" sz="4000" dirty="0" smtClean="0"/>
              <a:t>Formal:</a:t>
            </a:r>
          </a:p>
          <a:p>
            <a:pPr marL="571500" indent="-571500">
              <a:buFont typeface="Arial" panose="020B0604020202020204" pitchFamily="34" charset="0"/>
              <a:buChar char="•"/>
            </a:pPr>
            <a:r>
              <a:rPr lang="en-US" sz="4000" dirty="0" smtClean="0"/>
              <a:t>At least 30 years old</a:t>
            </a:r>
          </a:p>
          <a:p>
            <a:pPr marL="571500" indent="-571500">
              <a:buFont typeface="Arial" panose="020B0604020202020204" pitchFamily="34" charset="0"/>
              <a:buChar char="•"/>
            </a:pPr>
            <a:r>
              <a:rPr lang="en-US" sz="4000" dirty="0" smtClean="0"/>
              <a:t>US citizen for at least 9 years</a:t>
            </a:r>
          </a:p>
          <a:p>
            <a:pPr marL="571500" indent="-571500">
              <a:buFont typeface="Arial" panose="020B0604020202020204" pitchFamily="34" charset="0"/>
              <a:buChar char="•"/>
            </a:pPr>
            <a:r>
              <a:rPr lang="en-US" sz="4000" dirty="0" smtClean="0"/>
              <a:t>A resident of the state they represent</a:t>
            </a:r>
          </a:p>
          <a:p>
            <a:r>
              <a:rPr lang="en-US" sz="4000" dirty="0" smtClean="0"/>
              <a:t>Informal:</a:t>
            </a:r>
          </a:p>
          <a:p>
            <a:r>
              <a:rPr lang="en-US" sz="4000" dirty="0" smtClean="0"/>
              <a:t>Even older and richer than members of House and whiter.</a:t>
            </a:r>
          </a:p>
          <a:p>
            <a:pPr marL="571500" indent="-571500">
              <a:buFont typeface="Arial" panose="020B0604020202020204" pitchFamily="34" charset="0"/>
              <a:buChar char="•"/>
            </a:pPr>
            <a:r>
              <a:rPr lang="en-US" sz="4000" dirty="0" smtClean="0"/>
              <a:t>20 women, 2 black, 4 </a:t>
            </a:r>
            <a:r>
              <a:rPr lang="en-US" sz="4000" dirty="0" err="1" smtClean="0"/>
              <a:t>latino</a:t>
            </a:r>
            <a:r>
              <a:rPr lang="en-US" sz="4000" dirty="0" smtClean="0"/>
              <a:t>, 1 Islander</a:t>
            </a:r>
            <a:endParaRPr lang="en-US" sz="4000" dirty="0"/>
          </a:p>
          <a:p>
            <a:pPr marL="571500" indent="-571500">
              <a:buFont typeface="Arial" panose="020B0604020202020204" pitchFamily="34" charset="0"/>
              <a:buChar char="•"/>
            </a:pPr>
            <a:r>
              <a:rPr lang="en-US" sz="4000" dirty="0" smtClean="0"/>
              <a:t>6 year term, every 2 years 1/3 of Senate is up for reelection.</a:t>
            </a:r>
          </a:p>
          <a:p>
            <a:r>
              <a:rPr lang="en-US" sz="4000" dirty="0" smtClean="0"/>
              <a:t>Longer term to allow members to focus on needs of nation rather than reelection.</a:t>
            </a:r>
          </a:p>
          <a:p>
            <a:endParaRPr lang="en-US" sz="1200" dirty="0"/>
          </a:p>
          <a:p>
            <a:r>
              <a:rPr lang="en-US" sz="4000" dirty="0" smtClean="0"/>
              <a:t>Election:</a:t>
            </a:r>
          </a:p>
          <a:p>
            <a:r>
              <a:rPr lang="en-US" sz="4000" dirty="0" smtClean="0"/>
              <a:t>17</a:t>
            </a:r>
            <a:r>
              <a:rPr lang="en-US" sz="4000" baseline="30000" dirty="0" smtClean="0"/>
              <a:t>th</a:t>
            </a:r>
            <a:r>
              <a:rPr lang="en-US" sz="4000" dirty="0" smtClean="0"/>
              <a:t> Amendment made election by popular vote.</a:t>
            </a:r>
          </a:p>
          <a:p>
            <a:endParaRPr lang="en-US" sz="4000" dirty="0"/>
          </a:p>
        </p:txBody>
      </p:sp>
    </p:spTree>
    <p:extLst>
      <p:ext uri="{BB962C8B-B14F-4D97-AF65-F5344CB8AC3E}">
        <p14:creationId xmlns:p14="http://schemas.microsoft.com/office/powerpoint/2010/main" val="1875253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150" y="431800"/>
            <a:ext cx="13639800" cy="9510296"/>
          </a:xfrm>
          <a:prstGeom prst="rect">
            <a:avLst/>
          </a:prstGeom>
          <a:noFill/>
        </p:spPr>
        <p:txBody>
          <a:bodyPr wrap="square" rtlCol="0">
            <a:spAutoFit/>
          </a:bodyPr>
          <a:lstStyle/>
          <a:p>
            <a:r>
              <a:rPr lang="en-US" sz="3600" dirty="0" smtClean="0"/>
              <a:t>If Senator dies or resigns-congress can authorize his governor to appoint a replacement for the remainder of his term, or he can order a special election.</a:t>
            </a:r>
          </a:p>
          <a:p>
            <a:endParaRPr lang="en-US" sz="3600" dirty="0"/>
          </a:p>
          <a:p>
            <a:r>
              <a:rPr lang="en-US" sz="3600" dirty="0" smtClean="0"/>
              <a:t>$$$$ and Benefits-</a:t>
            </a:r>
          </a:p>
          <a:p>
            <a:r>
              <a:rPr lang="en-US" sz="3600" dirty="0" smtClean="0"/>
              <a:t>27</a:t>
            </a:r>
            <a:r>
              <a:rPr lang="en-US" sz="3600" baseline="30000" dirty="0" smtClean="0"/>
              <a:t>th</a:t>
            </a:r>
            <a:r>
              <a:rPr lang="en-US" sz="3600" dirty="0" smtClean="0"/>
              <a:t> A- Congress can give it self raises but they take effect the next congress.</a:t>
            </a:r>
          </a:p>
          <a:p>
            <a:r>
              <a:rPr lang="en-US" sz="3600" dirty="0" smtClean="0"/>
              <a:t>$174,000 per year since 2009 with COLA.</a:t>
            </a:r>
          </a:p>
          <a:p>
            <a:r>
              <a:rPr lang="en-US" sz="3600" dirty="0" smtClean="0"/>
              <a:t>Lots of Bennies.</a:t>
            </a:r>
          </a:p>
          <a:p>
            <a:r>
              <a:rPr lang="en-US" sz="3600" dirty="0" smtClean="0"/>
              <a:t>Sweet retirement</a:t>
            </a:r>
          </a:p>
          <a:p>
            <a:endParaRPr lang="en-US" sz="3600" dirty="0"/>
          </a:p>
          <a:p>
            <a:pPr marL="571500" indent="-571500">
              <a:buFont typeface="Arial" panose="020B0604020202020204" pitchFamily="34" charset="0"/>
              <a:buChar char="•"/>
            </a:pPr>
            <a:r>
              <a:rPr lang="en-US" sz="3600" dirty="0" err="1" smtClean="0"/>
              <a:t>Privledges</a:t>
            </a:r>
            <a:r>
              <a:rPr lang="en-US" sz="3600" dirty="0" smtClean="0"/>
              <a:t>-during Congress or on way to or from Congress they are free from arrest “in all cases except treason, felony, and breach of peace”</a:t>
            </a:r>
          </a:p>
          <a:p>
            <a:pPr marL="571500" indent="-571500">
              <a:buFont typeface="Arial" panose="020B0604020202020204" pitchFamily="34" charset="0"/>
              <a:buChar char="•"/>
            </a:pPr>
            <a:r>
              <a:rPr lang="en-US" sz="3600" dirty="0" smtClean="0"/>
              <a:t>Cannot be sued for anything they say they say on floor of Congress.  BUT can for things said away from Congress.</a:t>
            </a:r>
          </a:p>
          <a:p>
            <a:r>
              <a:rPr lang="en-US" sz="3600" dirty="0" smtClean="0"/>
              <a:t> </a:t>
            </a:r>
            <a:endParaRPr lang="en-US" sz="3600" dirty="0"/>
          </a:p>
        </p:txBody>
      </p:sp>
    </p:spTree>
    <p:extLst>
      <p:ext uri="{BB962C8B-B14F-4D97-AF65-F5344CB8AC3E}">
        <p14:creationId xmlns:p14="http://schemas.microsoft.com/office/powerpoint/2010/main" val="2188366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660400"/>
            <a:ext cx="13944600" cy="6740307"/>
          </a:xfrm>
          <a:prstGeom prst="rect">
            <a:avLst/>
          </a:prstGeom>
          <a:noFill/>
        </p:spPr>
        <p:txBody>
          <a:bodyPr wrap="square" rtlCol="0">
            <a:spAutoFit/>
          </a:bodyPr>
          <a:lstStyle/>
          <a:p>
            <a:r>
              <a:rPr lang="en-US" sz="3600" dirty="0" smtClean="0"/>
              <a:t>Majority of Senate or House can censure a members actions. (</a:t>
            </a:r>
            <a:r>
              <a:rPr lang="en-US" sz="3600" dirty="0" err="1" smtClean="0"/>
              <a:t>spankin</a:t>
            </a:r>
            <a:r>
              <a:rPr lang="en-US" sz="3600" dirty="0" smtClean="0"/>
              <a:t> for naughty behavior)</a:t>
            </a:r>
          </a:p>
          <a:p>
            <a:endParaRPr lang="en-US" sz="3600" dirty="0"/>
          </a:p>
          <a:p>
            <a:r>
              <a:rPr lang="en-US" sz="3600" dirty="0" smtClean="0"/>
              <a:t>2/3 vote for expulsion- kicked out of Congress- treason, bribery etc.</a:t>
            </a:r>
          </a:p>
          <a:p>
            <a:endParaRPr lang="en-US" sz="3600" dirty="0"/>
          </a:p>
          <a:p>
            <a:r>
              <a:rPr lang="en-US" sz="3600" dirty="0" smtClean="0"/>
              <a:t>100 Senators</a:t>
            </a:r>
          </a:p>
          <a:p>
            <a:r>
              <a:rPr lang="en-US" sz="3600" dirty="0" smtClean="0"/>
              <a:t>435 House members</a:t>
            </a:r>
          </a:p>
          <a:p>
            <a:r>
              <a:rPr lang="en-US" sz="3600" dirty="0" smtClean="0"/>
              <a:t>5 delegates in house to represent-DC, Guam, American Samoa, Northern Marianas and the Virgin Islands and a resident commissioner for Puerto Rico.- they do NOT get to vote on final passage of Bills.</a:t>
            </a:r>
          </a:p>
          <a:p>
            <a:endParaRPr lang="en-US" sz="3600" dirty="0"/>
          </a:p>
          <a:p>
            <a:r>
              <a:rPr lang="en-US" sz="3600" dirty="0" smtClean="0"/>
              <a:t> </a:t>
            </a:r>
            <a:endParaRPr lang="en-US" sz="3600" dirty="0"/>
          </a:p>
        </p:txBody>
      </p:sp>
    </p:spTree>
    <p:extLst>
      <p:ext uri="{BB962C8B-B14F-4D97-AF65-F5344CB8AC3E}">
        <p14:creationId xmlns:p14="http://schemas.microsoft.com/office/powerpoint/2010/main" val="3860875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584200"/>
            <a:ext cx="14020800" cy="9510296"/>
          </a:xfrm>
          <a:prstGeom prst="rect">
            <a:avLst/>
          </a:prstGeom>
          <a:noFill/>
        </p:spPr>
        <p:txBody>
          <a:bodyPr wrap="square" rtlCol="0">
            <a:spAutoFit/>
          </a:bodyPr>
          <a:lstStyle/>
          <a:p>
            <a:r>
              <a:rPr lang="en-US" sz="3600" dirty="0" smtClean="0"/>
              <a:t>Almost ½ of Congress are Lawyers- (this helps </a:t>
            </a:r>
            <a:r>
              <a:rPr lang="en-US" sz="3600" dirty="0" err="1" smtClean="0"/>
              <a:t>cuz</a:t>
            </a:r>
            <a:r>
              <a:rPr lang="en-US" sz="3600" dirty="0" smtClean="0"/>
              <a:t> they understand the complex legal issues that impact legislation)</a:t>
            </a:r>
          </a:p>
          <a:p>
            <a:endParaRPr lang="en-US" sz="3600" dirty="0"/>
          </a:p>
          <a:p>
            <a:r>
              <a:rPr lang="en-US" sz="3600" dirty="0" smtClean="0"/>
              <a:t>On average 90% of incumbents are reelected.  2016  = 98%</a:t>
            </a:r>
          </a:p>
          <a:p>
            <a:endParaRPr lang="en-US" sz="3600" dirty="0"/>
          </a:p>
          <a:p>
            <a:r>
              <a:rPr lang="en-US" sz="3600" dirty="0" smtClean="0"/>
              <a:t>Campaigning-</a:t>
            </a:r>
          </a:p>
          <a:p>
            <a:r>
              <a:rPr lang="en-US" sz="3600" dirty="0" err="1" smtClean="0"/>
              <a:t>Oldschool</a:t>
            </a:r>
            <a:r>
              <a:rPr lang="en-US" sz="3600" dirty="0" smtClean="0"/>
              <a:t>= TV, radio</a:t>
            </a:r>
          </a:p>
          <a:p>
            <a:endParaRPr lang="en-US" sz="3600" dirty="0"/>
          </a:p>
          <a:p>
            <a:r>
              <a:rPr lang="en-US" sz="3600" dirty="0" smtClean="0"/>
              <a:t>New= Internet, social media.</a:t>
            </a:r>
          </a:p>
          <a:p>
            <a:endParaRPr lang="en-US" sz="3600" dirty="0"/>
          </a:p>
          <a:p>
            <a:r>
              <a:rPr lang="en-US" sz="3600" dirty="0" smtClean="0"/>
              <a:t>This is not always good news.  New technology…. Just about everything you say or do is recorded especially if you are in the public eye.</a:t>
            </a:r>
          </a:p>
          <a:p>
            <a:endParaRPr lang="en-US" sz="3600" dirty="0"/>
          </a:p>
          <a:p>
            <a:r>
              <a:rPr lang="en-US" sz="3600" dirty="0" smtClean="0"/>
              <a:t>Term Limits…</a:t>
            </a:r>
            <a:r>
              <a:rPr lang="en-US" sz="3600" dirty="0" err="1" smtClean="0"/>
              <a:t>ie</a:t>
            </a:r>
            <a:r>
              <a:rPr lang="en-US" sz="3600" dirty="0" smtClean="0"/>
              <a:t>) should their be a limit on how many times a S or H member can be elected?</a:t>
            </a:r>
          </a:p>
          <a:p>
            <a:r>
              <a:rPr lang="en-US" sz="3600" dirty="0" smtClean="0"/>
              <a:t>SC- said NO when Arkansas tried.</a:t>
            </a:r>
          </a:p>
          <a:p>
            <a:r>
              <a:rPr lang="en-US" sz="3600" dirty="0" smtClean="0"/>
              <a:t>End of 5.1</a:t>
            </a:r>
            <a:endParaRPr lang="en-US" sz="3600" dirty="0"/>
          </a:p>
        </p:txBody>
      </p:sp>
    </p:spTree>
    <p:extLst>
      <p:ext uri="{BB962C8B-B14F-4D97-AF65-F5344CB8AC3E}">
        <p14:creationId xmlns:p14="http://schemas.microsoft.com/office/powerpoint/2010/main" val="427417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1877" y="355601"/>
            <a:ext cx="14150422" cy="8915400"/>
          </a:xfrm>
          <a:prstGeom prst="rect">
            <a:avLst/>
          </a:prstGeom>
        </p:spPr>
      </p:pic>
    </p:spTree>
    <p:extLst>
      <p:ext uri="{BB962C8B-B14F-4D97-AF65-F5344CB8AC3E}">
        <p14:creationId xmlns:p14="http://schemas.microsoft.com/office/powerpoint/2010/main" val="1823482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950" y="660400"/>
            <a:ext cx="13944600" cy="6740307"/>
          </a:xfrm>
          <a:prstGeom prst="rect">
            <a:avLst/>
          </a:prstGeom>
          <a:noFill/>
        </p:spPr>
        <p:txBody>
          <a:bodyPr wrap="square" rtlCol="0">
            <a:spAutoFit/>
          </a:bodyPr>
          <a:lstStyle/>
          <a:p>
            <a:r>
              <a:rPr lang="en-US" sz="3600" dirty="0" smtClean="0"/>
              <a:t>House- rules= constitution in Art. 1 states that each House may determine the Rules of its Proceedings.  Thomas Jefferson  </a:t>
            </a:r>
          </a:p>
          <a:p>
            <a:endParaRPr lang="en-US" sz="3600" dirty="0"/>
          </a:p>
          <a:p>
            <a:r>
              <a:rPr lang="en-US" sz="3600" dirty="0" smtClean="0"/>
              <a:t>Political parties play a huge role- party in the majority selects leaders and controls flow of legislation.</a:t>
            </a:r>
          </a:p>
          <a:p>
            <a:endParaRPr lang="en-US" sz="3600" dirty="0"/>
          </a:p>
          <a:p>
            <a:r>
              <a:rPr lang="en-US" sz="3600" dirty="0" smtClean="0"/>
              <a:t>House-</a:t>
            </a:r>
          </a:p>
          <a:p>
            <a:pPr marL="571500" indent="-571500">
              <a:buFont typeface="Arial" panose="020B0604020202020204" pitchFamily="34" charset="0"/>
              <a:buChar char="•"/>
            </a:pPr>
            <a:r>
              <a:rPr lang="en-US" sz="3600" dirty="0" smtClean="0"/>
              <a:t>Speaker of the House- Paul Ryan – highest ranking member of the majority party.  (elected by members of his party)</a:t>
            </a:r>
          </a:p>
          <a:p>
            <a:pPr marL="571500" indent="-571500">
              <a:buFont typeface="Arial" panose="020B0604020202020204" pitchFamily="34" charset="0"/>
              <a:buChar char="•"/>
            </a:pPr>
            <a:r>
              <a:rPr lang="en-US" sz="3600" dirty="0" smtClean="0"/>
              <a:t>He assigns members to committees, recognizes who may speak, schedules bills for action.</a:t>
            </a:r>
          </a:p>
          <a:p>
            <a:pPr marL="571500" indent="-571500">
              <a:buFont typeface="Arial" panose="020B0604020202020204" pitchFamily="34" charset="0"/>
              <a:buChar char="•"/>
            </a:pPr>
            <a:r>
              <a:rPr lang="en-US" sz="3600" dirty="0" smtClean="0"/>
              <a:t>In line for Presidency after VP</a:t>
            </a:r>
            <a:endParaRPr lang="en-US" sz="3600" dirty="0"/>
          </a:p>
        </p:txBody>
      </p:sp>
    </p:spTree>
    <p:extLst>
      <p:ext uri="{BB962C8B-B14F-4D97-AF65-F5344CB8AC3E}">
        <p14:creationId xmlns:p14="http://schemas.microsoft.com/office/powerpoint/2010/main" val="1784342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50" y="736600"/>
            <a:ext cx="14173200" cy="6247864"/>
          </a:xfrm>
          <a:prstGeom prst="rect">
            <a:avLst/>
          </a:prstGeom>
          <a:noFill/>
        </p:spPr>
        <p:txBody>
          <a:bodyPr wrap="square" rtlCol="0">
            <a:spAutoFit/>
          </a:bodyPr>
          <a:lstStyle/>
          <a:p>
            <a:r>
              <a:rPr lang="en-US" sz="4000" dirty="0" smtClean="0"/>
              <a:t>Speaker of the House- chosen by other members, is a member of the political party that holds the most seats. (majority party)  Constitution does not list speakers powers, they are based upon tradition.  </a:t>
            </a:r>
          </a:p>
          <a:p>
            <a:pPr marL="571500" indent="-571500">
              <a:buFont typeface="Arial" panose="020B0604020202020204" pitchFamily="34" charset="0"/>
              <a:buChar char="•"/>
            </a:pPr>
            <a:r>
              <a:rPr lang="en-US" sz="4000" dirty="0" smtClean="0"/>
              <a:t>Presides over debates and recognizes speakers</a:t>
            </a:r>
          </a:p>
          <a:p>
            <a:pPr marL="571500" indent="-571500">
              <a:buFont typeface="Arial" panose="020B0604020202020204" pitchFamily="34" charset="0"/>
              <a:buChar char="•"/>
            </a:pPr>
            <a:r>
              <a:rPr lang="en-US" sz="4000" dirty="0" smtClean="0"/>
              <a:t>Rules on points of order</a:t>
            </a:r>
          </a:p>
          <a:p>
            <a:pPr marL="571500" indent="-571500">
              <a:buFont typeface="Arial" panose="020B0604020202020204" pitchFamily="34" charset="0"/>
              <a:buChar char="•"/>
            </a:pPr>
            <a:r>
              <a:rPr lang="en-US" sz="4000" dirty="0" smtClean="0"/>
              <a:t>Assigns bills to committees</a:t>
            </a:r>
          </a:p>
          <a:p>
            <a:pPr marL="571500" indent="-571500">
              <a:buFont typeface="Arial" panose="020B0604020202020204" pitchFamily="34" charset="0"/>
              <a:buChar char="•"/>
            </a:pPr>
            <a:r>
              <a:rPr lang="en-US" sz="4000" dirty="0" smtClean="0"/>
              <a:t>Determines when or IF an item comes up for debate.</a:t>
            </a:r>
          </a:p>
          <a:p>
            <a:pPr marL="571500" indent="-571500">
              <a:buFont typeface="Arial" panose="020B0604020202020204" pitchFamily="34" charset="0"/>
              <a:buChar char="•"/>
            </a:pPr>
            <a:r>
              <a:rPr lang="en-US" sz="4000" dirty="0" smtClean="0"/>
              <a:t>Assigns house members to certain committees.</a:t>
            </a:r>
          </a:p>
          <a:p>
            <a:pPr marL="571500" indent="-571500">
              <a:buFont typeface="Arial" panose="020B0604020202020204" pitchFamily="34" charset="0"/>
              <a:buChar char="•"/>
            </a:pPr>
            <a:r>
              <a:rPr lang="en-US" sz="4000" dirty="0" smtClean="0"/>
              <a:t>Second in line of succession to the presidency.  </a:t>
            </a:r>
            <a:r>
              <a:rPr lang="en-US" sz="4000" dirty="0" err="1" smtClean="0"/>
              <a:t>Pres</a:t>
            </a:r>
            <a:r>
              <a:rPr lang="en-US" sz="4000" dirty="0" smtClean="0"/>
              <a:t>, VP, </a:t>
            </a:r>
            <a:r>
              <a:rPr lang="en-US" sz="4000" dirty="0" err="1" smtClean="0"/>
              <a:t>SofH</a:t>
            </a:r>
            <a:r>
              <a:rPr lang="en-US" sz="4000" dirty="0" smtClean="0"/>
              <a:t>.</a:t>
            </a:r>
            <a:endParaRPr lang="en-US" sz="4000" dirty="0"/>
          </a:p>
        </p:txBody>
      </p:sp>
    </p:spTree>
    <p:extLst>
      <p:ext uri="{BB962C8B-B14F-4D97-AF65-F5344CB8AC3E}">
        <p14:creationId xmlns:p14="http://schemas.microsoft.com/office/powerpoint/2010/main" val="2077091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812800"/>
            <a:ext cx="14020800" cy="2554545"/>
          </a:xfrm>
          <a:prstGeom prst="rect">
            <a:avLst/>
          </a:prstGeom>
          <a:noFill/>
        </p:spPr>
        <p:txBody>
          <a:bodyPr wrap="square" rtlCol="0">
            <a:spAutoFit/>
          </a:bodyPr>
          <a:lstStyle/>
          <a:p>
            <a:r>
              <a:rPr lang="en-US" sz="4000" dirty="0" smtClean="0"/>
              <a:t>Congressional Sessions-</a:t>
            </a:r>
          </a:p>
          <a:p>
            <a:pPr marL="571500" indent="-571500">
              <a:buFont typeface="Arial" panose="020B0604020202020204" pitchFamily="34" charset="0"/>
              <a:buChar char="•"/>
            </a:pPr>
            <a:r>
              <a:rPr lang="en-US" sz="4000" dirty="0" smtClean="0"/>
              <a:t>Term begins on Jan 3 of years ending in odd numbers.  Last for 2 years with 2 sessions each of a year long.</a:t>
            </a:r>
          </a:p>
          <a:p>
            <a:pPr marL="571500" indent="-571500">
              <a:buFont typeface="Arial" panose="020B0604020202020204" pitchFamily="34" charset="0"/>
              <a:buChar char="•"/>
            </a:pPr>
            <a:r>
              <a:rPr lang="en-US" sz="4000" dirty="0" smtClean="0"/>
              <a:t>Neither can break for &gt; 3 days without consent of other.</a:t>
            </a:r>
            <a:endParaRPr lang="en-US" sz="4000" dirty="0"/>
          </a:p>
        </p:txBody>
      </p:sp>
    </p:spTree>
    <p:extLst>
      <p:ext uri="{BB962C8B-B14F-4D97-AF65-F5344CB8AC3E}">
        <p14:creationId xmlns:p14="http://schemas.microsoft.com/office/powerpoint/2010/main" val="3611434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50" y="218817"/>
            <a:ext cx="14173200" cy="9941183"/>
          </a:xfrm>
          <a:prstGeom prst="rect">
            <a:avLst/>
          </a:prstGeom>
          <a:noFill/>
        </p:spPr>
        <p:txBody>
          <a:bodyPr wrap="square" rtlCol="0">
            <a:spAutoFit/>
          </a:bodyPr>
          <a:lstStyle/>
          <a:p>
            <a:r>
              <a:rPr lang="en-US" sz="4000" dirty="0" smtClean="0"/>
              <a:t>Floor Leader-each party elects one to manage the actions and strategy of their party.  Majority leader serves as the assistant to the S of H.  Minority leader is the main spokes person for the minority party.</a:t>
            </a:r>
          </a:p>
          <a:p>
            <a:endParaRPr lang="en-US" sz="4000" dirty="0"/>
          </a:p>
          <a:p>
            <a:r>
              <a:rPr lang="en-US" sz="4000" dirty="0" smtClean="0"/>
              <a:t>Whips- each also elect whips (think enforcers) they encourage party members to vote along party lines.    </a:t>
            </a:r>
          </a:p>
          <a:p>
            <a:endParaRPr lang="en-US" sz="4000" dirty="0"/>
          </a:p>
          <a:p>
            <a:r>
              <a:rPr lang="en-US" sz="4000" dirty="0" smtClean="0"/>
              <a:t>These positions are chosen during party caucus at beginning of term.  </a:t>
            </a:r>
          </a:p>
          <a:p>
            <a:endParaRPr lang="en-US" sz="4000" dirty="0"/>
          </a:p>
          <a:p>
            <a:r>
              <a:rPr lang="en-US" sz="4000" dirty="0" smtClean="0"/>
              <a:t>House Rules- Constitution gives Congress authority to make its own rules.  They can get rid of a member for about any reason (as long as get vote) can issue a reprimand or a censure. </a:t>
            </a:r>
          </a:p>
          <a:p>
            <a:r>
              <a:rPr lang="en-US" sz="4000" dirty="0" smtClean="0"/>
              <a:t>Rules Committee- determines when, how and how long debate on a bill will take place.</a:t>
            </a:r>
            <a:endParaRPr lang="en-US" sz="4000" dirty="0"/>
          </a:p>
        </p:txBody>
      </p:sp>
    </p:spTree>
    <p:extLst>
      <p:ext uri="{BB962C8B-B14F-4D97-AF65-F5344CB8AC3E}">
        <p14:creationId xmlns:p14="http://schemas.microsoft.com/office/powerpoint/2010/main" val="3633535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252259" y="17685"/>
            <a:ext cx="9401089" cy="630942"/>
          </a:xfrm>
          <a:prstGeom prst="rect">
            <a:avLst/>
          </a:prstGeom>
          <a:noFill/>
        </p:spPr>
        <p:txBody>
          <a:bodyPr vert="horz" rtlCol="0">
            <a:spAutoFit/>
          </a:bodyPr>
          <a:lstStyle/>
          <a:p>
            <a:r>
              <a:rPr lang="en-US" sz="3500" smtClean="0">
                <a:solidFill>
                  <a:srgbClr val="000000"/>
                </a:solidFill>
                <a:latin typeface="Arial - 47"/>
              </a:rPr>
              <a:t>Speaker of the House</a:t>
            </a:r>
            <a:endParaRPr lang="en-US" sz="3500">
              <a:solidFill>
                <a:srgbClr val="000000"/>
              </a:solidFill>
              <a:latin typeface="Arial - 47"/>
            </a:endParaRPr>
          </a:p>
        </p:txBody>
      </p:sp>
      <p:sp>
        <p:nvSpPr>
          <p:cNvPr id="4" name="TextBox 3"/>
          <p:cNvSpPr txBox="1"/>
          <p:nvPr/>
        </p:nvSpPr>
        <p:spPr>
          <a:xfrm>
            <a:off x="698607" y="3666906"/>
            <a:ext cx="13632856" cy="1708160"/>
          </a:xfrm>
          <a:prstGeom prst="rect">
            <a:avLst/>
          </a:prstGeom>
          <a:noFill/>
        </p:spPr>
        <p:txBody>
          <a:bodyPr vert="horz" rtlCol="0">
            <a:spAutoFit/>
          </a:bodyPr>
          <a:lstStyle/>
          <a:p>
            <a:r>
              <a:rPr lang="en-US" sz="3500" dirty="0" smtClean="0">
                <a:solidFill>
                  <a:srgbClr val="000000"/>
                </a:solidFill>
                <a:latin typeface="Arial - 47"/>
              </a:rPr>
              <a:t>Republican from Ohio, he is the  presiding officer of the House and  it's most powerful member.  He  follows the Vice-President in line of  succession to the presidency.</a:t>
            </a:r>
            <a:endParaRPr lang="en-US" sz="3500" dirty="0">
              <a:solidFill>
                <a:srgbClr val="000000"/>
              </a:solidFill>
              <a:latin typeface="Arial - 47"/>
            </a:endParaRPr>
          </a:p>
        </p:txBody>
      </p:sp>
      <p:pic>
        <p:nvPicPr>
          <p:cNvPr id="7" name="Picture 6"/>
          <p:cNvPicPr>
            <a:picLocks/>
          </p:cNvPicPr>
          <p:nvPr/>
        </p:nvPicPr>
        <p:blipFill>
          <a:blip r:embed="rId2">
            <a:extLst>
              <a:ext uri="{28A0092B-C50C-407E-A947-70E740481C1C}">
                <a14:useLocalDpi xmlns:a14="http://schemas.microsoft.com/office/drawing/2010/main" val="0"/>
              </a:ext>
            </a:extLst>
          </a:blip>
          <a:stretch>
            <a:fillRect/>
          </a:stretch>
        </p:blipFill>
        <p:spPr>
          <a:xfrm>
            <a:off x="8044005" y="6216258"/>
            <a:ext cx="3481723" cy="2573778"/>
          </a:xfrm>
          <a:prstGeom prst="rect">
            <a:avLst/>
          </a:prstGeom>
          <a:solidFill>
            <a:scrgbClr r="0" g="0" b="0">
              <a:alpha val="0"/>
            </a:scrgbClr>
          </a:solidFill>
        </p:spPr>
      </p:pic>
      <p:sp>
        <p:nvSpPr>
          <p:cNvPr id="8" name="TextBox 7"/>
          <p:cNvSpPr txBox="1"/>
          <p:nvPr/>
        </p:nvSpPr>
        <p:spPr>
          <a:xfrm>
            <a:off x="8427053" y="5933299"/>
            <a:ext cx="2517172" cy="323165"/>
          </a:xfrm>
          <a:prstGeom prst="rect">
            <a:avLst/>
          </a:prstGeom>
          <a:noFill/>
        </p:spPr>
        <p:txBody>
          <a:bodyPr vert="horz" rtlCol="0">
            <a:spAutoFit/>
          </a:bodyPr>
          <a:lstStyle/>
          <a:p>
            <a:r>
              <a:rPr lang="en-US" sz="1500" b="1" smtClean="0">
                <a:solidFill>
                  <a:srgbClr val="000000"/>
                </a:solidFill>
                <a:latin typeface="Times New Roman - 20"/>
              </a:rPr>
              <a:t>Nancy Pelosi</a:t>
            </a:r>
            <a:endParaRPr lang="en-US" sz="1500" b="1">
              <a:solidFill>
                <a:srgbClr val="000000"/>
              </a:solidFill>
              <a:latin typeface="Times New Roman - 20"/>
            </a:endParaRPr>
          </a:p>
        </p:txBody>
      </p:sp>
      <p:sp>
        <p:nvSpPr>
          <p:cNvPr id="9" name="TextBox 8"/>
          <p:cNvSpPr txBox="1"/>
          <p:nvPr/>
        </p:nvSpPr>
        <p:spPr>
          <a:xfrm>
            <a:off x="-26360" y="9585727"/>
            <a:ext cx="5456384" cy="461665"/>
          </a:xfrm>
          <a:prstGeom prst="rect">
            <a:avLst/>
          </a:prstGeom>
          <a:noFill/>
        </p:spPr>
        <p:txBody>
          <a:bodyPr vert="horz" wrap="square" rtlCol="0">
            <a:spAutoFit/>
          </a:bodyPr>
          <a:lstStyle/>
          <a:p>
            <a:r>
              <a:rPr lang="en-US" sz="2400" dirty="0" smtClean="0">
                <a:solidFill>
                  <a:srgbClr val="000000"/>
                </a:solidFill>
                <a:latin typeface="Arial - 15"/>
              </a:rPr>
              <a:t>majority leader  Republican  CA </a:t>
            </a:r>
            <a:endParaRPr lang="en-US" sz="2400" dirty="0">
              <a:solidFill>
                <a:srgbClr val="000000"/>
              </a:solidFill>
              <a:latin typeface="Arial - 15"/>
            </a:endParaRPr>
          </a:p>
        </p:txBody>
      </p:sp>
      <p:sp>
        <p:nvSpPr>
          <p:cNvPr id="10" name="TextBox 9"/>
          <p:cNvSpPr txBox="1"/>
          <p:nvPr/>
        </p:nvSpPr>
        <p:spPr>
          <a:xfrm>
            <a:off x="8979736" y="8877842"/>
            <a:ext cx="2360305" cy="830997"/>
          </a:xfrm>
          <a:prstGeom prst="rect">
            <a:avLst/>
          </a:prstGeom>
          <a:noFill/>
        </p:spPr>
        <p:txBody>
          <a:bodyPr vert="horz" rtlCol="0">
            <a:spAutoFit/>
          </a:bodyPr>
          <a:lstStyle/>
          <a:p>
            <a:r>
              <a:rPr lang="en-US" sz="2400" dirty="0" smtClean="0">
                <a:solidFill>
                  <a:srgbClr val="000000"/>
                </a:solidFill>
                <a:latin typeface="Arial - 16"/>
              </a:rPr>
              <a:t>minority leader  Dem. CA</a:t>
            </a:r>
            <a:endParaRPr lang="en-US" sz="2400" dirty="0">
              <a:solidFill>
                <a:srgbClr val="000000"/>
              </a:solidFill>
              <a:latin typeface="Arial - 16"/>
            </a:endParaRPr>
          </a:p>
        </p:txBody>
      </p:sp>
      <p:sp>
        <p:nvSpPr>
          <p:cNvPr id="11" name="Rectangle 10"/>
          <p:cNvSpPr/>
          <p:nvPr/>
        </p:nvSpPr>
        <p:spPr>
          <a:xfrm>
            <a:off x="3610920" y="1595139"/>
            <a:ext cx="1984005" cy="584775"/>
          </a:xfrm>
          <a:prstGeom prst="rect">
            <a:avLst/>
          </a:prstGeom>
        </p:spPr>
        <p:txBody>
          <a:bodyPr wrap="none">
            <a:spAutoFit/>
          </a:bodyPr>
          <a:lstStyle/>
          <a:p>
            <a:r>
              <a:rPr lang="en-US" sz="3200" dirty="0" smtClean="0">
                <a:hlinkClick r:id="rId3"/>
              </a:rPr>
              <a:t> </a:t>
            </a:r>
            <a:r>
              <a:rPr lang="en-US" sz="3200" dirty="0" smtClean="0"/>
              <a:t>Paul Ryan </a:t>
            </a:r>
            <a:endParaRPr lang="en-US" sz="3200" dirty="0"/>
          </a:p>
        </p:txBody>
      </p:sp>
      <p:sp>
        <p:nvSpPr>
          <p:cNvPr id="12" name="Rectangle 11"/>
          <p:cNvSpPr/>
          <p:nvPr/>
        </p:nvSpPr>
        <p:spPr>
          <a:xfrm>
            <a:off x="4588625" y="9149314"/>
            <a:ext cx="1815369" cy="369332"/>
          </a:xfrm>
          <a:prstGeom prst="rect">
            <a:avLst/>
          </a:prstGeom>
        </p:spPr>
        <p:txBody>
          <a:bodyPr wrap="none">
            <a:spAutoFit/>
          </a:bodyPr>
          <a:lstStyle/>
          <a:p>
            <a:r>
              <a:rPr lang="en-US" dirty="0" smtClean="0">
                <a:solidFill>
                  <a:prstClr val="black"/>
                </a:solidFill>
                <a:hlinkClick r:id="rId4"/>
              </a:rPr>
              <a:t>Kevin MCCARTHY</a:t>
            </a:r>
            <a:endParaRPr lang="en-US"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926" y="5688261"/>
            <a:ext cx="4805891" cy="332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8820150" y="88766"/>
            <a:ext cx="3271681" cy="3682180"/>
          </a:xfrm>
          <a:prstGeom prst="rect">
            <a:avLst/>
          </a:prstGeom>
        </p:spPr>
      </p:pic>
    </p:spTree>
    <p:extLst>
      <p:ext uri="{BB962C8B-B14F-4D97-AF65-F5344CB8AC3E}">
        <p14:creationId xmlns:p14="http://schemas.microsoft.com/office/powerpoint/2010/main" val="741962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3950" y="736600"/>
            <a:ext cx="11963400" cy="8972550"/>
          </a:xfrm>
          <a:prstGeom prst="rect">
            <a:avLst/>
          </a:prstGeom>
        </p:spPr>
      </p:pic>
    </p:spTree>
    <p:extLst>
      <p:ext uri="{BB962C8B-B14F-4D97-AF65-F5344CB8AC3E}">
        <p14:creationId xmlns:p14="http://schemas.microsoft.com/office/powerpoint/2010/main" val="2124863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50" y="431800"/>
            <a:ext cx="14173200" cy="8710077"/>
          </a:xfrm>
          <a:prstGeom prst="rect">
            <a:avLst/>
          </a:prstGeom>
          <a:noFill/>
        </p:spPr>
        <p:txBody>
          <a:bodyPr wrap="square" rtlCol="0">
            <a:spAutoFit/>
          </a:bodyPr>
          <a:lstStyle/>
          <a:p>
            <a:r>
              <a:rPr lang="en-US" sz="4000" dirty="0" smtClean="0"/>
              <a:t>Senate Leadership- Constitution states that VP is the president of the Senate.  A largely ceremonial role, he may preside over debate but not take part or vote except to break a tie.  If membership is divided equally by party, the presidents party will be considered the majority.  </a:t>
            </a:r>
          </a:p>
          <a:p>
            <a:endParaRPr lang="en-US" sz="4000" dirty="0" smtClean="0"/>
          </a:p>
          <a:p>
            <a:r>
              <a:rPr lang="en-US" sz="4000" dirty="0" smtClean="0"/>
              <a:t>                                   Mike Pence</a:t>
            </a:r>
            <a:endParaRPr lang="en-US" sz="4000" dirty="0"/>
          </a:p>
          <a:p>
            <a:endParaRPr lang="en-US" sz="4000" dirty="0" smtClean="0"/>
          </a:p>
          <a:p>
            <a:endParaRPr lang="en-US" sz="4000" dirty="0"/>
          </a:p>
          <a:p>
            <a:r>
              <a:rPr lang="en-US" sz="4000" dirty="0" smtClean="0"/>
              <a:t>President pro tempore- person who presides when VP not available.  Member from the majority party with the longest service.  This person is in line after the S of H in succession.</a:t>
            </a:r>
          </a:p>
          <a:p>
            <a:endParaRPr lang="en-US" sz="4000" dirty="0" smtClean="0"/>
          </a:p>
          <a:p>
            <a:r>
              <a:rPr lang="en-US" sz="4000" dirty="0" smtClean="0"/>
              <a:t>Orrin Hatch- Utah </a:t>
            </a:r>
            <a:endParaRPr lang="en-US" sz="4000" dirty="0"/>
          </a:p>
        </p:txBody>
      </p:sp>
      <p:pic>
        <p:nvPicPr>
          <p:cNvPr id="3" name="Picture 2"/>
          <p:cNvPicPr>
            <a:picLocks noChangeAspect="1"/>
          </p:cNvPicPr>
          <p:nvPr/>
        </p:nvPicPr>
        <p:blipFill>
          <a:blip r:embed="rId2"/>
          <a:stretch>
            <a:fillRect/>
          </a:stretch>
        </p:blipFill>
        <p:spPr>
          <a:xfrm>
            <a:off x="7277100" y="3175000"/>
            <a:ext cx="2686050" cy="2686050"/>
          </a:xfrm>
          <a:prstGeom prst="rect">
            <a:avLst/>
          </a:prstGeom>
        </p:spPr>
      </p:pic>
      <p:pic>
        <p:nvPicPr>
          <p:cNvPr id="4" name="Picture 3"/>
          <p:cNvPicPr>
            <a:picLocks noChangeAspect="1"/>
          </p:cNvPicPr>
          <p:nvPr/>
        </p:nvPicPr>
        <p:blipFill>
          <a:blip r:embed="rId3"/>
          <a:stretch>
            <a:fillRect/>
          </a:stretch>
        </p:blipFill>
        <p:spPr>
          <a:xfrm>
            <a:off x="5543550" y="7747000"/>
            <a:ext cx="1524000" cy="2286000"/>
          </a:xfrm>
          <a:prstGeom prst="rect">
            <a:avLst/>
          </a:prstGeom>
        </p:spPr>
      </p:pic>
    </p:spTree>
    <p:extLst>
      <p:ext uri="{BB962C8B-B14F-4D97-AF65-F5344CB8AC3E}">
        <p14:creationId xmlns:p14="http://schemas.microsoft.com/office/powerpoint/2010/main" val="13304809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508000"/>
            <a:ext cx="14097000" cy="1938992"/>
          </a:xfrm>
          <a:prstGeom prst="rect">
            <a:avLst/>
          </a:prstGeom>
          <a:noFill/>
        </p:spPr>
        <p:txBody>
          <a:bodyPr wrap="square" rtlCol="0">
            <a:spAutoFit/>
          </a:bodyPr>
          <a:lstStyle/>
          <a:p>
            <a:r>
              <a:rPr lang="en-US" sz="4000" dirty="0" smtClean="0"/>
              <a:t>Senate majority leader- chosen at beginning of term by other party members, serves as main strategist for the party.  Sets party agenda.  There are whips too, just like the House.</a:t>
            </a:r>
            <a:endParaRPr lang="en-US" sz="4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2936875"/>
            <a:ext cx="1714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flipH="1">
            <a:off x="3486150" y="2936875"/>
            <a:ext cx="6888481" cy="1323439"/>
          </a:xfrm>
          <a:prstGeom prst="rect">
            <a:avLst/>
          </a:prstGeom>
          <a:noFill/>
        </p:spPr>
        <p:txBody>
          <a:bodyPr wrap="square" rtlCol="0">
            <a:spAutoFit/>
          </a:bodyPr>
          <a:lstStyle/>
          <a:p>
            <a:r>
              <a:rPr lang="en-US" sz="4000" b="1" dirty="0">
                <a:solidFill>
                  <a:srgbClr val="222222"/>
                </a:solidFill>
                <a:latin typeface="Roboto"/>
              </a:rPr>
              <a:t>Mitch McConnell</a:t>
            </a:r>
            <a:r>
              <a:rPr lang="en-US" sz="4000" dirty="0">
                <a:solidFill>
                  <a:srgbClr val="222222"/>
                </a:solidFill>
                <a:latin typeface="Roboto"/>
              </a:rPr>
              <a:t> of Kentucky </a:t>
            </a:r>
            <a:r>
              <a:rPr lang="en-US" sz="4000" dirty="0" smtClean="0">
                <a:solidFill>
                  <a:srgbClr val="222222"/>
                </a:solidFill>
                <a:latin typeface="Roboto"/>
              </a:rPr>
              <a:t>and.</a:t>
            </a:r>
            <a:endParaRPr lang="en-US" sz="4000" dirty="0"/>
          </a:p>
        </p:txBody>
      </p:sp>
      <p:sp>
        <p:nvSpPr>
          <p:cNvPr id="4" name="TextBox 3"/>
          <p:cNvSpPr txBox="1"/>
          <p:nvPr/>
        </p:nvSpPr>
        <p:spPr>
          <a:xfrm>
            <a:off x="895350" y="6146800"/>
            <a:ext cx="12725400" cy="3785652"/>
          </a:xfrm>
          <a:prstGeom prst="rect">
            <a:avLst/>
          </a:prstGeom>
          <a:noFill/>
        </p:spPr>
        <p:txBody>
          <a:bodyPr wrap="square" rtlCol="0">
            <a:spAutoFit/>
          </a:bodyPr>
          <a:lstStyle/>
          <a:p>
            <a:r>
              <a:rPr lang="en-US" sz="4000" dirty="0" smtClean="0"/>
              <a:t>Senate minority leader</a:t>
            </a:r>
          </a:p>
          <a:p>
            <a:r>
              <a:rPr lang="en-US" sz="4000" dirty="0" smtClean="0"/>
              <a:t>			</a:t>
            </a:r>
            <a:r>
              <a:rPr lang="en-US" sz="4000" dirty="0">
                <a:solidFill>
                  <a:srgbClr val="222222"/>
                </a:solidFill>
                <a:latin typeface="Roboto"/>
              </a:rPr>
              <a:t> </a:t>
            </a:r>
            <a:r>
              <a:rPr lang="en-US" sz="4000" dirty="0" smtClean="0">
                <a:solidFill>
                  <a:srgbClr val="222222"/>
                </a:solidFill>
                <a:latin typeface="Roboto"/>
              </a:rPr>
              <a:t>		Minority </a:t>
            </a:r>
            <a:r>
              <a:rPr lang="en-US" sz="4000" dirty="0">
                <a:solidFill>
                  <a:srgbClr val="222222"/>
                </a:solidFill>
                <a:latin typeface="Roboto"/>
              </a:rPr>
              <a:t>Leader Chuck </a:t>
            </a:r>
            <a:r>
              <a:rPr lang="en-US" sz="4000" dirty="0" smtClean="0">
                <a:solidFill>
                  <a:srgbClr val="222222"/>
                </a:solidFill>
                <a:latin typeface="Roboto"/>
              </a:rPr>
              <a:t>						Schumer </a:t>
            </a:r>
            <a:r>
              <a:rPr lang="en-US" sz="4000" dirty="0">
                <a:solidFill>
                  <a:srgbClr val="222222"/>
                </a:solidFill>
                <a:latin typeface="Roboto"/>
              </a:rPr>
              <a:t>of New York</a:t>
            </a:r>
            <a:endParaRPr lang="en-US" sz="4000" dirty="0"/>
          </a:p>
          <a:p>
            <a:endParaRPr lang="en-US" sz="4000" dirty="0"/>
          </a:p>
          <a:p>
            <a:endParaRPr lang="en-US" sz="4000" dirty="0" smtClean="0"/>
          </a:p>
          <a:p>
            <a:endParaRPr lang="en-US" sz="40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7061200"/>
            <a:ext cx="1714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5705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350" y="584200"/>
            <a:ext cx="14249400" cy="9879628"/>
          </a:xfrm>
          <a:prstGeom prst="rect">
            <a:avLst/>
          </a:prstGeom>
          <a:noFill/>
        </p:spPr>
        <p:txBody>
          <a:bodyPr wrap="square" rtlCol="0">
            <a:spAutoFit/>
          </a:bodyPr>
          <a:lstStyle/>
          <a:p>
            <a:r>
              <a:rPr lang="en-US" sz="4000" dirty="0" smtClean="0"/>
              <a:t>Committees: provides expertise in different areas of public policy.  </a:t>
            </a:r>
          </a:p>
          <a:p>
            <a:endParaRPr lang="en-US" sz="1200" dirty="0"/>
          </a:p>
          <a:p>
            <a:r>
              <a:rPr lang="en-US" sz="4000" dirty="0" smtClean="0"/>
              <a:t>Standing Committees: 20 permanent-(with at least 4 subcommittees) -they consist on the areas of which the majority of proposed laws come from: agriculture, budget, armed forces.</a:t>
            </a:r>
          </a:p>
          <a:p>
            <a:endParaRPr lang="en-US" sz="1200" dirty="0"/>
          </a:p>
          <a:p>
            <a:r>
              <a:rPr lang="en-US" sz="4000" dirty="0" smtClean="0"/>
              <a:t>Ways and Means-taxes and other revenue areas.  Huge because all revenue bills or appropriations bills must start in the house!!!</a:t>
            </a:r>
          </a:p>
          <a:p>
            <a:endParaRPr lang="en-US" sz="1200" dirty="0"/>
          </a:p>
          <a:p>
            <a:r>
              <a:rPr lang="en-US" sz="4000" dirty="0" smtClean="0"/>
              <a:t>Select Committees- for a specific task, limited in time.</a:t>
            </a:r>
          </a:p>
          <a:p>
            <a:r>
              <a:rPr lang="en-US" sz="4000" dirty="0" smtClean="0"/>
              <a:t>Joint Committees-</a:t>
            </a:r>
            <a:r>
              <a:rPr lang="en-US" sz="4000" dirty="0" err="1" smtClean="0"/>
              <a:t>ie</a:t>
            </a:r>
            <a:r>
              <a:rPr lang="en-US" sz="4000" dirty="0" smtClean="0"/>
              <a:t>.  House and Senate</a:t>
            </a:r>
          </a:p>
          <a:p>
            <a:endParaRPr lang="en-US" sz="4000" dirty="0"/>
          </a:p>
          <a:p>
            <a:r>
              <a:rPr lang="en-US" sz="4000" dirty="0" smtClean="0"/>
              <a:t>Each committee has a chair, it is a very powerful position.  Chosen by the majority party, seniority is a factor but not a lock for the job.</a:t>
            </a:r>
          </a:p>
          <a:p>
            <a:endParaRPr lang="en-US" sz="4000" dirty="0"/>
          </a:p>
          <a:p>
            <a:r>
              <a:rPr lang="en-US" sz="4000" dirty="0" smtClean="0"/>
              <a:t>Members request appointment to certain committees, not all are granted. </a:t>
            </a:r>
          </a:p>
          <a:p>
            <a:endParaRPr lang="en-US" sz="4000" dirty="0"/>
          </a:p>
        </p:txBody>
      </p:sp>
    </p:spTree>
    <p:extLst>
      <p:ext uri="{BB962C8B-B14F-4D97-AF65-F5344CB8AC3E}">
        <p14:creationId xmlns:p14="http://schemas.microsoft.com/office/powerpoint/2010/main" val="29074763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50" y="203200"/>
            <a:ext cx="14173200" cy="8710077"/>
          </a:xfrm>
          <a:prstGeom prst="rect">
            <a:avLst/>
          </a:prstGeom>
          <a:noFill/>
        </p:spPr>
        <p:txBody>
          <a:bodyPr wrap="square" rtlCol="0">
            <a:spAutoFit/>
          </a:bodyPr>
          <a:lstStyle/>
          <a:p>
            <a:r>
              <a:rPr lang="en-US" sz="4000" dirty="0" smtClean="0"/>
              <a:t>Both senators and House members may introduce bills, EXCEPT any involving taxation and appropriations MUST start in House.  </a:t>
            </a:r>
          </a:p>
          <a:p>
            <a:r>
              <a:rPr lang="en-US" sz="4000" dirty="0" smtClean="0"/>
              <a:t>Private bill-affects a particular person, family or small group.</a:t>
            </a:r>
          </a:p>
          <a:p>
            <a:r>
              <a:rPr lang="en-US" sz="4000" dirty="0" smtClean="0"/>
              <a:t>Public bill- affects all society.</a:t>
            </a:r>
          </a:p>
          <a:p>
            <a:endParaRPr lang="en-US" sz="4000" dirty="0"/>
          </a:p>
          <a:p>
            <a:r>
              <a:rPr lang="en-US" sz="4000" dirty="0" smtClean="0"/>
              <a:t>Rider- a provision that bears little relationship to the bills main provisions.  ( a hitch hiker to a strong bill)  poison pill-when really bad rider is added to bill with intention to kill it.</a:t>
            </a:r>
          </a:p>
          <a:p>
            <a:endParaRPr lang="en-US" sz="4000" dirty="0"/>
          </a:p>
          <a:p>
            <a:r>
              <a:rPr lang="en-US" sz="4000" dirty="0" smtClean="0"/>
              <a:t>Joint resolution-similar to a bill becomes law when passes both houses and signed by president.  (use of force in Iraq 2002)</a:t>
            </a:r>
          </a:p>
          <a:p>
            <a:endParaRPr lang="en-US" sz="4000" dirty="0"/>
          </a:p>
          <a:p>
            <a:r>
              <a:rPr lang="en-US" sz="4000" dirty="0" smtClean="0"/>
              <a:t>Concurrent resolutions-effect operations of both houses but are not signed by president and do not carry force of law.</a:t>
            </a:r>
            <a:endParaRPr lang="en-US" sz="4000" dirty="0"/>
          </a:p>
        </p:txBody>
      </p:sp>
    </p:spTree>
    <p:extLst>
      <p:ext uri="{BB962C8B-B14F-4D97-AF65-F5344CB8AC3E}">
        <p14:creationId xmlns:p14="http://schemas.microsoft.com/office/powerpoint/2010/main" val="2983234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50" y="196354"/>
            <a:ext cx="14173200" cy="8710077"/>
          </a:xfrm>
          <a:prstGeom prst="rect">
            <a:avLst/>
          </a:prstGeom>
          <a:noFill/>
        </p:spPr>
        <p:txBody>
          <a:bodyPr wrap="square" rtlCol="0">
            <a:spAutoFit/>
          </a:bodyPr>
          <a:lstStyle/>
          <a:p>
            <a:r>
              <a:rPr lang="en-US" sz="4000" dirty="0" smtClean="0"/>
              <a:t>Bills in Committee:  Most bills DIE in committee.  This is where bills are studied.</a:t>
            </a:r>
          </a:p>
          <a:p>
            <a:r>
              <a:rPr lang="en-US" sz="4000" dirty="0" smtClean="0"/>
              <a:t>Referral-how bills are assigned to committee.  May also be assigned to a subcommittee.  Hearings then take place-open to the public, subpoena power etc.  Majority chairs can shape view of bill by limiting minority members witnesses.</a:t>
            </a:r>
          </a:p>
          <a:p>
            <a:endParaRPr lang="en-US" sz="4000" dirty="0"/>
          </a:p>
          <a:p>
            <a:r>
              <a:rPr lang="en-US" sz="4000" dirty="0" smtClean="0"/>
              <a:t>Subcommittee reports to committee: in favor, against or neutral.</a:t>
            </a:r>
          </a:p>
          <a:p>
            <a:endParaRPr lang="en-US" sz="4000" dirty="0"/>
          </a:p>
          <a:p>
            <a:r>
              <a:rPr lang="en-US" sz="4000" dirty="0" smtClean="0"/>
              <a:t>Markup-full committee, modifies bill, debate etc.  Decide to report the bill to full chamber or not.</a:t>
            </a:r>
          </a:p>
          <a:p>
            <a:endParaRPr lang="en-US" sz="4000" dirty="0"/>
          </a:p>
          <a:p>
            <a:r>
              <a:rPr lang="en-US" sz="4000" dirty="0" smtClean="0"/>
              <a:t>Discharge petition- vote by house to force bill out of committee. </a:t>
            </a:r>
          </a:p>
          <a:p>
            <a:r>
              <a:rPr lang="en-US" sz="4000" dirty="0" smtClean="0"/>
              <a:t>= rights for women.  1970  20years.</a:t>
            </a:r>
            <a:endParaRPr lang="en-US" sz="4000" dirty="0"/>
          </a:p>
        </p:txBody>
      </p:sp>
    </p:spTree>
    <p:extLst>
      <p:ext uri="{BB962C8B-B14F-4D97-AF65-F5344CB8AC3E}">
        <p14:creationId xmlns:p14="http://schemas.microsoft.com/office/powerpoint/2010/main" val="934175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30480"/>
            <a:ext cx="14097000" cy="9941183"/>
          </a:xfrm>
          <a:prstGeom prst="rect">
            <a:avLst/>
          </a:prstGeom>
          <a:noFill/>
        </p:spPr>
        <p:txBody>
          <a:bodyPr wrap="square" rtlCol="0">
            <a:spAutoFit/>
          </a:bodyPr>
          <a:lstStyle/>
          <a:p>
            <a:r>
              <a:rPr lang="en-US" sz="4000" dirty="0" smtClean="0"/>
              <a:t>Rules and Traditions:  Senate very strict about this.  </a:t>
            </a:r>
          </a:p>
          <a:p>
            <a:r>
              <a:rPr lang="en-US" sz="4000" dirty="0" smtClean="0"/>
              <a:t>Very few rules regarding debate so……</a:t>
            </a:r>
          </a:p>
          <a:p>
            <a:endParaRPr lang="en-US" sz="4000" dirty="0"/>
          </a:p>
          <a:p>
            <a:r>
              <a:rPr lang="en-US" sz="4000" dirty="0" smtClean="0"/>
              <a:t>Filibuster- when opponents of a measure take the floor of the senate and refuse to stop talking in an effort to prevent the measure from being voted on.  Used when minority knows the measure is likely to pass if voted on.</a:t>
            </a:r>
            <a:endParaRPr lang="en-US" sz="4000" dirty="0"/>
          </a:p>
          <a:p>
            <a:endParaRPr lang="en-US" sz="4000" dirty="0" smtClean="0"/>
          </a:p>
          <a:p>
            <a:r>
              <a:rPr lang="en-US" sz="4000" dirty="0" smtClean="0"/>
              <a:t>Can be stopped with a 60/100 vote = cloture (an end to the debate)</a:t>
            </a:r>
          </a:p>
          <a:p>
            <a:endParaRPr lang="en-US" sz="4000" dirty="0"/>
          </a:p>
          <a:p>
            <a:r>
              <a:rPr lang="en-US" sz="4000" dirty="0" smtClean="0"/>
              <a:t>Discipline- expulsion requires a vote of 2/3.  May also censure or denounce a member.</a:t>
            </a:r>
          </a:p>
          <a:p>
            <a:endParaRPr lang="en-US" sz="4000" dirty="0"/>
          </a:p>
          <a:p>
            <a:r>
              <a:rPr lang="en-US" sz="4000" dirty="0" smtClean="0"/>
              <a:t>Vacancies- filled by Governor of the state.  Serves until a special election can be held to fill vacancy.  Usually pick from their party.</a:t>
            </a:r>
          </a:p>
          <a:p>
            <a:r>
              <a:rPr lang="en-US" sz="4000" dirty="0"/>
              <a:t>	</a:t>
            </a:r>
            <a:r>
              <a:rPr lang="en-US" sz="4000" dirty="0" smtClean="0"/>
              <a:t>									end 5.4</a:t>
            </a:r>
            <a:endParaRPr lang="en-US" sz="4000" dirty="0"/>
          </a:p>
        </p:txBody>
      </p:sp>
    </p:spTree>
    <p:extLst>
      <p:ext uri="{BB962C8B-B14F-4D97-AF65-F5344CB8AC3E}">
        <p14:creationId xmlns:p14="http://schemas.microsoft.com/office/powerpoint/2010/main" val="1993490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 y="1032738"/>
            <a:ext cx="14249400" cy="5016758"/>
          </a:xfrm>
          <a:prstGeom prst="rect">
            <a:avLst/>
          </a:prstGeom>
        </p:spPr>
        <p:txBody>
          <a:bodyPr wrap="square">
            <a:spAutoFit/>
          </a:bodyPr>
          <a:lstStyle/>
          <a:p>
            <a:pPr lvl="0"/>
            <a:r>
              <a:rPr lang="en-US" sz="4000" dirty="0">
                <a:solidFill>
                  <a:prstClr val="black"/>
                </a:solidFill>
              </a:rPr>
              <a:t>Conference Committee: Can only become laws when they are passed in </a:t>
            </a:r>
            <a:r>
              <a:rPr lang="en-US" sz="4000" b="1" dirty="0">
                <a:solidFill>
                  <a:prstClr val="black"/>
                </a:solidFill>
              </a:rPr>
              <a:t>identical</a:t>
            </a:r>
            <a:r>
              <a:rPr lang="en-US" sz="4000" dirty="0">
                <a:solidFill>
                  <a:prstClr val="black"/>
                </a:solidFill>
              </a:rPr>
              <a:t> form by BOTH houses.  For minor bills the two sides work informally to compromise on wording etc.  Major bills get a CC- generally from the members of the committee that worked on the bill.  S of H picks and presiding officer of Senate.  Works sometimes other not.  Once agreed upon report issued </a:t>
            </a:r>
            <a:r>
              <a:rPr lang="en-US" sz="4000" dirty="0" smtClean="0">
                <a:solidFill>
                  <a:prstClr val="black"/>
                </a:solidFill>
              </a:rPr>
              <a:t>and both houses can debate BUT not make changes.  If both still agree it moves to president for signature.  </a:t>
            </a:r>
            <a:endParaRPr lang="en-US" sz="4000" dirty="0">
              <a:solidFill>
                <a:prstClr val="black"/>
              </a:solidFill>
            </a:endParaRPr>
          </a:p>
        </p:txBody>
      </p:sp>
    </p:spTree>
    <p:extLst>
      <p:ext uri="{BB962C8B-B14F-4D97-AF65-F5344CB8AC3E}">
        <p14:creationId xmlns:p14="http://schemas.microsoft.com/office/powerpoint/2010/main" val="287082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845" y="355600"/>
            <a:ext cx="14187170" cy="5509200"/>
          </a:xfrm>
          <a:prstGeom prst="rect">
            <a:avLst/>
          </a:prstGeom>
        </p:spPr>
        <p:txBody>
          <a:bodyPr wrap="square">
            <a:spAutoFit/>
          </a:bodyPr>
          <a:lstStyle/>
          <a:p>
            <a:pPr marL="457200" lvl="0" indent="-457200" algn="ctr">
              <a:buFont typeface="Arial" panose="020B0604020202020204" pitchFamily="34" charset="0"/>
              <a:buChar char="•"/>
            </a:pPr>
            <a:r>
              <a:rPr lang="en-US" sz="3500" dirty="0" smtClean="0">
                <a:solidFill>
                  <a:srgbClr val="000000"/>
                </a:solidFill>
                <a:latin typeface="Times New Roman - 47"/>
              </a:rPr>
              <a:t>House of Representatives:</a:t>
            </a:r>
          </a:p>
          <a:p>
            <a:pPr marL="457200" lvl="0" indent="-457200" algn="ctr">
              <a:buFont typeface="Arial" panose="020B0604020202020204" pitchFamily="34" charset="0"/>
              <a:buChar char="•"/>
            </a:pPr>
            <a:endParaRPr lang="en-US" sz="3500" dirty="0">
              <a:solidFill>
                <a:srgbClr val="000000"/>
              </a:solidFill>
              <a:latin typeface="Times New Roman - 47"/>
            </a:endParaRPr>
          </a:p>
          <a:p>
            <a:pPr marL="457200" lvl="0" indent="-457200">
              <a:buFont typeface="Arial" panose="020B0604020202020204" pitchFamily="34" charset="0"/>
              <a:buChar char="•"/>
            </a:pPr>
            <a:r>
              <a:rPr lang="en-US" sz="3500" dirty="0" smtClean="0">
                <a:solidFill>
                  <a:srgbClr val="000000"/>
                </a:solidFill>
                <a:latin typeface="Times New Roman - 47"/>
              </a:rPr>
              <a:t>2 year terms</a:t>
            </a:r>
          </a:p>
          <a:p>
            <a:pPr marL="457200" lvl="0" indent="-457200">
              <a:buFont typeface="Arial" panose="020B0604020202020204" pitchFamily="34" charset="0"/>
              <a:buChar char="•"/>
            </a:pPr>
            <a:r>
              <a:rPr lang="en-US" sz="3500" dirty="0" smtClean="0">
                <a:solidFill>
                  <a:srgbClr val="000000"/>
                </a:solidFill>
                <a:latin typeface="Times New Roman - 47"/>
              </a:rPr>
              <a:t>435</a:t>
            </a:r>
          </a:p>
          <a:p>
            <a:pPr marL="571500" lvl="0" indent="-571500">
              <a:buFont typeface="Arial" panose="020B0604020202020204" pitchFamily="34" charset="0"/>
              <a:buChar char="•"/>
            </a:pPr>
            <a:r>
              <a:rPr lang="en-US" sz="3600" dirty="0">
                <a:solidFill>
                  <a:srgbClr val="000000"/>
                </a:solidFill>
                <a:latin typeface="Times New Roman - 48"/>
              </a:rPr>
              <a:t>Each term of Congress lasts for two years, so every two years the entire House must run for reelection</a:t>
            </a:r>
            <a:r>
              <a:rPr lang="en-US" sz="3600" dirty="0" smtClean="0">
                <a:solidFill>
                  <a:srgbClr val="000000"/>
                </a:solidFill>
                <a:latin typeface="Times New Roman - 48"/>
              </a:rPr>
              <a:t>.</a:t>
            </a:r>
          </a:p>
          <a:p>
            <a:pPr marL="571500" lvl="0" indent="-571500">
              <a:buFont typeface="Arial" panose="020B0604020202020204" pitchFamily="34" charset="0"/>
              <a:buChar char="•"/>
            </a:pPr>
            <a:r>
              <a:rPr lang="en-US" sz="3600" dirty="0" smtClean="0">
                <a:solidFill>
                  <a:srgbClr val="000000"/>
                </a:solidFill>
                <a:latin typeface="Times New Roman - 48"/>
              </a:rPr>
              <a:t>Representation based upon states population.  All guaranteed 1.</a:t>
            </a:r>
            <a:endParaRPr lang="en-US" sz="3500" dirty="0" smtClean="0">
              <a:solidFill>
                <a:srgbClr val="000000"/>
              </a:solidFill>
              <a:latin typeface="Times New Roman - 47"/>
            </a:endParaRPr>
          </a:p>
          <a:p>
            <a:pPr marL="457200" lvl="0" indent="-457200">
              <a:buFont typeface="Arial" panose="020B0604020202020204" pitchFamily="34" charset="0"/>
              <a:buChar char="•"/>
            </a:pPr>
            <a:r>
              <a:rPr lang="en-US" sz="3500" dirty="0" smtClean="0">
                <a:solidFill>
                  <a:srgbClr val="000000"/>
                </a:solidFill>
                <a:latin typeface="Times New Roman - 47"/>
              </a:rPr>
              <a:t>Short </a:t>
            </a:r>
            <a:r>
              <a:rPr lang="en-US" sz="3500" dirty="0">
                <a:solidFill>
                  <a:srgbClr val="000000"/>
                </a:solidFill>
                <a:latin typeface="Times New Roman - 47"/>
              </a:rPr>
              <a:t>terms means that, for  House members, the next election is always just around the corner.  That fact tends to make them pay close attention to “the folks back home</a:t>
            </a:r>
            <a:r>
              <a:rPr lang="en-US" sz="3500" dirty="0" smtClean="0">
                <a:solidFill>
                  <a:srgbClr val="000000"/>
                </a:solidFill>
                <a:latin typeface="Times New Roman - 47"/>
              </a:rPr>
              <a:t>.”</a:t>
            </a:r>
            <a:endParaRPr lang="en-US" sz="3500" dirty="0">
              <a:solidFill>
                <a:srgbClr val="000000"/>
              </a:solidFill>
              <a:latin typeface="Times New Roman - 47"/>
            </a:endParaRPr>
          </a:p>
        </p:txBody>
      </p:sp>
    </p:spTree>
    <p:extLst>
      <p:ext uri="{BB962C8B-B14F-4D97-AF65-F5344CB8AC3E}">
        <p14:creationId xmlns:p14="http://schemas.microsoft.com/office/powerpoint/2010/main" val="26460856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47781"/>
            <a:ext cx="13944600" cy="963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909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 y="277634"/>
            <a:ext cx="14249400" cy="8710077"/>
          </a:xfrm>
          <a:prstGeom prst="rect">
            <a:avLst/>
          </a:prstGeom>
          <a:noFill/>
        </p:spPr>
        <p:txBody>
          <a:bodyPr wrap="square" rtlCol="0">
            <a:spAutoFit/>
          </a:bodyPr>
          <a:lstStyle/>
          <a:p>
            <a:r>
              <a:rPr lang="en-US" sz="4000" dirty="0" smtClean="0"/>
              <a:t>Presidential Action on a Bill:</a:t>
            </a:r>
          </a:p>
          <a:p>
            <a:pPr marL="571500" indent="-571500">
              <a:buFont typeface="Arial" panose="020B0604020202020204" pitchFamily="34" charset="0"/>
              <a:buChar char="•"/>
            </a:pPr>
            <a:r>
              <a:rPr lang="en-US" sz="4000" dirty="0" smtClean="0"/>
              <a:t>Signs it – it becomes a law</a:t>
            </a:r>
          </a:p>
          <a:p>
            <a:pPr marL="571500" indent="-571500">
              <a:buFont typeface="Arial" panose="020B0604020202020204" pitchFamily="34" charset="0"/>
              <a:buChar char="•"/>
            </a:pPr>
            <a:r>
              <a:rPr lang="en-US" sz="4000" dirty="0" smtClean="0"/>
              <a:t>Not sign- after 10 days (if Congress still in session) it becomes law.  If Congress adjourns w/in 10 days bill fails (pocket veto)</a:t>
            </a:r>
          </a:p>
          <a:p>
            <a:pPr marL="571500" indent="-571500">
              <a:buFont typeface="Arial" panose="020B0604020202020204" pitchFamily="34" charset="0"/>
              <a:buChar char="•"/>
            </a:pPr>
            <a:r>
              <a:rPr lang="en-US" sz="4000" dirty="0" smtClean="0"/>
              <a:t>Veto</a:t>
            </a:r>
          </a:p>
          <a:p>
            <a:endParaRPr lang="en-US" sz="4000" dirty="0"/>
          </a:p>
          <a:p>
            <a:r>
              <a:rPr lang="en-US" sz="4000" dirty="0" smtClean="0"/>
              <a:t>To override a veto it takes 2/3 votes in both chambers.  Rare !</a:t>
            </a:r>
          </a:p>
          <a:p>
            <a:r>
              <a:rPr lang="en-US" sz="4000" dirty="0" smtClean="0"/>
              <a:t>106/2500</a:t>
            </a:r>
          </a:p>
          <a:p>
            <a:endParaRPr lang="en-US" sz="4000" dirty="0"/>
          </a:p>
          <a:p>
            <a:r>
              <a:rPr lang="en-US" sz="4000" dirty="0" smtClean="0"/>
              <a:t>SC ruled line item veto was unconstitutional.</a:t>
            </a:r>
          </a:p>
          <a:p>
            <a:endParaRPr lang="en-US" sz="4000" dirty="0"/>
          </a:p>
          <a:p>
            <a:r>
              <a:rPr lang="en-US" sz="4000" dirty="0" smtClean="0"/>
              <a:t>Signing statements-president declares an intention to enforce a law in a particular way.  Some see this as an encroachment on the law making power </a:t>
            </a:r>
            <a:r>
              <a:rPr lang="en-US" sz="4000" smtClean="0"/>
              <a:t>of congress.</a:t>
            </a:r>
            <a:endParaRPr lang="en-US" sz="4000" dirty="0"/>
          </a:p>
        </p:txBody>
      </p:sp>
    </p:spTree>
    <p:extLst>
      <p:ext uri="{BB962C8B-B14F-4D97-AF65-F5344CB8AC3E}">
        <p14:creationId xmlns:p14="http://schemas.microsoft.com/office/powerpoint/2010/main" val="1151106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25001" y="97267"/>
            <a:ext cx="13924702" cy="3862596"/>
          </a:xfrm>
          <a:prstGeom prst="rect">
            <a:avLst/>
          </a:prstGeom>
          <a:noFill/>
        </p:spPr>
        <p:txBody>
          <a:bodyPr vert="horz" rtlCol="0">
            <a:spAutoFit/>
          </a:bodyPr>
          <a:lstStyle/>
          <a:p>
            <a:r>
              <a:rPr lang="en-US" sz="3500" dirty="0" smtClean="0">
                <a:solidFill>
                  <a:srgbClr val="000000"/>
                </a:solidFill>
                <a:latin typeface="Arial - 47"/>
              </a:rPr>
              <a:t>Privileges-free from arrest"  in all cases except treason, felony and  breach of the peace" when on way  to or from attending Congress.   Cannot be sued for anything they  say in Congress.  But can be for  statements made outside of  Congress.</a:t>
            </a:r>
          </a:p>
          <a:p>
            <a:r>
              <a:rPr lang="en-US" sz="3500" dirty="0" smtClean="0">
                <a:solidFill>
                  <a:srgbClr val="000000"/>
                </a:solidFill>
                <a:latin typeface="Arial - 47"/>
              </a:rPr>
              <a:t>Members who behave poorly may  be censured.</a:t>
            </a:r>
          </a:p>
          <a:p>
            <a:r>
              <a:rPr lang="en-US" sz="3500" dirty="0" smtClean="0">
                <a:solidFill>
                  <a:srgbClr val="000000"/>
                </a:solidFill>
                <a:latin typeface="Arial - 47"/>
              </a:rPr>
              <a:t>Treason or accepting bribes are the  only grounds for expulsion.</a:t>
            </a:r>
          </a:p>
          <a:p>
            <a:endParaRPr lang="en-US" sz="3500" dirty="0">
              <a:solidFill>
                <a:srgbClr val="000000"/>
              </a:solidFill>
              <a:latin typeface="Arial - 47"/>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876370743"/>
              </p:ext>
            </p:extLst>
          </p:nvPr>
        </p:nvGraphicFramePr>
        <p:xfrm>
          <a:off x="4929188" y="3175000"/>
          <a:ext cx="4732337" cy="3808413"/>
        </p:xfrm>
        <a:graphic>
          <a:graphicData uri="http://schemas.openxmlformats.org/presentationml/2006/ole">
            <mc:AlternateContent xmlns:mc="http://schemas.openxmlformats.org/markup-compatibility/2006">
              <mc:Choice xmlns:v="urn:schemas-microsoft-com:vml" Requires="v">
                <p:oleObj spid="_x0000_s1104" name="Presentation" r:id="rId3" imgW="4732118" imgH="3808417" progId="PowerPoint.Show.8">
                  <p:embed/>
                </p:oleObj>
              </mc:Choice>
              <mc:Fallback>
                <p:oleObj name="Presentation" r:id="rId3" imgW="4732118" imgH="3808417" progId="PowerPoint.Show.8">
                  <p:embed/>
                  <p:pic>
                    <p:nvPicPr>
                      <p:cNvPr id="0" name=""/>
                      <p:cNvPicPr/>
                      <p:nvPr/>
                    </p:nvPicPr>
                    <p:blipFill>
                      <a:blip r:embed="rId4"/>
                      <a:stretch>
                        <a:fillRect/>
                      </a:stretch>
                    </p:blipFill>
                    <p:spPr>
                      <a:xfrm>
                        <a:off x="4929188" y="3175000"/>
                        <a:ext cx="4732337" cy="3808413"/>
                      </a:xfrm>
                      <a:prstGeom prst="rect">
                        <a:avLst/>
                      </a:prstGeom>
                    </p:spPr>
                  </p:pic>
                </p:oleObj>
              </mc:Fallback>
            </mc:AlternateContent>
          </a:graphicData>
        </a:graphic>
      </p:graphicFrame>
    </p:spTree>
    <p:extLst>
      <p:ext uri="{BB962C8B-B14F-4D97-AF65-F5344CB8AC3E}">
        <p14:creationId xmlns:p14="http://schemas.microsoft.com/office/powerpoint/2010/main" val="32085964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971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550" y="736600"/>
            <a:ext cx="13639800" cy="4524315"/>
          </a:xfrm>
          <a:prstGeom prst="rect">
            <a:avLst/>
          </a:prstGeom>
          <a:noFill/>
        </p:spPr>
        <p:txBody>
          <a:bodyPr wrap="square" rtlCol="0">
            <a:spAutoFit/>
          </a:bodyPr>
          <a:lstStyle/>
          <a:p>
            <a:r>
              <a:rPr lang="en-US" sz="3600" dirty="0" smtClean="0"/>
              <a:t>House Qualifications:   D 194   R 241</a:t>
            </a:r>
          </a:p>
          <a:p>
            <a:pPr marL="571500" indent="-571500">
              <a:buFont typeface="Arial" panose="020B0604020202020204" pitchFamily="34" charset="0"/>
              <a:buChar char="•"/>
            </a:pPr>
            <a:r>
              <a:rPr lang="en-US" sz="3600" dirty="0" smtClean="0"/>
              <a:t>25 years old</a:t>
            </a:r>
          </a:p>
          <a:p>
            <a:pPr marL="571500" indent="-571500">
              <a:buFont typeface="Arial" panose="020B0604020202020204" pitchFamily="34" charset="0"/>
              <a:buChar char="•"/>
            </a:pPr>
            <a:r>
              <a:rPr lang="en-US" sz="3600" dirty="0" smtClean="0"/>
              <a:t>Citizen of the US for at least 7 years</a:t>
            </a:r>
          </a:p>
          <a:p>
            <a:pPr marL="571500" indent="-571500">
              <a:buFont typeface="Arial" panose="020B0604020202020204" pitchFamily="34" charset="0"/>
              <a:buChar char="•"/>
            </a:pPr>
            <a:r>
              <a:rPr lang="en-US" sz="3600" dirty="0" smtClean="0"/>
              <a:t>Legal resident of the state in which they are elected.</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smtClean="0"/>
              <a:t>Elections are held in November of even numbered years.</a:t>
            </a:r>
          </a:p>
          <a:p>
            <a:pPr marL="571500" indent="-571500">
              <a:buFont typeface="Arial" panose="020B0604020202020204" pitchFamily="34" charset="0"/>
              <a:buChar char="•"/>
            </a:pPr>
            <a:r>
              <a:rPr lang="en-US" sz="3600" dirty="0" smtClean="0"/>
              <a:t>Every 2 years the entire House is up for reelection.  90% are reelected.</a:t>
            </a:r>
            <a:endParaRPr lang="en-US" sz="3600" dirty="0"/>
          </a:p>
        </p:txBody>
      </p:sp>
    </p:spTree>
    <p:extLst>
      <p:ext uri="{BB962C8B-B14F-4D97-AF65-F5344CB8AC3E}">
        <p14:creationId xmlns:p14="http://schemas.microsoft.com/office/powerpoint/2010/main" val="1991630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7350" y="1041400"/>
            <a:ext cx="9286875" cy="5078313"/>
          </a:xfrm>
          <a:prstGeom prst="rect">
            <a:avLst/>
          </a:prstGeom>
        </p:spPr>
        <p:txBody>
          <a:bodyPr wrap="square">
            <a:spAutoFit/>
          </a:bodyPr>
          <a:lstStyle/>
          <a:p>
            <a:r>
              <a:rPr lang="en-US" sz="5400" dirty="0"/>
              <a:t>House of Representatives</a:t>
            </a:r>
          </a:p>
          <a:p>
            <a:r>
              <a:rPr lang="en-US" sz="5400" dirty="0"/>
              <a:t>Parties: Republican: 241; Democrat: 194; Independent: 0</a:t>
            </a:r>
          </a:p>
          <a:p>
            <a:r>
              <a:rPr lang="en-US" sz="5400" dirty="0"/>
              <a:t>Gender: Men: 248; Women: 83</a:t>
            </a:r>
          </a:p>
          <a:p>
            <a:r>
              <a:rPr lang="en-US" sz="5400" dirty="0"/>
              <a:t>Race: White: 339; Black: 46; Hispanic: 33; Asian: 10; Other: 3</a:t>
            </a:r>
          </a:p>
        </p:txBody>
      </p:sp>
    </p:spTree>
    <p:extLst>
      <p:ext uri="{BB962C8B-B14F-4D97-AF65-F5344CB8AC3E}">
        <p14:creationId xmlns:p14="http://schemas.microsoft.com/office/powerpoint/2010/main" val="255823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64807" y="114953"/>
            <a:ext cx="13935647" cy="3323987"/>
          </a:xfrm>
          <a:prstGeom prst="rect">
            <a:avLst/>
          </a:prstGeom>
          <a:noFill/>
        </p:spPr>
        <p:txBody>
          <a:bodyPr vert="horz" rtlCol="0">
            <a:spAutoFit/>
          </a:bodyPr>
          <a:lstStyle/>
          <a:p>
            <a:r>
              <a:rPr lang="en-US" sz="3500" dirty="0" smtClean="0">
                <a:solidFill>
                  <a:srgbClr val="000000"/>
                </a:solidFill>
                <a:latin typeface="Arial - 47"/>
              </a:rPr>
              <a:t>Representation and Reapportionment-House ONLY</a:t>
            </a:r>
          </a:p>
          <a:p>
            <a:r>
              <a:rPr lang="en-US" sz="3500" dirty="0" smtClean="0">
                <a:solidFill>
                  <a:srgbClr val="000000"/>
                </a:solidFill>
                <a:latin typeface="Arial - 47"/>
              </a:rPr>
              <a:t>Each of the 435 seats is meant to represent about the same number of people. </a:t>
            </a:r>
          </a:p>
          <a:p>
            <a:r>
              <a:rPr lang="en-US" sz="3500" dirty="0" smtClean="0">
                <a:solidFill>
                  <a:srgbClr val="000000"/>
                </a:solidFill>
                <a:latin typeface="Arial - 47"/>
              </a:rPr>
              <a:t>Census every 10 years.  Count  population of country to assign  reps.  Some states will lose some  will gain depending on population  movements.  Every state guaranteed to have at least 1rep.</a:t>
            </a:r>
            <a:endParaRPr lang="en-US" sz="3500" dirty="0">
              <a:solidFill>
                <a:srgbClr val="000000"/>
              </a:solidFill>
              <a:latin typeface="Arial - 47"/>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1030580" y="3723640"/>
            <a:ext cx="13047369" cy="6400800"/>
          </a:xfrm>
          <a:prstGeom prst="rect">
            <a:avLst/>
          </a:prstGeom>
          <a:solidFill>
            <a:scrgbClr r="0" g="0" b="0">
              <a:alpha val="0"/>
            </a:scrgbClr>
          </a:solidFill>
        </p:spPr>
      </p:pic>
    </p:spTree>
    <p:extLst>
      <p:ext uri="{BB962C8B-B14F-4D97-AF65-F5344CB8AC3E}">
        <p14:creationId xmlns:p14="http://schemas.microsoft.com/office/powerpoint/2010/main" val="1821242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660400"/>
            <a:ext cx="14020800" cy="1200329"/>
          </a:xfrm>
          <a:prstGeom prst="rect">
            <a:avLst/>
          </a:prstGeom>
          <a:noFill/>
        </p:spPr>
        <p:txBody>
          <a:bodyPr wrap="square" rtlCol="0">
            <a:spAutoFit/>
          </a:bodyPr>
          <a:lstStyle/>
          <a:p>
            <a:r>
              <a:rPr lang="en-US" sz="3600" dirty="0" smtClean="0"/>
              <a:t>Redistricting- when a state gains or looses representatives (population gain or loss) district lines must be redrawn. ~ 710,000 people per district</a:t>
            </a:r>
            <a:endParaRPr lang="en-US" sz="3600" dirty="0"/>
          </a:p>
        </p:txBody>
      </p:sp>
      <p:pic>
        <p:nvPicPr>
          <p:cNvPr id="3" name="Picture 2"/>
          <p:cNvPicPr>
            <a:picLocks noChangeAspect="1"/>
          </p:cNvPicPr>
          <p:nvPr/>
        </p:nvPicPr>
        <p:blipFill>
          <a:blip r:embed="rId2"/>
          <a:stretch>
            <a:fillRect/>
          </a:stretch>
        </p:blipFill>
        <p:spPr>
          <a:xfrm>
            <a:off x="895350" y="1860729"/>
            <a:ext cx="12039600" cy="7763466"/>
          </a:xfrm>
          <a:prstGeom prst="rect">
            <a:avLst/>
          </a:prstGeom>
        </p:spPr>
      </p:pic>
    </p:spTree>
    <p:extLst>
      <p:ext uri="{BB962C8B-B14F-4D97-AF65-F5344CB8AC3E}">
        <p14:creationId xmlns:p14="http://schemas.microsoft.com/office/powerpoint/2010/main" val="4166059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678114" y="2458989"/>
            <a:ext cx="10647236" cy="7116812"/>
          </a:xfrm>
          <a:prstGeom prst="rect">
            <a:avLst/>
          </a:prstGeom>
          <a:solidFill>
            <a:scrgbClr r="0" g="0" b="0">
              <a:alpha val="0"/>
            </a:scrgbClr>
          </a:solidFill>
        </p:spPr>
      </p:pic>
      <p:sp>
        <p:nvSpPr>
          <p:cNvPr id="3" name="TextBox 2"/>
          <p:cNvSpPr txBox="1"/>
          <p:nvPr/>
        </p:nvSpPr>
        <p:spPr>
          <a:xfrm>
            <a:off x="552683" y="212219"/>
            <a:ext cx="13742299" cy="2246769"/>
          </a:xfrm>
          <a:prstGeom prst="rect">
            <a:avLst/>
          </a:prstGeom>
          <a:noFill/>
        </p:spPr>
        <p:txBody>
          <a:bodyPr vert="horz" rtlCol="0">
            <a:spAutoFit/>
          </a:bodyPr>
          <a:lstStyle/>
          <a:p>
            <a:r>
              <a:rPr lang="en-US" sz="3500" dirty="0" smtClean="0">
                <a:solidFill>
                  <a:srgbClr val="000000"/>
                </a:solidFill>
                <a:latin typeface="Arial - 47"/>
              </a:rPr>
              <a:t>Average rep serves 710,000 people.  Redistricting occurs when populations move.  Some  problems do arise- gerrymandering= trying to create a  district that has an advantage.  (irregular shape)  SC states that new districts must be of roughly equal populations.  </a:t>
            </a:r>
            <a:endParaRPr lang="en-US" sz="3500" dirty="0">
              <a:solidFill>
                <a:srgbClr val="000000"/>
              </a:solidFill>
              <a:latin typeface="Arial - 47"/>
            </a:endParaRPr>
          </a:p>
        </p:txBody>
      </p:sp>
    </p:spTree>
    <p:extLst>
      <p:ext uri="{BB962C8B-B14F-4D97-AF65-F5344CB8AC3E}">
        <p14:creationId xmlns:p14="http://schemas.microsoft.com/office/powerpoint/2010/main" val="873517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584200"/>
            <a:ext cx="13792200" cy="1200329"/>
          </a:xfrm>
          <a:prstGeom prst="rect">
            <a:avLst/>
          </a:prstGeom>
          <a:noFill/>
        </p:spPr>
        <p:txBody>
          <a:bodyPr wrap="square" rtlCol="0">
            <a:spAutoFit/>
          </a:bodyPr>
          <a:lstStyle/>
          <a:p>
            <a:r>
              <a:rPr lang="en-US" sz="3600" dirty="0" smtClean="0"/>
              <a:t>Gerrymandering- redistricting that intentionally gives one party a political advantage.</a:t>
            </a:r>
            <a:endParaRPr lang="en-US" sz="3600" dirty="0"/>
          </a:p>
        </p:txBody>
      </p:sp>
      <p:pic>
        <p:nvPicPr>
          <p:cNvPr id="4" name="Picture 3"/>
          <p:cNvPicPr>
            <a:picLocks noChangeAspect="1"/>
          </p:cNvPicPr>
          <p:nvPr/>
        </p:nvPicPr>
        <p:blipFill>
          <a:blip r:embed="rId2"/>
          <a:stretch>
            <a:fillRect/>
          </a:stretch>
        </p:blipFill>
        <p:spPr>
          <a:xfrm>
            <a:off x="1200150" y="1784529"/>
            <a:ext cx="11963400" cy="8025448"/>
          </a:xfrm>
          <a:prstGeom prst="rect">
            <a:avLst/>
          </a:prstGeom>
        </p:spPr>
      </p:pic>
    </p:spTree>
    <p:extLst>
      <p:ext uri="{BB962C8B-B14F-4D97-AF65-F5344CB8AC3E}">
        <p14:creationId xmlns:p14="http://schemas.microsoft.com/office/powerpoint/2010/main" val="3257734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TotalTime>
  <Words>1903</Words>
  <Application>Microsoft Office PowerPoint</Application>
  <PresentationFormat>Custom</PresentationFormat>
  <Paragraphs>186</Paragraphs>
  <Slides>33</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6" baseType="lpstr">
      <vt:lpstr>Calibri</vt:lpstr>
      <vt:lpstr>Arial - 15</vt:lpstr>
      <vt:lpstr>Roboto</vt:lpstr>
      <vt:lpstr>Arial - 16</vt:lpstr>
      <vt:lpstr>Times New Roman - 20</vt:lpstr>
      <vt:lpstr>Times New Roman - 48</vt:lpstr>
      <vt:lpstr>Arial - 35</vt:lpstr>
      <vt:lpstr>Arial - 47</vt:lpstr>
      <vt:lpstr>Times New Roman - 47</vt:lpstr>
      <vt:lpstr>Arial - 48</vt:lpstr>
      <vt:lpstr>Arial</vt: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Risa J. Wray</dc:creator>
  <cp:lastModifiedBy>Risa J. Wray</cp:lastModifiedBy>
  <cp:revision>76</cp:revision>
  <dcterms:created xsi:type="dcterms:W3CDTF">2014-09-16T18:12:01Z</dcterms:created>
  <dcterms:modified xsi:type="dcterms:W3CDTF">2017-11-07T15:09:31Z</dcterms:modified>
</cp:coreProperties>
</file>