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ppt" ContentType="application/vnd.ms-powerpoi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74" r:id="rId3"/>
    <p:sldId id="277" r:id="rId4"/>
    <p:sldId id="258" r:id="rId5"/>
    <p:sldId id="276"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59" r:id="rId20"/>
    <p:sldId id="268" r:id="rId21"/>
    <p:sldId id="291" r:id="rId22"/>
    <p:sldId id="292" r:id="rId23"/>
    <p:sldId id="293" r:id="rId24"/>
    <p:sldId id="294" r:id="rId25"/>
    <p:sldId id="295" r:id="rId26"/>
    <p:sldId id="296" r:id="rId27"/>
    <p:sldId id="297" r:id="rId28"/>
    <p:sldId id="300" r:id="rId29"/>
    <p:sldId id="301" r:id="rId30"/>
    <p:sldId id="269" r:id="rId31"/>
    <p:sldId id="302" r:id="rId32"/>
    <p:sldId id="298" r:id="rId33"/>
    <p:sldId id="299" r:id="rId34"/>
    <p:sldId id="303" r:id="rId35"/>
    <p:sldId id="304" r:id="rId36"/>
    <p:sldId id="305" r:id="rId37"/>
    <p:sldId id="306" r:id="rId38"/>
    <p:sldId id="307" r:id="rId39"/>
    <p:sldId id="261" r:id="rId40"/>
    <p:sldId id="263" r:id="rId41"/>
    <p:sldId id="265" r:id="rId42"/>
  </p:sldIdLst>
  <p:sldSz cx="14592300" cy="10160000"/>
  <p:notesSz cx="6858000" cy="9144000"/>
  <p:embeddedFontLst>
    <p:embeddedFont>
      <p:font typeface="Calibri" panose="020F0502020204030204" pitchFamily="34" charset="0"/>
      <p:regular r:id="rId43"/>
      <p:bold r:id="rId44"/>
      <p:italic r:id="rId45"/>
      <p:bold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378" y="-114"/>
      </p:cViewPr>
      <p:guideLst>
        <p:guide orient="horz" pos="3200"/>
        <p:guide pos="45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4423" y="3156188"/>
            <a:ext cx="12403455" cy="2177815"/>
          </a:xfrm>
        </p:spPr>
        <p:txBody>
          <a:bodyPr/>
          <a:lstStyle/>
          <a:p>
            <a:r>
              <a:rPr lang="en-US" smtClean="0"/>
              <a:t>Click to edit Master title style</a:t>
            </a:r>
            <a:endParaRPr lang="en-US"/>
          </a:p>
        </p:txBody>
      </p:sp>
      <p:sp>
        <p:nvSpPr>
          <p:cNvPr id="3" name="Subtitle 2"/>
          <p:cNvSpPr>
            <a:spLocks noGrp="1"/>
          </p:cNvSpPr>
          <p:nvPr>
            <p:ph type="subTitle" idx="1"/>
          </p:nvPr>
        </p:nvSpPr>
        <p:spPr>
          <a:xfrm>
            <a:off x="2188845" y="5757334"/>
            <a:ext cx="10214610" cy="25964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0B8CD7-03CA-404E-9253-AEA367CBE1B0}"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87506-C679-4560-B31A-36697ABF665F}" type="slidenum">
              <a:rPr lang="en-US" smtClean="0"/>
              <a:t>‹#›</a:t>
            </a:fld>
            <a:endParaRPr lang="en-US"/>
          </a:p>
        </p:txBody>
      </p:sp>
    </p:spTree>
    <p:extLst>
      <p:ext uri="{BB962C8B-B14F-4D97-AF65-F5344CB8AC3E}">
        <p14:creationId xmlns:p14="http://schemas.microsoft.com/office/powerpoint/2010/main" val="1097824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B8CD7-03CA-404E-9253-AEA367CBE1B0}"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87506-C679-4560-B31A-36697ABF665F}" type="slidenum">
              <a:rPr lang="en-US" smtClean="0"/>
              <a:t>‹#›</a:t>
            </a:fld>
            <a:endParaRPr lang="en-US"/>
          </a:p>
        </p:txBody>
      </p:sp>
    </p:spTree>
    <p:extLst>
      <p:ext uri="{BB962C8B-B14F-4D97-AF65-F5344CB8AC3E}">
        <p14:creationId xmlns:p14="http://schemas.microsoft.com/office/powerpoint/2010/main" val="3824034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79417" y="406874"/>
            <a:ext cx="3283268" cy="866892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9617" y="406874"/>
            <a:ext cx="9606598" cy="866892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B8CD7-03CA-404E-9253-AEA367CBE1B0}"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87506-C679-4560-B31A-36697ABF665F}" type="slidenum">
              <a:rPr lang="en-US" smtClean="0"/>
              <a:t>‹#›</a:t>
            </a:fld>
            <a:endParaRPr lang="en-US"/>
          </a:p>
        </p:txBody>
      </p:sp>
    </p:spTree>
    <p:extLst>
      <p:ext uri="{BB962C8B-B14F-4D97-AF65-F5344CB8AC3E}">
        <p14:creationId xmlns:p14="http://schemas.microsoft.com/office/powerpoint/2010/main" val="12517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0B8CD7-03CA-404E-9253-AEA367CBE1B0}"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87506-C679-4560-B31A-36697ABF665F}" type="slidenum">
              <a:rPr lang="en-US" smtClean="0"/>
              <a:t>‹#›</a:t>
            </a:fld>
            <a:endParaRPr lang="en-US"/>
          </a:p>
        </p:txBody>
      </p:sp>
    </p:spTree>
    <p:extLst>
      <p:ext uri="{BB962C8B-B14F-4D97-AF65-F5344CB8AC3E}">
        <p14:creationId xmlns:p14="http://schemas.microsoft.com/office/powerpoint/2010/main" val="3646544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2691" y="6528743"/>
            <a:ext cx="12403455" cy="2017889"/>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152691" y="4306242"/>
            <a:ext cx="12403455" cy="22225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0B8CD7-03CA-404E-9253-AEA367CBE1B0}"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187506-C679-4560-B31A-36697ABF665F}" type="slidenum">
              <a:rPr lang="en-US" smtClean="0"/>
              <a:t>‹#›</a:t>
            </a:fld>
            <a:endParaRPr lang="en-US"/>
          </a:p>
        </p:txBody>
      </p:sp>
    </p:spTree>
    <p:extLst>
      <p:ext uri="{BB962C8B-B14F-4D97-AF65-F5344CB8AC3E}">
        <p14:creationId xmlns:p14="http://schemas.microsoft.com/office/powerpoint/2010/main" val="282216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9616" y="2370669"/>
            <a:ext cx="6444932"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17754" y="2370669"/>
            <a:ext cx="6444932" cy="67051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0B8CD7-03CA-404E-9253-AEA367CBE1B0}"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87506-C679-4560-B31A-36697ABF665F}" type="slidenum">
              <a:rPr lang="en-US" smtClean="0"/>
              <a:t>‹#›</a:t>
            </a:fld>
            <a:endParaRPr lang="en-US"/>
          </a:p>
        </p:txBody>
      </p:sp>
    </p:spTree>
    <p:extLst>
      <p:ext uri="{BB962C8B-B14F-4D97-AF65-F5344CB8AC3E}">
        <p14:creationId xmlns:p14="http://schemas.microsoft.com/office/powerpoint/2010/main" val="225099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9615" y="2274242"/>
            <a:ext cx="6447467" cy="9477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9615" y="3222038"/>
            <a:ext cx="6447467"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12690" y="2274242"/>
            <a:ext cx="6449999" cy="9477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412690" y="3222038"/>
            <a:ext cx="6449999" cy="5853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0B8CD7-03CA-404E-9253-AEA367CBE1B0}" type="datetimeFigureOut">
              <a:rPr lang="en-US" smtClean="0"/>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187506-C679-4560-B31A-36697ABF665F}" type="slidenum">
              <a:rPr lang="en-US" smtClean="0"/>
              <a:t>‹#›</a:t>
            </a:fld>
            <a:endParaRPr lang="en-US"/>
          </a:p>
        </p:txBody>
      </p:sp>
    </p:spTree>
    <p:extLst>
      <p:ext uri="{BB962C8B-B14F-4D97-AF65-F5344CB8AC3E}">
        <p14:creationId xmlns:p14="http://schemas.microsoft.com/office/powerpoint/2010/main" val="119158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0B8CD7-03CA-404E-9253-AEA367CBE1B0}" type="datetimeFigureOut">
              <a:rPr lang="en-US" smtClean="0"/>
              <a:t>10/2/2014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187506-C679-4560-B31A-36697ABF665F}" type="slidenum">
              <a:rPr lang="en-US" smtClean="0"/>
              <a:t>‹#›</a:t>
            </a:fld>
            <a:endParaRPr lang="en-US"/>
          </a:p>
        </p:txBody>
      </p:sp>
    </p:spTree>
    <p:extLst>
      <p:ext uri="{BB962C8B-B14F-4D97-AF65-F5344CB8AC3E}">
        <p14:creationId xmlns:p14="http://schemas.microsoft.com/office/powerpoint/2010/main" val="816440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0B8CD7-03CA-404E-9253-AEA367CBE1B0}" type="datetimeFigureOut">
              <a:rPr lang="en-US" smtClean="0"/>
              <a:t>10/2/2014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187506-C679-4560-B31A-36697ABF665F}" type="slidenum">
              <a:rPr lang="en-US" smtClean="0"/>
              <a:t>‹#›</a:t>
            </a:fld>
            <a:endParaRPr lang="en-US"/>
          </a:p>
        </p:txBody>
      </p:sp>
    </p:spTree>
    <p:extLst>
      <p:ext uri="{BB962C8B-B14F-4D97-AF65-F5344CB8AC3E}">
        <p14:creationId xmlns:p14="http://schemas.microsoft.com/office/powerpoint/2010/main" val="295812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9617" y="404519"/>
            <a:ext cx="4800766" cy="172155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705184" y="404521"/>
            <a:ext cx="8157501" cy="867127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29617" y="2126076"/>
            <a:ext cx="4800766" cy="69497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0B8CD7-03CA-404E-9253-AEA367CBE1B0}"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87506-C679-4560-B31A-36697ABF665F}" type="slidenum">
              <a:rPr lang="en-US" smtClean="0"/>
              <a:t>‹#›</a:t>
            </a:fld>
            <a:endParaRPr lang="en-US"/>
          </a:p>
        </p:txBody>
      </p:sp>
    </p:spTree>
    <p:extLst>
      <p:ext uri="{BB962C8B-B14F-4D97-AF65-F5344CB8AC3E}">
        <p14:creationId xmlns:p14="http://schemas.microsoft.com/office/powerpoint/2010/main" val="325738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0193" y="7112000"/>
            <a:ext cx="8755380" cy="83961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860193" y="907815"/>
            <a:ext cx="8755380" cy="6096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860193" y="7951612"/>
            <a:ext cx="8755380" cy="11923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0B8CD7-03CA-404E-9253-AEA367CBE1B0}"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187506-C679-4560-B31A-36697ABF665F}" type="slidenum">
              <a:rPr lang="en-US" smtClean="0"/>
              <a:t>‹#›</a:t>
            </a:fld>
            <a:endParaRPr lang="en-US"/>
          </a:p>
        </p:txBody>
      </p:sp>
    </p:spTree>
    <p:extLst>
      <p:ext uri="{BB962C8B-B14F-4D97-AF65-F5344CB8AC3E}">
        <p14:creationId xmlns:p14="http://schemas.microsoft.com/office/powerpoint/2010/main" val="397360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9615" y="406872"/>
            <a:ext cx="13133070" cy="169333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29615" y="2370669"/>
            <a:ext cx="13133070" cy="670513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29617" y="9416817"/>
            <a:ext cx="3404870" cy="540926"/>
          </a:xfrm>
          <a:prstGeom prst="rect">
            <a:avLst/>
          </a:prstGeom>
        </p:spPr>
        <p:txBody>
          <a:bodyPr vert="horz" lIns="91440" tIns="45720" rIns="91440" bIns="45720" rtlCol="0" anchor="ctr"/>
          <a:lstStyle>
            <a:lvl1pPr algn="l">
              <a:defRPr sz="1200">
                <a:solidFill>
                  <a:schemeClr val="tx1">
                    <a:tint val="75000"/>
                  </a:schemeClr>
                </a:solidFill>
              </a:defRPr>
            </a:lvl1pPr>
          </a:lstStyle>
          <a:p>
            <a:fld id="{430B8CD7-03CA-404E-9253-AEA367CBE1B0}" type="datetimeFigureOut">
              <a:rPr lang="en-US" smtClean="0"/>
              <a:t>10/2/2014</a:t>
            </a:fld>
            <a:endParaRPr lang="en-US"/>
          </a:p>
        </p:txBody>
      </p:sp>
      <p:sp>
        <p:nvSpPr>
          <p:cNvPr id="5" name="Footer Placeholder 4"/>
          <p:cNvSpPr>
            <a:spLocks noGrp="1"/>
          </p:cNvSpPr>
          <p:nvPr>
            <p:ph type="ftr" sz="quarter" idx="3"/>
          </p:nvPr>
        </p:nvSpPr>
        <p:spPr>
          <a:xfrm>
            <a:off x="4985705" y="9416817"/>
            <a:ext cx="4620895" cy="5409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57817" y="9416817"/>
            <a:ext cx="3404870" cy="540926"/>
          </a:xfrm>
          <a:prstGeom prst="rect">
            <a:avLst/>
          </a:prstGeom>
        </p:spPr>
        <p:txBody>
          <a:bodyPr vert="horz" lIns="91440" tIns="45720" rIns="91440" bIns="45720" rtlCol="0" anchor="ctr"/>
          <a:lstStyle>
            <a:lvl1pPr algn="r">
              <a:defRPr sz="1200">
                <a:solidFill>
                  <a:schemeClr val="tx1">
                    <a:tint val="75000"/>
                  </a:schemeClr>
                </a:solidFill>
              </a:defRPr>
            </a:lvl1pPr>
          </a:lstStyle>
          <a:p>
            <a:fld id="{D2187506-C679-4560-B31A-36697ABF665F}" type="slidenum">
              <a:rPr lang="en-US" smtClean="0"/>
              <a:t>‹#›</a:t>
            </a:fld>
            <a:endParaRPr lang="en-US"/>
          </a:p>
        </p:txBody>
      </p:sp>
    </p:spTree>
    <p:extLst>
      <p:ext uri="{BB962C8B-B14F-4D97-AF65-F5344CB8AC3E}">
        <p14:creationId xmlns:p14="http://schemas.microsoft.com/office/powerpoint/2010/main" val="3875341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history.house.gov/People/Detail/18801" TargetMode="External"/><Relationship Id="rId4" Type="http://schemas.openxmlformats.org/officeDocument/2006/relationships/hyperlink" Target="http://history.house.gov/People/Detail/953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Microsoft_PowerPoint_97-2003_Presentation1.ppt"/><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16203" y="97268"/>
            <a:ext cx="14216548" cy="492443"/>
          </a:xfrm>
          <a:prstGeom prst="rect">
            <a:avLst/>
          </a:prstGeom>
          <a:noFill/>
        </p:spPr>
        <p:txBody>
          <a:bodyPr vert="horz" rtlCol="0">
            <a:spAutoFit/>
          </a:bodyPr>
          <a:lstStyle/>
          <a:p>
            <a:r>
              <a:rPr lang="en-US" sz="2600" smtClean="0">
                <a:solidFill>
                  <a:srgbClr val="000000"/>
                </a:solidFill>
                <a:latin typeface="Arial - 35"/>
              </a:rPr>
              <a:t>Section 1 Congressional Membership (Article I)</a:t>
            </a:r>
            <a:endParaRPr lang="en-US" sz="2600">
              <a:solidFill>
                <a:srgbClr val="000000"/>
              </a:solidFill>
              <a:latin typeface="Arial - 35"/>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352550" y="1879600"/>
            <a:ext cx="12039600" cy="5715000"/>
          </a:xfrm>
          <a:prstGeom prst="rect">
            <a:avLst/>
          </a:prstGeom>
          <a:solidFill>
            <a:scrgbClr r="0" g="0" b="0">
              <a:alpha val="0"/>
            </a:scrgbClr>
          </a:solidFill>
        </p:spPr>
      </p:pic>
      <p:sp>
        <p:nvSpPr>
          <p:cNvPr id="4" name="TextBox 3"/>
          <p:cNvSpPr txBox="1"/>
          <p:nvPr/>
        </p:nvSpPr>
        <p:spPr>
          <a:xfrm>
            <a:off x="575977" y="889000"/>
            <a:ext cx="14097000" cy="646331"/>
          </a:xfrm>
          <a:prstGeom prst="rect">
            <a:avLst/>
          </a:prstGeom>
          <a:noFill/>
        </p:spPr>
        <p:txBody>
          <a:bodyPr vert="horz" wrap="square" rtlCol="0">
            <a:spAutoFit/>
          </a:bodyPr>
          <a:lstStyle/>
          <a:p>
            <a:r>
              <a:rPr lang="en-US" sz="3600" dirty="0" smtClean="0">
                <a:solidFill>
                  <a:srgbClr val="000000"/>
                </a:solidFill>
                <a:latin typeface="Arial - 48"/>
              </a:rPr>
              <a:t>Bicameral Legislature-because of Great Compromise</a:t>
            </a:r>
            <a:endParaRPr lang="en-US" sz="3600" dirty="0">
              <a:solidFill>
                <a:srgbClr val="000000"/>
              </a:solidFill>
              <a:latin typeface="Arial - 48"/>
            </a:endParaRPr>
          </a:p>
        </p:txBody>
      </p:sp>
      <p:sp>
        <p:nvSpPr>
          <p:cNvPr id="5" name="TextBox 4"/>
          <p:cNvSpPr txBox="1"/>
          <p:nvPr/>
        </p:nvSpPr>
        <p:spPr>
          <a:xfrm>
            <a:off x="209550" y="8737600"/>
            <a:ext cx="14097000" cy="646331"/>
          </a:xfrm>
          <a:prstGeom prst="rect">
            <a:avLst/>
          </a:prstGeom>
          <a:noFill/>
        </p:spPr>
        <p:txBody>
          <a:bodyPr wrap="square" rtlCol="0">
            <a:spAutoFit/>
          </a:bodyPr>
          <a:lstStyle/>
          <a:p>
            <a:r>
              <a:rPr lang="en-US" sz="3600" dirty="0" smtClean="0"/>
              <a:t>We the people-really means we elect people to represent us in Congress.</a:t>
            </a:r>
            <a:endParaRPr lang="en-US" sz="3600" dirty="0"/>
          </a:p>
        </p:txBody>
      </p:sp>
    </p:spTree>
    <p:extLst>
      <p:ext uri="{BB962C8B-B14F-4D97-AF65-F5344CB8AC3E}">
        <p14:creationId xmlns:p14="http://schemas.microsoft.com/office/powerpoint/2010/main" val="2008154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950" y="736600"/>
            <a:ext cx="13944600" cy="8710077"/>
          </a:xfrm>
          <a:prstGeom prst="rect">
            <a:avLst/>
          </a:prstGeom>
          <a:noFill/>
        </p:spPr>
        <p:txBody>
          <a:bodyPr wrap="square" rtlCol="0">
            <a:spAutoFit/>
          </a:bodyPr>
          <a:lstStyle/>
          <a:p>
            <a:r>
              <a:rPr lang="en-US" sz="4000" dirty="0" smtClean="0"/>
              <a:t>Expressed Powers- Article I Section 8</a:t>
            </a:r>
          </a:p>
          <a:p>
            <a:r>
              <a:rPr lang="en-US" sz="4000" dirty="0" smtClean="0"/>
              <a:t>3 broad categories</a:t>
            </a:r>
          </a:p>
          <a:p>
            <a:pPr marL="571500" indent="-571500">
              <a:buFont typeface="Arial" panose="020B0604020202020204" pitchFamily="34" charset="0"/>
              <a:buChar char="•"/>
            </a:pPr>
            <a:r>
              <a:rPr lang="en-US" sz="4000" dirty="0" smtClean="0"/>
              <a:t>Finance and revenue</a:t>
            </a:r>
          </a:p>
          <a:p>
            <a:pPr marL="571500" indent="-571500">
              <a:buFont typeface="Arial" panose="020B0604020202020204" pitchFamily="34" charset="0"/>
              <a:buChar char="•"/>
            </a:pPr>
            <a:r>
              <a:rPr lang="en-US" sz="4000" dirty="0" smtClean="0"/>
              <a:t>Regulation of commerce</a:t>
            </a:r>
          </a:p>
          <a:p>
            <a:pPr marL="571500" indent="-571500">
              <a:buFont typeface="Arial" panose="020B0604020202020204" pitchFamily="34" charset="0"/>
              <a:buChar char="•"/>
            </a:pPr>
            <a:r>
              <a:rPr lang="en-US" sz="4000" dirty="0" smtClean="0"/>
              <a:t>National defense</a:t>
            </a:r>
          </a:p>
          <a:p>
            <a:r>
              <a:rPr lang="en-US" sz="4000" dirty="0" smtClean="0"/>
              <a:t>Plus specific issues of national importance-coining money, post offices.</a:t>
            </a:r>
          </a:p>
          <a:p>
            <a:endParaRPr lang="en-US" sz="4000" dirty="0"/>
          </a:p>
          <a:p>
            <a:r>
              <a:rPr lang="en-US" sz="4000" dirty="0" smtClean="0"/>
              <a:t>Financing Powers:  laying taxes (imports) and borrowing money</a:t>
            </a:r>
          </a:p>
          <a:p>
            <a:pPr marL="571500" indent="-571500">
              <a:buFont typeface="Arial" panose="020B0604020202020204" pitchFamily="34" charset="0"/>
              <a:buChar char="•"/>
            </a:pPr>
            <a:r>
              <a:rPr lang="en-US" sz="4000" dirty="0" smtClean="0"/>
              <a:t>Indirect taxes-levied on one group but passed on to another to be paid </a:t>
            </a:r>
            <a:r>
              <a:rPr lang="en-US" sz="4000" dirty="0" err="1" smtClean="0"/>
              <a:t>ie</a:t>
            </a:r>
            <a:r>
              <a:rPr lang="en-US" sz="4000" dirty="0" smtClean="0"/>
              <a:t>) gasoline, tobacco, liquor (sin tax)</a:t>
            </a:r>
          </a:p>
          <a:p>
            <a:pPr marL="571500" indent="-571500">
              <a:buFont typeface="Arial" panose="020B0604020202020204" pitchFamily="34" charset="0"/>
              <a:buChar char="•"/>
            </a:pPr>
            <a:r>
              <a:rPr lang="en-US" sz="4000" dirty="0" smtClean="0"/>
              <a:t>Direct tax-16</a:t>
            </a:r>
            <a:r>
              <a:rPr lang="en-US" sz="4000" baseline="30000" dirty="0" smtClean="0"/>
              <a:t>th</a:t>
            </a:r>
            <a:r>
              <a:rPr lang="en-US" sz="4000" dirty="0" smtClean="0"/>
              <a:t> Amendment allowed for a federal income tax.</a:t>
            </a:r>
          </a:p>
          <a:p>
            <a:pPr marL="571500" indent="-571500">
              <a:buFont typeface="Arial" panose="020B0604020202020204" pitchFamily="34" charset="0"/>
              <a:buChar char="•"/>
            </a:pPr>
            <a:endParaRPr lang="en-US" sz="4000" dirty="0"/>
          </a:p>
          <a:p>
            <a:r>
              <a:rPr lang="en-US" sz="4000" dirty="0" smtClean="0"/>
              <a:t>Deficit- spending more than collected.</a:t>
            </a:r>
            <a:endParaRPr lang="en-US" sz="4000" dirty="0"/>
          </a:p>
        </p:txBody>
      </p:sp>
    </p:spTree>
    <p:extLst>
      <p:ext uri="{BB962C8B-B14F-4D97-AF65-F5344CB8AC3E}">
        <p14:creationId xmlns:p14="http://schemas.microsoft.com/office/powerpoint/2010/main" val="25121124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736600"/>
            <a:ext cx="14097000" cy="6863417"/>
          </a:xfrm>
          <a:prstGeom prst="rect">
            <a:avLst/>
          </a:prstGeom>
          <a:noFill/>
        </p:spPr>
        <p:txBody>
          <a:bodyPr wrap="square" rtlCol="0">
            <a:spAutoFit/>
          </a:bodyPr>
          <a:lstStyle/>
          <a:p>
            <a:r>
              <a:rPr lang="en-US" sz="4000" dirty="0" smtClean="0"/>
              <a:t>Commerce Power: the right to regulate interstate commerce.  Commerce clause has become the single most important source of government power.</a:t>
            </a:r>
          </a:p>
          <a:p>
            <a:pPr marL="571500" indent="-571500">
              <a:buFont typeface="Arial" panose="020B0604020202020204" pitchFamily="34" charset="0"/>
              <a:buChar char="•"/>
            </a:pPr>
            <a:r>
              <a:rPr lang="en-US" sz="4000" dirty="0" smtClean="0"/>
              <a:t>Gibbons v. Ogden- SC struck down law that tried to grant monopoly to steamboat operating between 2 states.</a:t>
            </a:r>
          </a:p>
          <a:p>
            <a:endParaRPr lang="en-US" sz="4000" dirty="0" smtClean="0"/>
          </a:p>
          <a:p>
            <a:endParaRPr lang="en-US" sz="4000" dirty="0" smtClean="0"/>
          </a:p>
          <a:p>
            <a:r>
              <a:rPr lang="en-US" sz="4000" dirty="0" smtClean="0"/>
              <a:t>Was used to outlaw racial segregation in certain types of public establishments.</a:t>
            </a:r>
          </a:p>
          <a:p>
            <a:pPr marL="571500" indent="-571500">
              <a:buFont typeface="Arial" panose="020B0604020202020204" pitchFamily="34" charset="0"/>
              <a:buChar char="•"/>
            </a:pPr>
            <a:r>
              <a:rPr lang="en-US" sz="4000" dirty="0" smtClean="0"/>
              <a:t>Heart of Atlanta Motel, Inc. v. US-challenged idea that motel room rental affected interstate commerce.  SC-said it did.</a:t>
            </a:r>
            <a:endParaRPr lang="en-US" sz="4000" dirty="0"/>
          </a:p>
        </p:txBody>
      </p:sp>
    </p:spTree>
    <p:extLst>
      <p:ext uri="{BB962C8B-B14F-4D97-AF65-F5344CB8AC3E}">
        <p14:creationId xmlns:p14="http://schemas.microsoft.com/office/powerpoint/2010/main" val="3166666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49349"/>
            <a:ext cx="14097000" cy="5632311"/>
          </a:xfrm>
          <a:prstGeom prst="rect">
            <a:avLst/>
          </a:prstGeom>
          <a:noFill/>
        </p:spPr>
        <p:txBody>
          <a:bodyPr wrap="square" rtlCol="0">
            <a:spAutoFit/>
          </a:bodyPr>
          <a:lstStyle/>
          <a:p>
            <a:r>
              <a:rPr lang="en-US" sz="4000" dirty="0" smtClean="0"/>
              <a:t>Defense- president has some power as well (chapter 6)</a:t>
            </a:r>
          </a:p>
          <a:p>
            <a:endParaRPr lang="en-US" sz="4000" dirty="0"/>
          </a:p>
          <a:p>
            <a:r>
              <a:rPr lang="en-US" sz="4000" dirty="0" smtClean="0"/>
              <a:t>Congress:</a:t>
            </a:r>
          </a:p>
          <a:p>
            <a:pPr marL="571500" indent="-571500">
              <a:buFont typeface="Arial" panose="020B0604020202020204" pitchFamily="34" charset="0"/>
              <a:buChar char="•"/>
            </a:pPr>
            <a:r>
              <a:rPr lang="en-US" sz="4000" dirty="0" smtClean="0"/>
              <a:t>Declares war</a:t>
            </a:r>
          </a:p>
          <a:p>
            <a:pPr marL="571500" indent="-571500">
              <a:buFont typeface="Arial" panose="020B0604020202020204" pitchFamily="34" charset="0"/>
              <a:buChar char="•"/>
            </a:pPr>
            <a:r>
              <a:rPr lang="en-US" sz="4000" dirty="0" smtClean="0"/>
              <a:t>Create an army and navy and fund it</a:t>
            </a:r>
          </a:p>
          <a:p>
            <a:pPr marL="571500" indent="-571500">
              <a:buFont typeface="Arial" panose="020B0604020202020204" pitchFamily="34" charset="0"/>
              <a:buChar char="•"/>
            </a:pPr>
            <a:r>
              <a:rPr lang="en-US" sz="4000" dirty="0" smtClean="0"/>
              <a:t>Power of the purse over the military</a:t>
            </a:r>
          </a:p>
          <a:p>
            <a:pPr marL="571500" indent="-571500">
              <a:buFont typeface="Arial" panose="020B0604020202020204" pitchFamily="34" charset="0"/>
              <a:buChar char="•"/>
            </a:pPr>
            <a:r>
              <a:rPr lang="en-US" sz="4000" dirty="0" smtClean="0"/>
              <a:t>War Powers Resolution- president must report to Congress when ever he sends troops into possible conflict without a declaration of war.</a:t>
            </a:r>
            <a:endParaRPr lang="en-US" sz="4000" dirty="0"/>
          </a:p>
        </p:txBody>
      </p:sp>
    </p:spTree>
    <p:extLst>
      <p:ext uri="{BB962C8B-B14F-4D97-AF65-F5344CB8AC3E}">
        <p14:creationId xmlns:p14="http://schemas.microsoft.com/office/powerpoint/2010/main" val="306776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736600"/>
            <a:ext cx="14173200" cy="6247864"/>
          </a:xfrm>
          <a:prstGeom prst="rect">
            <a:avLst/>
          </a:prstGeom>
          <a:noFill/>
        </p:spPr>
        <p:txBody>
          <a:bodyPr wrap="square" rtlCol="0">
            <a:spAutoFit/>
          </a:bodyPr>
          <a:lstStyle/>
          <a:p>
            <a:r>
              <a:rPr lang="en-US" sz="4000" dirty="0" smtClean="0"/>
              <a:t>Expressed powers:</a:t>
            </a:r>
          </a:p>
          <a:p>
            <a:pPr marL="571500" indent="-571500">
              <a:buFont typeface="Arial" panose="020B0604020202020204" pitchFamily="34" charset="0"/>
              <a:buChar char="•"/>
            </a:pPr>
            <a:r>
              <a:rPr lang="en-US" sz="4000" dirty="0" smtClean="0"/>
              <a:t>Coining money- </a:t>
            </a:r>
            <a:r>
              <a:rPr lang="en-US" sz="4000" dirty="0" err="1" smtClean="0"/>
              <a:t>ie</a:t>
            </a:r>
            <a:r>
              <a:rPr lang="en-US" sz="4000" dirty="0" smtClean="0"/>
              <a:t> the printing and striking of coins</a:t>
            </a:r>
          </a:p>
          <a:p>
            <a:pPr marL="571500" indent="-571500">
              <a:buFont typeface="Arial" panose="020B0604020202020204" pitchFamily="34" charset="0"/>
              <a:buChar char="•"/>
            </a:pPr>
            <a:r>
              <a:rPr lang="en-US" sz="4000" dirty="0" smtClean="0"/>
              <a:t>Postal service</a:t>
            </a:r>
          </a:p>
          <a:p>
            <a:pPr marL="571500" indent="-571500">
              <a:buFont typeface="Arial" panose="020B0604020202020204" pitchFamily="34" charset="0"/>
              <a:buChar char="•"/>
            </a:pPr>
            <a:r>
              <a:rPr lang="en-US" sz="4000" dirty="0" smtClean="0"/>
              <a:t>Copyrights and patents </a:t>
            </a:r>
          </a:p>
          <a:p>
            <a:pPr marL="571500" indent="-571500">
              <a:buFont typeface="Arial" panose="020B0604020202020204" pitchFamily="34" charset="0"/>
              <a:buChar char="•"/>
            </a:pPr>
            <a:r>
              <a:rPr lang="en-US" sz="4000" dirty="0" smtClean="0"/>
              <a:t>Weights and measures- a pound in FL is the same as one in CA</a:t>
            </a:r>
          </a:p>
          <a:p>
            <a:pPr marL="571500" indent="-571500">
              <a:buFont typeface="Arial" panose="020B0604020202020204" pitchFamily="34" charset="0"/>
              <a:buChar char="•"/>
            </a:pPr>
            <a:r>
              <a:rPr lang="en-US" sz="4000" dirty="0" smtClean="0"/>
              <a:t>Bankruptcy-</a:t>
            </a:r>
          </a:p>
          <a:p>
            <a:pPr marL="571500" indent="-571500">
              <a:buFont typeface="Arial" panose="020B0604020202020204" pitchFamily="34" charset="0"/>
              <a:buChar char="•"/>
            </a:pPr>
            <a:r>
              <a:rPr lang="en-US" sz="4000" dirty="0" smtClean="0"/>
              <a:t>Naturalization-becoming a citizen</a:t>
            </a:r>
          </a:p>
          <a:p>
            <a:pPr marL="571500" indent="-571500">
              <a:buFont typeface="Arial" panose="020B0604020202020204" pitchFamily="34" charset="0"/>
              <a:buChar char="•"/>
            </a:pPr>
            <a:r>
              <a:rPr lang="en-US" sz="4000" dirty="0" smtClean="0"/>
              <a:t>Federal courts</a:t>
            </a:r>
          </a:p>
          <a:p>
            <a:pPr marL="571500" indent="-571500">
              <a:buFont typeface="Arial" panose="020B0604020202020204" pitchFamily="34" charset="0"/>
              <a:buChar char="•"/>
            </a:pPr>
            <a:r>
              <a:rPr lang="en-US" sz="4000" dirty="0" smtClean="0"/>
              <a:t>Congressional elections</a:t>
            </a:r>
          </a:p>
          <a:p>
            <a:pPr marL="571500" indent="-571500">
              <a:buFont typeface="Arial" panose="020B0604020202020204" pitchFamily="34" charset="0"/>
              <a:buChar char="•"/>
            </a:pPr>
            <a:endParaRPr lang="en-US" sz="4000" dirty="0" smtClean="0"/>
          </a:p>
        </p:txBody>
      </p:sp>
    </p:spTree>
    <p:extLst>
      <p:ext uri="{BB962C8B-B14F-4D97-AF65-F5344CB8AC3E}">
        <p14:creationId xmlns:p14="http://schemas.microsoft.com/office/powerpoint/2010/main" val="3553883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203200"/>
            <a:ext cx="14173200" cy="9633406"/>
          </a:xfrm>
          <a:prstGeom prst="rect">
            <a:avLst/>
          </a:prstGeom>
          <a:noFill/>
        </p:spPr>
        <p:txBody>
          <a:bodyPr wrap="square" rtlCol="0">
            <a:spAutoFit/>
          </a:bodyPr>
          <a:lstStyle/>
          <a:p>
            <a:r>
              <a:rPr lang="en-US" sz="4000" dirty="0" smtClean="0"/>
              <a:t>Implied Powers of Congress:  Given to Congress in the necessary and proper clause.   Allows them to take actions needed to carry out the expressed powers.</a:t>
            </a:r>
          </a:p>
          <a:p>
            <a:endParaRPr lang="en-US" sz="1200" dirty="0"/>
          </a:p>
          <a:p>
            <a:r>
              <a:rPr lang="en-US" sz="4000" dirty="0" smtClean="0"/>
              <a:t>Loose constructionists- federalists- wants Congress to have freedom to act vigorously.  To take any action that is N/P to exercise expressed power.  A. Hamilton</a:t>
            </a:r>
          </a:p>
          <a:p>
            <a:endParaRPr lang="en-US" sz="1200" dirty="0"/>
          </a:p>
          <a:p>
            <a:r>
              <a:rPr lang="en-US" sz="4000" dirty="0" smtClean="0"/>
              <a:t>Strict constructionist- Only what the Constitution says-Jefferson</a:t>
            </a:r>
          </a:p>
          <a:p>
            <a:endParaRPr lang="en-US" sz="1200" dirty="0"/>
          </a:p>
          <a:p>
            <a:r>
              <a:rPr lang="en-US" sz="4000" dirty="0" smtClean="0"/>
              <a:t>Remember the national bank issue- it was the beginning of many battles to come….. And they are still ongoing.  The SC has generally defaulted to Marshalls’ 1819 opinion of the necessary and proper clause.   Aka elastic clause</a:t>
            </a:r>
          </a:p>
          <a:p>
            <a:endParaRPr lang="en-US" sz="1200" dirty="0"/>
          </a:p>
          <a:p>
            <a:endParaRPr lang="en-US" sz="1200" dirty="0" smtClean="0"/>
          </a:p>
          <a:p>
            <a:r>
              <a:rPr lang="en-US" sz="4000" dirty="0" smtClean="0"/>
              <a:t>SS and </a:t>
            </a:r>
            <a:r>
              <a:rPr lang="en-US" sz="4000" dirty="0" err="1" smtClean="0"/>
              <a:t>medicare</a:t>
            </a:r>
            <a:r>
              <a:rPr lang="en-US" sz="4000" dirty="0" smtClean="0"/>
              <a:t> were both justified by saying that they were reasonably related to the constitutional duty of preserving the general welfare.</a:t>
            </a:r>
            <a:endParaRPr lang="en-US" sz="4000" dirty="0"/>
          </a:p>
        </p:txBody>
      </p:sp>
    </p:spTree>
    <p:extLst>
      <p:ext uri="{BB962C8B-B14F-4D97-AF65-F5344CB8AC3E}">
        <p14:creationId xmlns:p14="http://schemas.microsoft.com/office/powerpoint/2010/main" val="872985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 y="458857"/>
            <a:ext cx="14097000" cy="8710077"/>
          </a:xfrm>
          <a:prstGeom prst="rect">
            <a:avLst/>
          </a:prstGeom>
          <a:noFill/>
        </p:spPr>
        <p:txBody>
          <a:bodyPr wrap="square" rtlCol="0">
            <a:spAutoFit/>
          </a:bodyPr>
          <a:lstStyle/>
          <a:p>
            <a:r>
              <a:rPr lang="en-US" sz="4000" dirty="0" err="1" smtClean="0"/>
              <a:t>Nonlegislative</a:t>
            </a:r>
            <a:r>
              <a:rPr lang="en-US" sz="4000" dirty="0" smtClean="0"/>
              <a:t> Powers:</a:t>
            </a:r>
          </a:p>
          <a:p>
            <a:r>
              <a:rPr lang="en-US" sz="4000" dirty="0" smtClean="0"/>
              <a:t>Both-House and Senate</a:t>
            </a:r>
          </a:p>
          <a:p>
            <a:pPr marL="571500" indent="-571500">
              <a:buFont typeface="Arial" panose="020B0604020202020204" pitchFamily="34" charset="0"/>
              <a:buChar char="•"/>
            </a:pPr>
            <a:r>
              <a:rPr lang="en-US" sz="4000" dirty="0" smtClean="0"/>
              <a:t>Power to propose amendments to the Constitution</a:t>
            </a:r>
          </a:p>
          <a:p>
            <a:pPr marL="571500" indent="-571500">
              <a:buFont typeface="Arial" panose="020B0604020202020204" pitchFamily="34" charset="0"/>
              <a:buChar char="•"/>
            </a:pPr>
            <a:r>
              <a:rPr lang="en-US" sz="4000" dirty="0" smtClean="0"/>
              <a:t>Conduct investigations, call witnesses, subpoena power</a:t>
            </a:r>
          </a:p>
          <a:p>
            <a:pPr marL="571500" indent="-571500">
              <a:buFont typeface="Arial" panose="020B0604020202020204" pitchFamily="34" charset="0"/>
              <a:buChar char="•"/>
            </a:pPr>
            <a:r>
              <a:rPr lang="en-US" sz="4000" dirty="0" smtClean="0"/>
              <a:t>Impeachment</a:t>
            </a:r>
          </a:p>
          <a:p>
            <a:pPr marL="571500" indent="-571500">
              <a:buFont typeface="Arial" panose="020B0604020202020204" pitchFamily="34" charset="0"/>
              <a:buChar char="•"/>
            </a:pPr>
            <a:r>
              <a:rPr lang="en-US" sz="4000" dirty="0" smtClean="0"/>
              <a:t>Confirm presidents replacement of the VP if necessary.</a:t>
            </a:r>
          </a:p>
          <a:p>
            <a:pPr marL="571500" indent="-571500">
              <a:buFont typeface="Arial" panose="020B0604020202020204" pitchFamily="34" charset="0"/>
              <a:buChar char="•"/>
            </a:pPr>
            <a:endParaRPr lang="en-US" sz="4000" dirty="0"/>
          </a:p>
          <a:p>
            <a:r>
              <a:rPr lang="en-US" sz="4000" dirty="0" smtClean="0"/>
              <a:t>House:</a:t>
            </a:r>
          </a:p>
          <a:p>
            <a:pPr marL="571500" indent="-571500">
              <a:buFont typeface="Arial" panose="020B0604020202020204" pitchFamily="34" charset="0"/>
              <a:buChar char="•"/>
            </a:pPr>
            <a:r>
              <a:rPr lang="en-US" sz="4000" dirty="0" smtClean="0"/>
              <a:t>Choose president if no candidate gets majority of EC votes.</a:t>
            </a:r>
          </a:p>
          <a:p>
            <a:pPr marL="571500" indent="-571500">
              <a:buFont typeface="Arial" panose="020B0604020202020204" pitchFamily="34" charset="0"/>
              <a:buChar char="•"/>
            </a:pPr>
            <a:endParaRPr lang="en-US" sz="4000" dirty="0"/>
          </a:p>
          <a:p>
            <a:r>
              <a:rPr lang="en-US" sz="4000" dirty="0" smtClean="0"/>
              <a:t>Senate:</a:t>
            </a:r>
          </a:p>
          <a:p>
            <a:pPr marL="571500" indent="-571500">
              <a:buFont typeface="Arial" panose="020B0604020202020204" pitchFamily="34" charset="0"/>
              <a:buChar char="•"/>
            </a:pPr>
            <a:r>
              <a:rPr lang="en-US" sz="4000" dirty="0" smtClean="0"/>
              <a:t>Approve treaties made by President</a:t>
            </a:r>
          </a:p>
          <a:p>
            <a:pPr marL="571500" indent="-571500">
              <a:buFont typeface="Arial" panose="020B0604020202020204" pitchFamily="34" charset="0"/>
              <a:buChar char="•"/>
            </a:pPr>
            <a:r>
              <a:rPr lang="en-US" sz="4000" dirty="0" smtClean="0"/>
              <a:t>Approve executive and judiciary branch appointments by pres.</a:t>
            </a:r>
          </a:p>
          <a:p>
            <a:pPr marL="571500" indent="-571500">
              <a:buFont typeface="Arial" panose="020B0604020202020204" pitchFamily="34" charset="0"/>
              <a:buChar char="•"/>
            </a:pPr>
            <a:r>
              <a:rPr lang="en-US" sz="4000" dirty="0" smtClean="0"/>
              <a:t>Provide advice to </a:t>
            </a:r>
            <a:r>
              <a:rPr lang="en-US" sz="4000" dirty="0" err="1" smtClean="0"/>
              <a:t>pres</a:t>
            </a:r>
            <a:r>
              <a:rPr lang="en-US" sz="4000" dirty="0" smtClean="0"/>
              <a:t> regarding the above.</a:t>
            </a:r>
            <a:endParaRPr lang="en-US" sz="4000" dirty="0"/>
          </a:p>
        </p:txBody>
      </p:sp>
    </p:spTree>
    <p:extLst>
      <p:ext uri="{BB962C8B-B14F-4D97-AF65-F5344CB8AC3E}">
        <p14:creationId xmlns:p14="http://schemas.microsoft.com/office/powerpoint/2010/main" val="3018466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584200"/>
            <a:ext cx="14097000" cy="8710077"/>
          </a:xfrm>
          <a:prstGeom prst="rect">
            <a:avLst/>
          </a:prstGeom>
          <a:noFill/>
        </p:spPr>
        <p:txBody>
          <a:bodyPr wrap="square" rtlCol="0">
            <a:spAutoFit/>
          </a:bodyPr>
          <a:lstStyle/>
          <a:p>
            <a:r>
              <a:rPr lang="en-US" sz="4000" dirty="0" smtClean="0"/>
              <a:t>Limits on the power of Congress:</a:t>
            </a:r>
          </a:p>
          <a:p>
            <a:pPr marL="571500" indent="-571500">
              <a:buFont typeface="Arial" panose="020B0604020202020204" pitchFamily="34" charset="0"/>
              <a:buChar char="•"/>
            </a:pPr>
            <a:r>
              <a:rPr lang="en-US" sz="4000" dirty="0" smtClean="0"/>
              <a:t>Separation of powers</a:t>
            </a:r>
          </a:p>
          <a:p>
            <a:pPr marL="571500" indent="-571500">
              <a:buFont typeface="Arial" panose="020B0604020202020204" pitchFamily="34" charset="0"/>
              <a:buChar char="•"/>
            </a:pPr>
            <a:r>
              <a:rPr lang="en-US" sz="4000" dirty="0" smtClean="0"/>
              <a:t>Judicial review</a:t>
            </a:r>
          </a:p>
          <a:p>
            <a:pPr marL="571500" indent="-571500">
              <a:buFont typeface="Arial" panose="020B0604020202020204" pitchFamily="34" charset="0"/>
              <a:buChar char="•"/>
            </a:pPr>
            <a:r>
              <a:rPr lang="en-US" sz="4000" dirty="0" smtClean="0"/>
              <a:t>Veto power</a:t>
            </a:r>
          </a:p>
          <a:p>
            <a:pPr marL="571500" indent="-571500">
              <a:buFont typeface="Arial" panose="020B0604020202020204" pitchFamily="34" charset="0"/>
              <a:buChar char="•"/>
            </a:pPr>
            <a:r>
              <a:rPr lang="en-US" sz="4000" dirty="0" smtClean="0"/>
              <a:t>Lax enforcement by executive on act of Congress not supported by Pres.  Or different interpretation (signing statement)</a:t>
            </a:r>
          </a:p>
          <a:p>
            <a:pPr marL="571500" indent="-571500">
              <a:buFont typeface="Arial" panose="020B0604020202020204" pitchFamily="34" charset="0"/>
              <a:buChar char="•"/>
            </a:pPr>
            <a:endParaRPr lang="en-US" sz="4000" dirty="0"/>
          </a:p>
          <a:p>
            <a:r>
              <a:rPr lang="en-US" sz="4000" dirty="0" smtClean="0"/>
              <a:t>Specifically denied powers:  Article 1 Section 9 Clause 2</a:t>
            </a:r>
          </a:p>
          <a:p>
            <a:pPr marL="571500" indent="-571500">
              <a:buFont typeface="Arial" panose="020B0604020202020204" pitchFamily="34" charset="0"/>
              <a:buChar char="•"/>
            </a:pPr>
            <a:r>
              <a:rPr lang="en-US" sz="4000" dirty="0" smtClean="0"/>
              <a:t>May not suspend the writ of habeas corpus- your right to have judge inform you of the charges against you in timely manner.  May be suspended in time of rebellion or invasion.</a:t>
            </a:r>
          </a:p>
          <a:p>
            <a:pPr marL="571500" indent="-571500">
              <a:buFont typeface="Arial" panose="020B0604020202020204" pitchFamily="34" charset="0"/>
              <a:buChar char="•"/>
            </a:pPr>
            <a:r>
              <a:rPr lang="en-US" sz="4000" dirty="0" smtClean="0"/>
              <a:t>No bill of attainder- may not be punished without trial.</a:t>
            </a:r>
          </a:p>
          <a:p>
            <a:pPr marL="571500" indent="-571500">
              <a:buFont typeface="Arial" panose="020B0604020202020204" pitchFamily="34" charset="0"/>
              <a:buChar char="•"/>
            </a:pPr>
            <a:r>
              <a:rPr lang="en-US" sz="4000" dirty="0" smtClean="0"/>
              <a:t>No ex post facto laws-may not pass law that would criminalize  and action that took place in the past and was legal at the time.</a:t>
            </a:r>
            <a:endParaRPr lang="en-US" sz="4000" dirty="0"/>
          </a:p>
        </p:txBody>
      </p:sp>
    </p:spTree>
    <p:extLst>
      <p:ext uri="{BB962C8B-B14F-4D97-AF65-F5344CB8AC3E}">
        <p14:creationId xmlns:p14="http://schemas.microsoft.com/office/powerpoint/2010/main" val="2865224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660400"/>
            <a:ext cx="14173200" cy="9325630"/>
          </a:xfrm>
          <a:prstGeom prst="rect">
            <a:avLst/>
          </a:prstGeom>
          <a:noFill/>
        </p:spPr>
        <p:txBody>
          <a:bodyPr wrap="square" rtlCol="0">
            <a:spAutoFit/>
          </a:bodyPr>
          <a:lstStyle/>
          <a:p>
            <a:r>
              <a:rPr lang="en-US" sz="4000" dirty="0" smtClean="0"/>
              <a:t>Changing power of Congress:</a:t>
            </a:r>
          </a:p>
          <a:p>
            <a:r>
              <a:rPr lang="en-US" sz="4000" dirty="0" smtClean="0"/>
              <a:t>Significant growth in the powers exercised by Congress.  SS, welfare, NASA, Air Force, CIA, all new agencies controlled by executive branch but with funding and oversight by Congress.</a:t>
            </a:r>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endParaRPr lang="en-US" sz="4000" dirty="0"/>
          </a:p>
          <a:p>
            <a:endParaRPr lang="en-US" sz="4000" dirty="0" smtClean="0"/>
          </a:p>
          <a:p>
            <a:r>
              <a:rPr lang="en-US" sz="4000" dirty="0" smtClean="0"/>
              <a:t>End of 5.2</a:t>
            </a:r>
            <a:endParaRPr lang="en-US" sz="4000" dirty="0"/>
          </a:p>
        </p:txBody>
      </p:sp>
    </p:spTree>
    <p:extLst>
      <p:ext uri="{BB962C8B-B14F-4D97-AF65-F5344CB8AC3E}">
        <p14:creationId xmlns:p14="http://schemas.microsoft.com/office/powerpoint/2010/main" val="427006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431800"/>
            <a:ext cx="14097000" cy="9325630"/>
          </a:xfrm>
          <a:prstGeom prst="rect">
            <a:avLst/>
          </a:prstGeom>
          <a:noFill/>
        </p:spPr>
        <p:txBody>
          <a:bodyPr wrap="square" rtlCol="0">
            <a:spAutoFit/>
          </a:bodyPr>
          <a:lstStyle/>
          <a:p>
            <a:r>
              <a:rPr lang="en-US" sz="4000" dirty="0" smtClean="0"/>
              <a:t>House: 233R, 203D,  3 vacant</a:t>
            </a:r>
          </a:p>
          <a:p>
            <a:pPr marL="571500" indent="-571500">
              <a:buFont typeface="Arial" panose="020B0604020202020204" pitchFamily="34" charset="0"/>
              <a:buChar char="•"/>
            </a:pPr>
            <a:r>
              <a:rPr lang="en-US" sz="4000" dirty="0" smtClean="0"/>
              <a:t>Intended to be closely in touch with the people.</a:t>
            </a:r>
          </a:p>
          <a:p>
            <a:pPr marL="571500" indent="-571500">
              <a:buFont typeface="Arial" panose="020B0604020202020204" pitchFamily="34" charset="0"/>
              <a:buChar char="•"/>
            </a:pPr>
            <a:r>
              <a:rPr lang="en-US" sz="4000" dirty="0" smtClean="0"/>
              <a:t>At least 25 years old</a:t>
            </a:r>
          </a:p>
          <a:p>
            <a:pPr marL="571500" indent="-571500">
              <a:buFont typeface="Arial" panose="020B0604020202020204" pitchFamily="34" charset="0"/>
              <a:buChar char="•"/>
            </a:pPr>
            <a:r>
              <a:rPr lang="en-US" sz="4000" dirty="0" smtClean="0"/>
              <a:t>A US citizen for at least 7 years</a:t>
            </a:r>
          </a:p>
          <a:p>
            <a:pPr marL="571500" indent="-571500">
              <a:buFont typeface="Arial" panose="020B0604020202020204" pitchFamily="34" charset="0"/>
              <a:buChar char="•"/>
            </a:pPr>
            <a:r>
              <a:rPr lang="en-US" sz="4000" dirty="0" smtClean="0"/>
              <a:t>A resident of the state he/she represents</a:t>
            </a:r>
          </a:p>
          <a:p>
            <a:r>
              <a:rPr lang="en-US" sz="4000" dirty="0" smtClean="0"/>
              <a:t>Most live in the district they represent but not required.</a:t>
            </a:r>
          </a:p>
          <a:p>
            <a:endParaRPr lang="en-US" sz="4000" dirty="0"/>
          </a:p>
          <a:p>
            <a:r>
              <a:rPr lang="en-US" sz="4000" dirty="0" smtClean="0"/>
              <a:t>May be expelled from House by 2/3 vote.  </a:t>
            </a:r>
          </a:p>
          <a:p>
            <a:endParaRPr lang="en-US" sz="4000" dirty="0"/>
          </a:p>
          <a:p>
            <a:endParaRPr lang="en-US" sz="4000" dirty="0" smtClean="0"/>
          </a:p>
          <a:p>
            <a:r>
              <a:rPr lang="en-US" sz="4000" dirty="0" smtClean="0"/>
              <a:t>Reapportionment and Redistricting:</a:t>
            </a:r>
          </a:p>
          <a:p>
            <a:r>
              <a:rPr lang="en-US" sz="4000" dirty="0" smtClean="0"/>
              <a:t>Changes in population require seats to be redistributed among states.  Congress uses census results to allocate seats.  10 years</a:t>
            </a:r>
          </a:p>
          <a:p>
            <a:endParaRPr lang="en-US" sz="4000" dirty="0"/>
          </a:p>
          <a:p>
            <a:endParaRPr lang="en-US" sz="4000" dirty="0"/>
          </a:p>
        </p:txBody>
      </p:sp>
    </p:spTree>
    <p:extLst>
      <p:ext uri="{BB962C8B-B14F-4D97-AF65-F5344CB8AC3E}">
        <p14:creationId xmlns:p14="http://schemas.microsoft.com/office/powerpoint/2010/main" val="57288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1678114" y="2458989"/>
            <a:ext cx="10647236" cy="7116812"/>
          </a:xfrm>
          <a:prstGeom prst="rect">
            <a:avLst/>
          </a:prstGeom>
          <a:solidFill>
            <a:scrgbClr r="0" g="0" b="0">
              <a:alpha val="0"/>
            </a:scrgbClr>
          </a:solidFill>
        </p:spPr>
      </p:pic>
      <p:sp>
        <p:nvSpPr>
          <p:cNvPr id="3" name="TextBox 2"/>
          <p:cNvSpPr txBox="1"/>
          <p:nvPr/>
        </p:nvSpPr>
        <p:spPr>
          <a:xfrm>
            <a:off x="552683" y="212219"/>
            <a:ext cx="13742299" cy="2246769"/>
          </a:xfrm>
          <a:prstGeom prst="rect">
            <a:avLst/>
          </a:prstGeom>
          <a:noFill/>
        </p:spPr>
        <p:txBody>
          <a:bodyPr vert="horz" rtlCol="0">
            <a:spAutoFit/>
          </a:bodyPr>
          <a:lstStyle/>
          <a:p>
            <a:r>
              <a:rPr lang="en-US" sz="3500" dirty="0" smtClean="0">
                <a:solidFill>
                  <a:srgbClr val="000000"/>
                </a:solidFill>
                <a:latin typeface="Arial - 47"/>
              </a:rPr>
              <a:t>Average rep serves 710,000 people.  Redistricting occurs when populations move.  Some  problems do arise- gerrymandering= trying to create a  district that has an advantage.  (irregular shape)  SC states that new districts must be of roughly equal populations.  </a:t>
            </a:r>
            <a:endParaRPr lang="en-US" sz="3500" dirty="0">
              <a:solidFill>
                <a:srgbClr val="000000"/>
              </a:solidFill>
              <a:latin typeface="Arial - 47"/>
            </a:endParaRPr>
          </a:p>
        </p:txBody>
      </p:sp>
    </p:spTree>
    <p:extLst>
      <p:ext uri="{BB962C8B-B14F-4D97-AF65-F5344CB8AC3E}">
        <p14:creationId xmlns:p14="http://schemas.microsoft.com/office/powerpoint/2010/main" val="873517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1780" y="203200"/>
            <a:ext cx="14187170" cy="6247864"/>
          </a:xfrm>
          <a:prstGeom prst="rect">
            <a:avLst/>
          </a:prstGeom>
          <a:noFill/>
        </p:spPr>
        <p:txBody>
          <a:bodyPr wrap="square" rtlCol="0">
            <a:spAutoFit/>
          </a:bodyPr>
          <a:lstStyle/>
          <a:p>
            <a:r>
              <a:rPr lang="en-US" sz="4000" dirty="0" smtClean="0"/>
              <a:t>Constituents-the people that live within the area from which a member is elected.  Representative has to balance demands from:</a:t>
            </a:r>
          </a:p>
          <a:p>
            <a:pPr marL="571500" indent="-571500">
              <a:buFont typeface="Arial" panose="020B0604020202020204" pitchFamily="34" charset="0"/>
              <a:buChar char="•"/>
            </a:pPr>
            <a:r>
              <a:rPr lang="en-US" sz="4000" dirty="0" smtClean="0"/>
              <a:t>Constituents</a:t>
            </a:r>
          </a:p>
          <a:p>
            <a:pPr marL="571500" indent="-571500">
              <a:buFont typeface="Arial" panose="020B0604020202020204" pitchFamily="34" charset="0"/>
              <a:buChar char="•"/>
            </a:pPr>
            <a:r>
              <a:rPr lang="en-US" sz="4000" dirty="0" smtClean="0"/>
              <a:t>Interest groups</a:t>
            </a:r>
          </a:p>
          <a:p>
            <a:pPr marL="571500" indent="-571500">
              <a:buFont typeface="Arial" panose="020B0604020202020204" pitchFamily="34" charset="0"/>
              <a:buChar char="•"/>
            </a:pPr>
            <a:r>
              <a:rPr lang="en-US" sz="4000" dirty="0" smtClean="0"/>
              <a:t>Country as a whole</a:t>
            </a:r>
          </a:p>
          <a:p>
            <a:pPr marL="571500" indent="-571500">
              <a:buFont typeface="Arial" panose="020B0604020202020204" pitchFamily="34" charset="0"/>
              <a:buChar char="•"/>
            </a:pPr>
            <a:endParaRPr lang="en-US" sz="4000" dirty="0"/>
          </a:p>
          <a:p>
            <a:r>
              <a:rPr lang="en-US" sz="4000" dirty="0" smtClean="0"/>
              <a:t>Demographic of Congress: compared to the general population</a:t>
            </a:r>
          </a:p>
          <a:p>
            <a:r>
              <a:rPr lang="en-US" sz="4000" dirty="0" smtClean="0"/>
              <a:t>White, Male, wealthier, older</a:t>
            </a:r>
          </a:p>
          <a:p>
            <a:endParaRPr lang="en-US" sz="4000" dirty="0"/>
          </a:p>
          <a:p>
            <a:r>
              <a:rPr lang="en-US" sz="4000" dirty="0" smtClean="0"/>
              <a:t>But it is slowly changing to include more women and minorities. </a:t>
            </a:r>
            <a:endParaRPr lang="en-US" sz="4000" dirty="0"/>
          </a:p>
        </p:txBody>
      </p:sp>
    </p:spTree>
    <p:extLst>
      <p:ext uri="{BB962C8B-B14F-4D97-AF65-F5344CB8AC3E}">
        <p14:creationId xmlns:p14="http://schemas.microsoft.com/office/powerpoint/2010/main" val="3296945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252259" y="17685"/>
            <a:ext cx="9401089" cy="630942"/>
          </a:xfrm>
          <a:prstGeom prst="rect">
            <a:avLst/>
          </a:prstGeom>
          <a:noFill/>
        </p:spPr>
        <p:txBody>
          <a:bodyPr vert="horz" rtlCol="0">
            <a:spAutoFit/>
          </a:bodyPr>
          <a:lstStyle/>
          <a:p>
            <a:r>
              <a:rPr lang="en-US" sz="3500" smtClean="0">
                <a:solidFill>
                  <a:srgbClr val="000000"/>
                </a:solidFill>
                <a:latin typeface="Arial - 47"/>
              </a:rPr>
              <a:t>Speaker of the House</a:t>
            </a:r>
            <a:endParaRPr lang="en-US" sz="3500">
              <a:solidFill>
                <a:srgbClr val="000000"/>
              </a:solidFill>
              <a:latin typeface="Arial - 47"/>
            </a:endParaRPr>
          </a:p>
        </p:txBody>
      </p:sp>
      <p:sp>
        <p:nvSpPr>
          <p:cNvPr id="4" name="TextBox 3"/>
          <p:cNvSpPr txBox="1"/>
          <p:nvPr/>
        </p:nvSpPr>
        <p:spPr>
          <a:xfrm>
            <a:off x="698607" y="3666906"/>
            <a:ext cx="13632856" cy="1708160"/>
          </a:xfrm>
          <a:prstGeom prst="rect">
            <a:avLst/>
          </a:prstGeom>
          <a:noFill/>
        </p:spPr>
        <p:txBody>
          <a:bodyPr vert="horz" rtlCol="0">
            <a:spAutoFit/>
          </a:bodyPr>
          <a:lstStyle/>
          <a:p>
            <a:r>
              <a:rPr lang="en-US" sz="3500" dirty="0" smtClean="0">
                <a:solidFill>
                  <a:srgbClr val="000000"/>
                </a:solidFill>
                <a:latin typeface="Arial - 47"/>
              </a:rPr>
              <a:t>Republican from Ohio, he is the  presiding officer of the House and  it's most powerful member.  He  follows the Vice-President in line of  succession to the presidency.</a:t>
            </a:r>
            <a:endParaRPr lang="en-US" sz="3500" dirty="0">
              <a:solidFill>
                <a:srgbClr val="000000"/>
              </a:solidFill>
              <a:latin typeface="Arial - 47"/>
            </a:endParaRPr>
          </a:p>
        </p:txBody>
      </p:sp>
      <p:pic>
        <p:nvPicPr>
          <p:cNvPr id="7"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8044005" y="6216258"/>
            <a:ext cx="3481723" cy="2573778"/>
          </a:xfrm>
          <a:prstGeom prst="rect">
            <a:avLst/>
          </a:prstGeom>
          <a:solidFill>
            <a:scrgbClr r="0" g="0" b="0">
              <a:alpha val="0"/>
            </a:scrgbClr>
          </a:solidFill>
        </p:spPr>
      </p:pic>
      <p:sp>
        <p:nvSpPr>
          <p:cNvPr id="8" name="TextBox 7"/>
          <p:cNvSpPr txBox="1"/>
          <p:nvPr/>
        </p:nvSpPr>
        <p:spPr>
          <a:xfrm>
            <a:off x="8427053" y="5933299"/>
            <a:ext cx="2517172" cy="323165"/>
          </a:xfrm>
          <a:prstGeom prst="rect">
            <a:avLst/>
          </a:prstGeom>
          <a:noFill/>
        </p:spPr>
        <p:txBody>
          <a:bodyPr vert="horz" rtlCol="0">
            <a:spAutoFit/>
          </a:bodyPr>
          <a:lstStyle/>
          <a:p>
            <a:r>
              <a:rPr lang="en-US" sz="1500" b="1" smtClean="0">
                <a:solidFill>
                  <a:srgbClr val="000000"/>
                </a:solidFill>
                <a:latin typeface="Times New Roman - 20"/>
              </a:rPr>
              <a:t>Nancy Pelosi</a:t>
            </a:r>
            <a:endParaRPr lang="en-US" sz="1500" b="1">
              <a:solidFill>
                <a:srgbClr val="000000"/>
              </a:solidFill>
              <a:latin typeface="Times New Roman - 20"/>
            </a:endParaRPr>
          </a:p>
        </p:txBody>
      </p:sp>
      <p:sp>
        <p:nvSpPr>
          <p:cNvPr id="9" name="TextBox 8"/>
          <p:cNvSpPr txBox="1"/>
          <p:nvPr/>
        </p:nvSpPr>
        <p:spPr>
          <a:xfrm>
            <a:off x="-26360" y="9585727"/>
            <a:ext cx="5456384" cy="461665"/>
          </a:xfrm>
          <a:prstGeom prst="rect">
            <a:avLst/>
          </a:prstGeom>
          <a:noFill/>
        </p:spPr>
        <p:txBody>
          <a:bodyPr vert="horz" wrap="square" rtlCol="0">
            <a:spAutoFit/>
          </a:bodyPr>
          <a:lstStyle/>
          <a:p>
            <a:r>
              <a:rPr lang="en-US" sz="2400" dirty="0" smtClean="0">
                <a:solidFill>
                  <a:srgbClr val="000000"/>
                </a:solidFill>
                <a:latin typeface="Arial - 15"/>
              </a:rPr>
              <a:t>majority leader  Republican  CA </a:t>
            </a:r>
            <a:endParaRPr lang="en-US" sz="2400" dirty="0">
              <a:solidFill>
                <a:srgbClr val="000000"/>
              </a:solidFill>
              <a:latin typeface="Arial - 15"/>
            </a:endParaRPr>
          </a:p>
        </p:txBody>
      </p:sp>
      <p:sp>
        <p:nvSpPr>
          <p:cNvPr id="10" name="TextBox 9"/>
          <p:cNvSpPr txBox="1"/>
          <p:nvPr/>
        </p:nvSpPr>
        <p:spPr>
          <a:xfrm>
            <a:off x="8979736" y="8877842"/>
            <a:ext cx="2360305" cy="830997"/>
          </a:xfrm>
          <a:prstGeom prst="rect">
            <a:avLst/>
          </a:prstGeom>
          <a:noFill/>
        </p:spPr>
        <p:txBody>
          <a:bodyPr vert="horz" rtlCol="0">
            <a:spAutoFit/>
          </a:bodyPr>
          <a:lstStyle/>
          <a:p>
            <a:r>
              <a:rPr lang="en-US" sz="2400" dirty="0" smtClean="0">
                <a:solidFill>
                  <a:srgbClr val="000000"/>
                </a:solidFill>
                <a:latin typeface="Arial - 16"/>
              </a:rPr>
              <a:t>minority leader  Dem. CA</a:t>
            </a:r>
            <a:endParaRPr lang="en-US" sz="2400" dirty="0">
              <a:solidFill>
                <a:srgbClr val="000000"/>
              </a:solidFill>
              <a:latin typeface="Arial - 16"/>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9736" y="206175"/>
            <a:ext cx="3438525" cy="3333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610920" y="1595139"/>
            <a:ext cx="4288995" cy="584775"/>
          </a:xfrm>
          <a:prstGeom prst="rect">
            <a:avLst/>
          </a:prstGeom>
        </p:spPr>
        <p:txBody>
          <a:bodyPr wrap="none">
            <a:spAutoFit/>
          </a:bodyPr>
          <a:lstStyle/>
          <a:p>
            <a:r>
              <a:rPr lang="en-US" sz="3200" dirty="0" smtClean="0">
                <a:hlinkClick r:id="rId4"/>
              </a:rPr>
              <a:t> </a:t>
            </a:r>
            <a:r>
              <a:rPr lang="en-US" sz="3200" dirty="0">
                <a:hlinkClick r:id="rId4"/>
              </a:rPr>
              <a:t>John </a:t>
            </a:r>
            <a:r>
              <a:rPr lang="en-US" sz="3200" dirty="0" smtClean="0">
                <a:hlinkClick r:id="rId4"/>
              </a:rPr>
              <a:t>Andrew</a:t>
            </a:r>
            <a:r>
              <a:rPr lang="en-US" sz="3200" dirty="0">
                <a:solidFill>
                  <a:prstClr val="black"/>
                </a:solidFill>
                <a:hlinkClick r:id="rId4"/>
              </a:rPr>
              <a:t> BOEHNER</a:t>
            </a:r>
            <a:endParaRPr lang="en-US" sz="3200" dirty="0"/>
          </a:p>
        </p:txBody>
      </p:sp>
      <p:sp>
        <p:nvSpPr>
          <p:cNvPr id="12" name="Rectangle 11"/>
          <p:cNvSpPr/>
          <p:nvPr/>
        </p:nvSpPr>
        <p:spPr>
          <a:xfrm>
            <a:off x="4588625" y="9149314"/>
            <a:ext cx="1815369" cy="369332"/>
          </a:xfrm>
          <a:prstGeom prst="rect">
            <a:avLst/>
          </a:prstGeom>
        </p:spPr>
        <p:txBody>
          <a:bodyPr wrap="none">
            <a:spAutoFit/>
          </a:bodyPr>
          <a:lstStyle/>
          <a:p>
            <a:r>
              <a:rPr lang="en-US" dirty="0" smtClean="0">
                <a:solidFill>
                  <a:prstClr val="black"/>
                </a:solidFill>
                <a:hlinkClick r:id="rId5"/>
              </a:rPr>
              <a:t>Kevin MCCARTHY</a:t>
            </a:r>
            <a:endParaRPr lang="en-US" dirty="0"/>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6926" y="5688261"/>
            <a:ext cx="4805891" cy="332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1962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736600"/>
            <a:ext cx="14173200" cy="6247864"/>
          </a:xfrm>
          <a:prstGeom prst="rect">
            <a:avLst/>
          </a:prstGeom>
          <a:noFill/>
        </p:spPr>
        <p:txBody>
          <a:bodyPr wrap="square" rtlCol="0">
            <a:spAutoFit/>
          </a:bodyPr>
          <a:lstStyle/>
          <a:p>
            <a:r>
              <a:rPr lang="en-US" sz="4000" dirty="0" smtClean="0"/>
              <a:t>Speaker of the House- chosen by other members, is a member of the political party that holds the most seats. (majority party)  Constitution does not list speakers powers, they are based upon tradition.  </a:t>
            </a:r>
          </a:p>
          <a:p>
            <a:pPr marL="571500" indent="-571500">
              <a:buFont typeface="Arial" panose="020B0604020202020204" pitchFamily="34" charset="0"/>
              <a:buChar char="•"/>
            </a:pPr>
            <a:r>
              <a:rPr lang="en-US" sz="4000" dirty="0" smtClean="0"/>
              <a:t>Presides over debates and recognizes speakers</a:t>
            </a:r>
          </a:p>
          <a:p>
            <a:pPr marL="571500" indent="-571500">
              <a:buFont typeface="Arial" panose="020B0604020202020204" pitchFamily="34" charset="0"/>
              <a:buChar char="•"/>
            </a:pPr>
            <a:r>
              <a:rPr lang="en-US" sz="4000" dirty="0" smtClean="0"/>
              <a:t>Rules on points of order</a:t>
            </a:r>
          </a:p>
          <a:p>
            <a:pPr marL="571500" indent="-571500">
              <a:buFont typeface="Arial" panose="020B0604020202020204" pitchFamily="34" charset="0"/>
              <a:buChar char="•"/>
            </a:pPr>
            <a:r>
              <a:rPr lang="en-US" sz="4000" dirty="0" smtClean="0"/>
              <a:t>Assigns bills to committees</a:t>
            </a:r>
          </a:p>
          <a:p>
            <a:pPr marL="571500" indent="-571500">
              <a:buFont typeface="Arial" panose="020B0604020202020204" pitchFamily="34" charset="0"/>
              <a:buChar char="•"/>
            </a:pPr>
            <a:r>
              <a:rPr lang="en-US" sz="4000" dirty="0" smtClean="0"/>
              <a:t>Determines when or IF an item comes up for debate.</a:t>
            </a:r>
          </a:p>
          <a:p>
            <a:pPr marL="571500" indent="-571500">
              <a:buFont typeface="Arial" panose="020B0604020202020204" pitchFamily="34" charset="0"/>
              <a:buChar char="•"/>
            </a:pPr>
            <a:r>
              <a:rPr lang="en-US" sz="4000" dirty="0" smtClean="0"/>
              <a:t>Assigns house members to certain committees.</a:t>
            </a:r>
          </a:p>
          <a:p>
            <a:pPr marL="571500" indent="-571500">
              <a:buFont typeface="Arial" panose="020B0604020202020204" pitchFamily="34" charset="0"/>
              <a:buChar char="•"/>
            </a:pPr>
            <a:r>
              <a:rPr lang="en-US" sz="4000" dirty="0" smtClean="0"/>
              <a:t>Second in line of succession to the presidency.  </a:t>
            </a:r>
            <a:r>
              <a:rPr lang="en-US" sz="4000" dirty="0" err="1" smtClean="0"/>
              <a:t>Pres</a:t>
            </a:r>
            <a:r>
              <a:rPr lang="en-US" sz="4000" dirty="0" smtClean="0"/>
              <a:t>, VP, </a:t>
            </a:r>
            <a:r>
              <a:rPr lang="en-US" sz="4000" dirty="0" err="1" smtClean="0"/>
              <a:t>SofH</a:t>
            </a:r>
            <a:r>
              <a:rPr lang="en-US" sz="4000" dirty="0" smtClean="0"/>
              <a:t>.</a:t>
            </a:r>
            <a:endParaRPr lang="en-US" sz="4000" dirty="0"/>
          </a:p>
        </p:txBody>
      </p:sp>
    </p:spTree>
    <p:extLst>
      <p:ext uri="{BB962C8B-B14F-4D97-AF65-F5344CB8AC3E}">
        <p14:creationId xmlns:p14="http://schemas.microsoft.com/office/powerpoint/2010/main" val="2077091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218817"/>
            <a:ext cx="14173200" cy="9941183"/>
          </a:xfrm>
          <a:prstGeom prst="rect">
            <a:avLst/>
          </a:prstGeom>
          <a:noFill/>
        </p:spPr>
        <p:txBody>
          <a:bodyPr wrap="square" rtlCol="0">
            <a:spAutoFit/>
          </a:bodyPr>
          <a:lstStyle/>
          <a:p>
            <a:r>
              <a:rPr lang="en-US" sz="4000" dirty="0" smtClean="0"/>
              <a:t>Floor Leader-each party elects one to manage the actions and strategy of their party.  Majority leader serves as the assistant to the S of H.  Minority leader is the main spokes person for the minority party.</a:t>
            </a:r>
          </a:p>
          <a:p>
            <a:endParaRPr lang="en-US" sz="4000" dirty="0"/>
          </a:p>
          <a:p>
            <a:r>
              <a:rPr lang="en-US" sz="4000" dirty="0" smtClean="0"/>
              <a:t>Whips- each also elect whips (think enforcers) they encourage party members to vote along party lines.    </a:t>
            </a:r>
          </a:p>
          <a:p>
            <a:endParaRPr lang="en-US" sz="4000" dirty="0"/>
          </a:p>
          <a:p>
            <a:r>
              <a:rPr lang="en-US" sz="4000" dirty="0" smtClean="0"/>
              <a:t>These positions are chosen during party caucus at beginning of term.  </a:t>
            </a:r>
          </a:p>
          <a:p>
            <a:endParaRPr lang="en-US" sz="4000" dirty="0"/>
          </a:p>
          <a:p>
            <a:r>
              <a:rPr lang="en-US" sz="4000" dirty="0" smtClean="0"/>
              <a:t>House Rules- Constitution gives Congress authority to make its own rules.  They can get rid of a member for about any reason (as long as get vote) can issue a reprimand or a censure. </a:t>
            </a:r>
          </a:p>
          <a:p>
            <a:r>
              <a:rPr lang="en-US" sz="4000" dirty="0" smtClean="0"/>
              <a:t>Rules Committee- determines when, how and how long debate on a bill will take place.</a:t>
            </a:r>
            <a:endParaRPr lang="en-US" sz="4000" dirty="0"/>
          </a:p>
        </p:txBody>
      </p:sp>
    </p:spTree>
    <p:extLst>
      <p:ext uri="{BB962C8B-B14F-4D97-AF65-F5344CB8AC3E}">
        <p14:creationId xmlns:p14="http://schemas.microsoft.com/office/powerpoint/2010/main" val="3633535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 y="584200"/>
            <a:ext cx="14249400" cy="9879628"/>
          </a:xfrm>
          <a:prstGeom prst="rect">
            <a:avLst/>
          </a:prstGeom>
          <a:noFill/>
        </p:spPr>
        <p:txBody>
          <a:bodyPr wrap="square" rtlCol="0">
            <a:spAutoFit/>
          </a:bodyPr>
          <a:lstStyle/>
          <a:p>
            <a:r>
              <a:rPr lang="en-US" sz="4000" dirty="0" smtClean="0"/>
              <a:t>Committees: provides expertise in different areas of public policy.  </a:t>
            </a:r>
          </a:p>
          <a:p>
            <a:endParaRPr lang="en-US" sz="1200" dirty="0"/>
          </a:p>
          <a:p>
            <a:r>
              <a:rPr lang="en-US" sz="4000" dirty="0" smtClean="0"/>
              <a:t>Standing Committees: 20 permanent-(with at least 4 subcommittees) -they consist on the areas of which the majority of proposed laws come from: agriculture, budget, armed forces.</a:t>
            </a:r>
          </a:p>
          <a:p>
            <a:endParaRPr lang="en-US" sz="1200" dirty="0"/>
          </a:p>
          <a:p>
            <a:r>
              <a:rPr lang="en-US" sz="4000" dirty="0" smtClean="0"/>
              <a:t>Ways and Means-taxes and other revenue areas.  Huge because all revenue bills or appropriations bills must start in the house!!!</a:t>
            </a:r>
          </a:p>
          <a:p>
            <a:endParaRPr lang="en-US" sz="1200" dirty="0"/>
          </a:p>
          <a:p>
            <a:r>
              <a:rPr lang="en-US" sz="4000" dirty="0" smtClean="0"/>
              <a:t>Select Committees- for a specific task, limited in time.</a:t>
            </a:r>
          </a:p>
          <a:p>
            <a:r>
              <a:rPr lang="en-US" sz="4000" dirty="0" smtClean="0"/>
              <a:t>Joint Committees-</a:t>
            </a:r>
            <a:r>
              <a:rPr lang="en-US" sz="4000" dirty="0" err="1" smtClean="0"/>
              <a:t>ie</a:t>
            </a:r>
            <a:r>
              <a:rPr lang="en-US" sz="4000" dirty="0" smtClean="0"/>
              <a:t>.  House and Senate</a:t>
            </a:r>
          </a:p>
          <a:p>
            <a:endParaRPr lang="en-US" sz="4000" dirty="0"/>
          </a:p>
          <a:p>
            <a:r>
              <a:rPr lang="en-US" sz="4000" dirty="0" smtClean="0"/>
              <a:t>Each committee has a chair, it is a very powerful position.  Chosen by the majority party, seniority is a factor but not a lock for the job.</a:t>
            </a:r>
          </a:p>
          <a:p>
            <a:endParaRPr lang="en-US" sz="4000" dirty="0"/>
          </a:p>
          <a:p>
            <a:r>
              <a:rPr lang="en-US" sz="4000" dirty="0" smtClean="0"/>
              <a:t>Members request appointment to certain committees, not all are granted. </a:t>
            </a:r>
          </a:p>
          <a:p>
            <a:endParaRPr lang="en-US" sz="4000" dirty="0"/>
          </a:p>
        </p:txBody>
      </p:sp>
    </p:spTree>
    <p:extLst>
      <p:ext uri="{BB962C8B-B14F-4D97-AF65-F5344CB8AC3E}">
        <p14:creationId xmlns:p14="http://schemas.microsoft.com/office/powerpoint/2010/main" val="29074763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5420" y="62617"/>
            <a:ext cx="14273530" cy="9510296"/>
          </a:xfrm>
          <a:prstGeom prst="rect">
            <a:avLst/>
          </a:prstGeom>
          <a:noFill/>
        </p:spPr>
        <p:txBody>
          <a:bodyPr wrap="square" rtlCol="0">
            <a:spAutoFit/>
          </a:bodyPr>
          <a:lstStyle/>
          <a:p>
            <a:r>
              <a:rPr lang="en-US" sz="4000" dirty="0" smtClean="0"/>
              <a:t>The Senate: upper house (higher prestige) represent the entire state. 45 R, 53D, 2I</a:t>
            </a:r>
          </a:p>
          <a:p>
            <a:r>
              <a:rPr lang="en-US" sz="4000" dirty="0" smtClean="0"/>
              <a:t>Formal:</a:t>
            </a:r>
          </a:p>
          <a:p>
            <a:pPr marL="571500" indent="-571500">
              <a:buFont typeface="Arial" panose="020B0604020202020204" pitchFamily="34" charset="0"/>
              <a:buChar char="•"/>
            </a:pPr>
            <a:r>
              <a:rPr lang="en-US" sz="4000" dirty="0" smtClean="0"/>
              <a:t>At least 30 years old</a:t>
            </a:r>
          </a:p>
          <a:p>
            <a:pPr marL="571500" indent="-571500">
              <a:buFont typeface="Arial" panose="020B0604020202020204" pitchFamily="34" charset="0"/>
              <a:buChar char="•"/>
            </a:pPr>
            <a:r>
              <a:rPr lang="en-US" sz="4000" dirty="0" smtClean="0"/>
              <a:t>US citizen for at least 9 years</a:t>
            </a:r>
          </a:p>
          <a:p>
            <a:pPr marL="571500" indent="-571500">
              <a:buFont typeface="Arial" panose="020B0604020202020204" pitchFamily="34" charset="0"/>
              <a:buChar char="•"/>
            </a:pPr>
            <a:r>
              <a:rPr lang="en-US" sz="4000" dirty="0" smtClean="0"/>
              <a:t>A resident of the state they represent</a:t>
            </a:r>
          </a:p>
          <a:p>
            <a:r>
              <a:rPr lang="en-US" sz="4000" dirty="0" smtClean="0"/>
              <a:t>Informal:</a:t>
            </a:r>
          </a:p>
          <a:p>
            <a:r>
              <a:rPr lang="en-US" sz="4000" dirty="0" smtClean="0"/>
              <a:t>Even older and richer than members of House and whiter.</a:t>
            </a:r>
          </a:p>
          <a:p>
            <a:pPr marL="571500" indent="-571500">
              <a:buFont typeface="Arial" panose="020B0604020202020204" pitchFamily="34" charset="0"/>
              <a:buChar char="•"/>
            </a:pPr>
            <a:r>
              <a:rPr lang="en-US" sz="4000" dirty="0" smtClean="0"/>
              <a:t>20 women, 2 black, 4 </a:t>
            </a:r>
            <a:r>
              <a:rPr lang="en-US" sz="4000" dirty="0" err="1" smtClean="0"/>
              <a:t>latino</a:t>
            </a:r>
            <a:r>
              <a:rPr lang="en-US" sz="4000" dirty="0" smtClean="0"/>
              <a:t>, 1 Islander</a:t>
            </a:r>
            <a:endParaRPr lang="en-US" sz="4000" dirty="0"/>
          </a:p>
          <a:p>
            <a:pPr marL="571500" indent="-571500">
              <a:buFont typeface="Arial" panose="020B0604020202020204" pitchFamily="34" charset="0"/>
              <a:buChar char="•"/>
            </a:pPr>
            <a:r>
              <a:rPr lang="en-US" sz="4000" dirty="0" smtClean="0"/>
              <a:t>6 year term, every 2 years 1/3 of Senate is up for reelection.</a:t>
            </a:r>
          </a:p>
          <a:p>
            <a:r>
              <a:rPr lang="en-US" sz="4000" dirty="0" smtClean="0"/>
              <a:t>Longer term to allow members to focus on needs of nation rather than reelection.</a:t>
            </a:r>
          </a:p>
          <a:p>
            <a:endParaRPr lang="en-US" sz="1200" dirty="0"/>
          </a:p>
          <a:p>
            <a:r>
              <a:rPr lang="en-US" sz="4000" dirty="0" smtClean="0"/>
              <a:t>Election:</a:t>
            </a:r>
          </a:p>
          <a:p>
            <a:r>
              <a:rPr lang="en-US" sz="4000" dirty="0" smtClean="0"/>
              <a:t>17</a:t>
            </a:r>
            <a:r>
              <a:rPr lang="en-US" sz="4000" baseline="30000" dirty="0" smtClean="0"/>
              <a:t>th</a:t>
            </a:r>
            <a:r>
              <a:rPr lang="en-US" sz="4000" dirty="0" smtClean="0"/>
              <a:t> Amendment made election by popular vote.</a:t>
            </a:r>
          </a:p>
          <a:p>
            <a:endParaRPr lang="en-US" sz="4000" dirty="0"/>
          </a:p>
        </p:txBody>
      </p:sp>
    </p:spTree>
    <p:extLst>
      <p:ext uri="{BB962C8B-B14F-4D97-AF65-F5344CB8AC3E}">
        <p14:creationId xmlns:p14="http://schemas.microsoft.com/office/powerpoint/2010/main" val="18752535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431800"/>
            <a:ext cx="14173200" cy="8710077"/>
          </a:xfrm>
          <a:prstGeom prst="rect">
            <a:avLst/>
          </a:prstGeom>
          <a:noFill/>
        </p:spPr>
        <p:txBody>
          <a:bodyPr wrap="square" rtlCol="0">
            <a:spAutoFit/>
          </a:bodyPr>
          <a:lstStyle/>
          <a:p>
            <a:r>
              <a:rPr lang="en-US" sz="4000" dirty="0" smtClean="0"/>
              <a:t>Senate Leadership- Constitution states that VP is the president of the Senate.  A largely ceremonial role, he may preside over debate but not take part or vote except to break a tie.  If membership is divided equally by party, the presidents party will be considered the majority.  </a:t>
            </a:r>
          </a:p>
          <a:p>
            <a:endParaRPr lang="en-US" sz="4000" dirty="0" smtClean="0"/>
          </a:p>
          <a:p>
            <a:r>
              <a:rPr lang="en-US" sz="4000" dirty="0" smtClean="0"/>
              <a:t>                                   Joe Biden</a:t>
            </a:r>
            <a:endParaRPr lang="en-US" sz="4000" dirty="0"/>
          </a:p>
          <a:p>
            <a:endParaRPr lang="en-US" sz="4000" dirty="0" smtClean="0"/>
          </a:p>
          <a:p>
            <a:endParaRPr lang="en-US" sz="4000" dirty="0"/>
          </a:p>
          <a:p>
            <a:r>
              <a:rPr lang="en-US" sz="4000" dirty="0" smtClean="0"/>
              <a:t>President pro tempore- person who presides when VP not available.  Member from the majority party with the longest service.  This person is in line after the S of H in succession.</a:t>
            </a:r>
          </a:p>
          <a:p>
            <a:endParaRPr lang="en-US" sz="4000" dirty="0"/>
          </a:p>
          <a:p>
            <a:r>
              <a:rPr lang="en-US" sz="4000" dirty="0" smtClean="0"/>
              <a:t>Patrick Joseph</a:t>
            </a:r>
            <a:r>
              <a:rPr lang="en-US" sz="4000" dirty="0"/>
              <a:t> </a:t>
            </a:r>
            <a:r>
              <a:rPr lang="en-US" sz="4000" dirty="0" smtClean="0"/>
              <a:t>Leahy   Dem, Vermont  </a:t>
            </a:r>
            <a:endParaRPr lang="en-US"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1950" y="2990215"/>
            <a:ext cx="23622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2030" y="7442200"/>
            <a:ext cx="195072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480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508000"/>
            <a:ext cx="14097000" cy="1938992"/>
          </a:xfrm>
          <a:prstGeom prst="rect">
            <a:avLst/>
          </a:prstGeom>
          <a:noFill/>
        </p:spPr>
        <p:txBody>
          <a:bodyPr wrap="square" rtlCol="0">
            <a:spAutoFit/>
          </a:bodyPr>
          <a:lstStyle/>
          <a:p>
            <a:r>
              <a:rPr lang="en-US" sz="4000" dirty="0" smtClean="0"/>
              <a:t>Senate majority leader- chosen at beginning of term by other party members, serves as main strategist for the party.  Sets party agenda.  There are whips too, just like the House.</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2936875"/>
            <a:ext cx="1714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flipH="1">
            <a:off x="3531869" y="3708400"/>
            <a:ext cx="6888481" cy="707886"/>
          </a:xfrm>
          <a:prstGeom prst="rect">
            <a:avLst/>
          </a:prstGeom>
          <a:noFill/>
        </p:spPr>
        <p:txBody>
          <a:bodyPr wrap="square" rtlCol="0">
            <a:spAutoFit/>
          </a:bodyPr>
          <a:lstStyle/>
          <a:p>
            <a:r>
              <a:rPr lang="en-US" sz="4000" dirty="0" smtClean="0"/>
              <a:t>Harry Reid, Dem, Nevada</a:t>
            </a:r>
            <a:endParaRPr lang="en-US" sz="4000" dirty="0"/>
          </a:p>
        </p:txBody>
      </p:sp>
      <p:sp>
        <p:nvSpPr>
          <p:cNvPr id="4" name="TextBox 3"/>
          <p:cNvSpPr txBox="1"/>
          <p:nvPr/>
        </p:nvSpPr>
        <p:spPr>
          <a:xfrm>
            <a:off x="895350" y="6146800"/>
            <a:ext cx="12725400" cy="3785652"/>
          </a:xfrm>
          <a:prstGeom prst="rect">
            <a:avLst/>
          </a:prstGeom>
          <a:noFill/>
        </p:spPr>
        <p:txBody>
          <a:bodyPr wrap="square" rtlCol="0">
            <a:spAutoFit/>
          </a:bodyPr>
          <a:lstStyle/>
          <a:p>
            <a:r>
              <a:rPr lang="en-US" sz="4000" dirty="0" smtClean="0"/>
              <a:t>Senate minority leader</a:t>
            </a:r>
          </a:p>
          <a:p>
            <a:r>
              <a:rPr lang="en-US" sz="4000" dirty="0" smtClean="0"/>
              <a:t>			Mitch McConnell  Rep, Kentucky </a:t>
            </a:r>
          </a:p>
          <a:p>
            <a:endParaRPr lang="en-US" sz="4000" dirty="0"/>
          </a:p>
          <a:p>
            <a:endParaRPr lang="en-US" sz="4000" dirty="0"/>
          </a:p>
          <a:p>
            <a:endParaRPr lang="en-US" sz="4000" dirty="0" smtClean="0"/>
          </a:p>
          <a:p>
            <a:endParaRPr lang="en-US" sz="40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350" y="7061200"/>
            <a:ext cx="17145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570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340" y="96520"/>
            <a:ext cx="14173200" cy="8340745"/>
          </a:xfrm>
          <a:prstGeom prst="rect">
            <a:avLst/>
          </a:prstGeom>
          <a:noFill/>
        </p:spPr>
        <p:txBody>
          <a:bodyPr wrap="square" rtlCol="0">
            <a:spAutoFit/>
          </a:bodyPr>
          <a:lstStyle/>
          <a:p>
            <a:r>
              <a:rPr lang="en-US" sz="4000" dirty="0" smtClean="0"/>
              <a:t>Committees in the Senate: done very much like the House, so that senators can study an area of public policy in depth.  Staffers are hired to provide specific knowledge and skills.</a:t>
            </a:r>
          </a:p>
          <a:p>
            <a:endParaRPr lang="en-US" sz="1400" dirty="0"/>
          </a:p>
          <a:p>
            <a:r>
              <a:rPr lang="en-US" sz="4000" dirty="0" smtClean="0"/>
              <a:t>16 Standing committees</a:t>
            </a:r>
          </a:p>
          <a:p>
            <a:endParaRPr lang="en-US" sz="1400" dirty="0"/>
          </a:p>
          <a:p>
            <a:r>
              <a:rPr lang="en-US" sz="4000" dirty="0" smtClean="0"/>
              <a:t>Select committees usually exist to examine an specific issue and advise the Senate or to provide oversight to a government agency.</a:t>
            </a:r>
          </a:p>
          <a:p>
            <a:endParaRPr lang="en-US" sz="1400" dirty="0"/>
          </a:p>
          <a:p>
            <a:r>
              <a:rPr lang="en-US" sz="4000" dirty="0" smtClean="0"/>
              <a:t>Joint committees- Both House and Senate members.</a:t>
            </a:r>
          </a:p>
          <a:p>
            <a:endParaRPr lang="en-US" sz="1400" dirty="0"/>
          </a:p>
          <a:p>
            <a:r>
              <a:rPr lang="en-US" sz="4000" dirty="0" smtClean="0"/>
              <a:t>Rules state that members may only serve on 3 committees and 5 subcommittees.  Like the house they seek appointment to those that fit their interests or needs of their state.  Preference given to members with longer service.</a:t>
            </a:r>
          </a:p>
          <a:p>
            <a:r>
              <a:rPr lang="en-US" sz="4000" dirty="0" smtClean="0"/>
              <a:t>Seats given in proportion to party stats.</a:t>
            </a:r>
            <a:endParaRPr lang="en-US" sz="4000" dirty="0"/>
          </a:p>
        </p:txBody>
      </p:sp>
    </p:spTree>
    <p:extLst>
      <p:ext uri="{BB962C8B-B14F-4D97-AF65-F5344CB8AC3E}">
        <p14:creationId xmlns:p14="http://schemas.microsoft.com/office/powerpoint/2010/main" val="32195942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458857"/>
            <a:ext cx="14173200" cy="6863417"/>
          </a:xfrm>
          <a:prstGeom prst="rect">
            <a:avLst/>
          </a:prstGeom>
          <a:noFill/>
        </p:spPr>
        <p:txBody>
          <a:bodyPr wrap="square" rtlCol="0">
            <a:spAutoFit/>
          </a:bodyPr>
          <a:lstStyle/>
          <a:p>
            <a:r>
              <a:rPr lang="en-US" sz="4000" dirty="0" smtClean="0"/>
              <a:t>Chairman- always member of majority party, only 1.  By new tradition chairs held to 6 year term limits as chair.</a:t>
            </a:r>
          </a:p>
          <a:p>
            <a:endParaRPr lang="en-US" sz="4000" dirty="0"/>
          </a:p>
          <a:p>
            <a:r>
              <a:rPr lang="en-US" sz="4000" dirty="0" smtClean="0"/>
              <a:t>Senate Committee Power:</a:t>
            </a:r>
          </a:p>
          <a:p>
            <a:r>
              <a:rPr lang="en-US" sz="4000" dirty="0" smtClean="0"/>
              <a:t>Some power exclusive to Senate- confirming certain presidential nominations.  So many committees examine those nominations.  </a:t>
            </a:r>
            <a:r>
              <a:rPr lang="en-US" sz="4000" dirty="0" err="1" smtClean="0"/>
              <a:t>Ie</a:t>
            </a:r>
            <a:r>
              <a:rPr lang="en-US" sz="4000" dirty="0" smtClean="0"/>
              <a:t>) Senate Judiciary Committee- researches nominations for federal judges.  Committee recommendations generally followed by Senate.</a:t>
            </a:r>
          </a:p>
          <a:p>
            <a:r>
              <a:rPr lang="en-US" sz="4000" dirty="0"/>
              <a:t> </a:t>
            </a:r>
            <a:r>
              <a:rPr lang="en-US" sz="4000" dirty="0" smtClean="0"/>
              <a:t>Treaties= Senate Foreign Relations Committee</a:t>
            </a:r>
          </a:p>
          <a:p>
            <a:endParaRPr lang="en-US" sz="4000" dirty="0"/>
          </a:p>
        </p:txBody>
      </p:sp>
    </p:spTree>
    <p:extLst>
      <p:ext uri="{BB962C8B-B14F-4D97-AF65-F5344CB8AC3E}">
        <p14:creationId xmlns:p14="http://schemas.microsoft.com/office/powerpoint/2010/main" val="14869769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30480"/>
            <a:ext cx="14097000" cy="9941183"/>
          </a:xfrm>
          <a:prstGeom prst="rect">
            <a:avLst/>
          </a:prstGeom>
          <a:noFill/>
        </p:spPr>
        <p:txBody>
          <a:bodyPr wrap="square" rtlCol="0">
            <a:spAutoFit/>
          </a:bodyPr>
          <a:lstStyle/>
          <a:p>
            <a:r>
              <a:rPr lang="en-US" sz="4000" dirty="0" smtClean="0"/>
              <a:t>Rules and Traditions:  Senate very strict about this.  </a:t>
            </a:r>
            <a:endParaRPr lang="en-US" sz="4000" dirty="0" smtClean="0"/>
          </a:p>
          <a:p>
            <a:r>
              <a:rPr lang="en-US" sz="4000" dirty="0" smtClean="0"/>
              <a:t>Very few rules regarding debate so……</a:t>
            </a:r>
          </a:p>
          <a:p>
            <a:endParaRPr lang="en-US" sz="4000" dirty="0"/>
          </a:p>
          <a:p>
            <a:r>
              <a:rPr lang="en-US" sz="4000" dirty="0" smtClean="0"/>
              <a:t>Filibuster- when opponents of a measure take the floor of the senate and refuse to stop talking in an effort to prevent the measure from being voted on.  Used when minority knows the measure is likely to pass if voted on.</a:t>
            </a:r>
            <a:endParaRPr lang="en-US" sz="4000" dirty="0"/>
          </a:p>
          <a:p>
            <a:endParaRPr lang="en-US" sz="4000" dirty="0" smtClean="0"/>
          </a:p>
          <a:p>
            <a:r>
              <a:rPr lang="en-US" sz="4000" dirty="0" smtClean="0"/>
              <a:t>Can be stopped with a 60/100 vote = cloture (an end to the debate)</a:t>
            </a:r>
          </a:p>
          <a:p>
            <a:endParaRPr lang="en-US" sz="4000" dirty="0"/>
          </a:p>
          <a:p>
            <a:r>
              <a:rPr lang="en-US" sz="4000" dirty="0" smtClean="0"/>
              <a:t>Discipline- expulsion requires a vote of 2/3.  May also censure or denounce a member.</a:t>
            </a:r>
          </a:p>
          <a:p>
            <a:endParaRPr lang="en-US" sz="4000" dirty="0"/>
          </a:p>
          <a:p>
            <a:r>
              <a:rPr lang="en-US" sz="4000" dirty="0" smtClean="0"/>
              <a:t>Vacancies- filled by Governor of the state.  Serves until a special election can be held to fill vacancy.  Usually pick from their party.</a:t>
            </a:r>
          </a:p>
          <a:p>
            <a:r>
              <a:rPr lang="en-US" sz="4000" dirty="0"/>
              <a:t>	</a:t>
            </a:r>
            <a:r>
              <a:rPr lang="en-US" sz="4000" dirty="0" smtClean="0"/>
              <a:t>									end 5.4</a:t>
            </a:r>
            <a:endParaRPr lang="en-US" sz="4000" dirty="0"/>
          </a:p>
        </p:txBody>
      </p:sp>
    </p:spTree>
    <p:extLst>
      <p:ext uri="{BB962C8B-B14F-4D97-AF65-F5344CB8AC3E}">
        <p14:creationId xmlns:p14="http://schemas.microsoft.com/office/powerpoint/2010/main" val="19934901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845" y="355600"/>
            <a:ext cx="14187170" cy="4431983"/>
          </a:xfrm>
          <a:prstGeom prst="rect">
            <a:avLst/>
          </a:prstGeom>
        </p:spPr>
        <p:txBody>
          <a:bodyPr wrap="square">
            <a:spAutoFit/>
          </a:bodyPr>
          <a:lstStyle/>
          <a:p>
            <a:pPr marL="457200" lvl="0" indent="-457200" algn="ctr">
              <a:buFont typeface="Arial" panose="020B0604020202020204" pitchFamily="34" charset="0"/>
              <a:buChar char="•"/>
            </a:pPr>
            <a:r>
              <a:rPr lang="en-US" sz="3500" dirty="0" smtClean="0">
                <a:solidFill>
                  <a:srgbClr val="000000"/>
                </a:solidFill>
                <a:latin typeface="Times New Roman - 47"/>
              </a:rPr>
              <a:t>House of Representatives:</a:t>
            </a:r>
          </a:p>
          <a:p>
            <a:pPr marL="457200" lvl="0" indent="-457200" algn="ctr">
              <a:buFont typeface="Arial" panose="020B0604020202020204" pitchFamily="34" charset="0"/>
              <a:buChar char="•"/>
            </a:pPr>
            <a:endParaRPr lang="en-US" sz="3500" dirty="0">
              <a:solidFill>
                <a:srgbClr val="000000"/>
              </a:solidFill>
              <a:latin typeface="Times New Roman - 47"/>
            </a:endParaRPr>
          </a:p>
          <a:p>
            <a:pPr marL="457200" lvl="0" indent="-457200">
              <a:buFont typeface="Arial" panose="020B0604020202020204" pitchFamily="34" charset="0"/>
              <a:buChar char="•"/>
            </a:pPr>
            <a:r>
              <a:rPr lang="en-US" sz="3500" dirty="0" smtClean="0">
                <a:solidFill>
                  <a:srgbClr val="000000"/>
                </a:solidFill>
                <a:latin typeface="Times New Roman - 47"/>
              </a:rPr>
              <a:t>2 year terms</a:t>
            </a:r>
          </a:p>
          <a:p>
            <a:pPr marL="571500" lvl="0" indent="-571500">
              <a:buFont typeface="Arial" panose="020B0604020202020204" pitchFamily="34" charset="0"/>
              <a:buChar char="•"/>
            </a:pPr>
            <a:r>
              <a:rPr lang="en-US" sz="3600" dirty="0">
                <a:solidFill>
                  <a:srgbClr val="000000"/>
                </a:solidFill>
                <a:latin typeface="Times New Roman - 48"/>
              </a:rPr>
              <a:t>Each term of Congress lasts for two years, so every two years the entire House must run for reelection</a:t>
            </a:r>
            <a:r>
              <a:rPr lang="en-US" sz="3600" dirty="0" smtClean="0">
                <a:solidFill>
                  <a:srgbClr val="000000"/>
                </a:solidFill>
                <a:latin typeface="Times New Roman - 48"/>
              </a:rPr>
              <a:t>.</a:t>
            </a:r>
            <a:endParaRPr lang="en-US" sz="3500" dirty="0" smtClean="0">
              <a:solidFill>
                <a:srgbClr val="000000"/>
              </a:solidFill>
              <a:latin typeface="Times New Roman - 47"/>
            </a:endParaRPr>
          </a:p>
          <a:p>
            <a:pPr marL="457200" lvl="0" indent="-457200">
              <a:buFont typeface="Arial" panose="020B0604020202020204" pitchFamily="34" charset="0"/>
              <a:buChar char="•"/>
            </a:pPr>
            <a:r>
              <a:rPr lang="en-US" sz="3500" dirty="0" smtClean="0">
                <a:solidFill>
                  <a:srgbClr val="000000"/>
                </a:solidFill>
                <a:latin typeface="Times New Roman - 47"/>
              </a:rPr>
              <a:t>Short </a:t>
            </a:r>
            <a:r>
              <a:rPr lang="en-US" sz="3500" dirty="0">
                <a:solidFill>
                  <a:srgbClr val="000000"/>
                </a:solidFill>
                <a:latin typeface="Times New Roman - 47"/>
              </a:rPr>
              <a:t>terms means that, for  House members, the next election is always just around the corner.  That fact tends to make them pay close attention to “the folks back home</a:t>
            </a:r>
            <a:r>
              <a:rPr lang="en-US" sz="3500" dirty="0" smtClean="0">
                <a:solidFill>
                  <a:srgbClr val="000000"/>
                </a:solidFill>
                <a:latin typeface="Times New Roman - 47"/>
              </a:rPr>
              <a:t>.”</a:t>
            </a:r>
            <a:endParaRPr lang="en-US" sz="3500" dirty="0">
              <a:solidFill>
                <a:srgbClr val="000000"/>
              </a:solidFill>
              <a:latin typeface="Times New Roman - 47"/>
            </a:endParaRPr>
          </a:p>
        </p:txBody>
      </p:sp>
    </p:spTree>
    <p:extLst>
      <p:ext uri="{BB962C8B-B14F-4D97-AF65-F5344CB8AC3E}">
        <p14:creationId xmlns:p14="http://schemas.microsoft.com/office/powerpoint/2010/main" val="26460856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1459230" y="274117"/>
            <a:ext cx="12002167" cy="1754326"/>
          </a:xfrm>
          <a:prstGeom prst="rect">
            <a:avLst/>
          </a:prstGeom>
          <a:noFill/>
        </p:spPr>
        <p:txBody>
          <a:bodyPr vert="horz" rtlCol="0">
            <a:spAutoFit/>
          </a:bodyPr>
          <a:lstStyle/>
          <a:p>
            <a:pPr algn="ctr"/>
            <a:r>
              <a:rPr lang="en-US" sz="3600" dirty="0" smtClean="0">
                <a:solidFill>
                  <a:srgbClr val="000000"/>
                </a:solidFill>
                <a:latin typeface="Times New Roman - 48"/>
              </a:rPr>
              <a:t>All laws start as bills.  </a:t>
            </a:r>
            <a:r>
              <a:rPr lang="en-US" sz="3600" u="sng" dirty="0" smtClean="0">
                <a:solidFill>
                  <a:srgbClr val="000000"/>
                </a:solidFill>
                <a:latin typeface="Times New Roman - 48"/>
              </a:rPr>
              <a:t>A proposed law is called a bill until both </a:t>
            </a:r>
            <a:r>
              <a:rPr lang="en-US" sz="3600" u="sng" dirty="0" smtClean="0">
                <a:solidFill>
                  <a:srgbClr val="000000"/>
                </a:solidFill>
                <a:latin typeface="Times New Roman - 48"/>
              </a:rPr>
              <a:t>houses </a:t>
            </a:r>
            <a:r>
              <a:rPr lang="en-US" sz="3600" u="sng" dirty="0" smtClean="0">
                <a:solidFill>
                  <a:srgbClr val="000000"/>
                </a:solidFill>
                <a:latin typeface="Times New Roman - 48"/>
              </a:rPr>
              <a:t>of Congress pass it and </a:t>
            </a:r>
            <a:r>
              <a:rPr lang="en-US" sz="3600" u="sng" dirty="0" smtClean="0">
                <a:solidFill>
                  <a:srgbClr val="000000"/>
                </a:solidFill>
                <a:latin typeface="Times New Roman - 48"/>
              </a:rPr>
              <a:t>the </a:t>
            </a:r>
            <a:r>
              <a:rPr lang="en-US" sz="3600" u="sng" dirty="0" smtClean="0">
                <a:solidFill>
                  <a:srgbClr val="000000"/>
                </a:solidFill>
                <a:latin typeface="Times New Roman - 48"/>
              </a:rPr>
              <a:t>president signs it</a:t>
            </a:r>
            <a:r>
              <a:rPr lang="en-US" sz="3600" dirty="0" smtClean="0">
                <a:solidFill>
                  <a:srgbClr val="000000"/>
                </a:solidFill>
                <a:latin typeface="Times New Roman - 48"/>
              </a:rPr>
              <a:t>.</a:t>
            </a:r>
            <a:endParaRPr lang="en-US" sz="3600" dirty="0">
              <a:solidFill>
                <a:srgbClr val="000000"/>
              </a:solidFill>
              <a:latin typeface="Times New Roman - 48"/>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188845" y="2475892"/>
            <a:ext cx="4552433" cy="1842594"/>
          </a:xfrm>
          <a:prstGeom prst="rect">
            <a:avLst/>
          </a:prstGeom>
          <a:solidFill>
            <a:scrgbClr r="0" g="0" b="0">
              <a:alpha val="0"/>
            </a:scrgbClr>
          </a:solidFill>
        </p:spPr>
      </p:pic>
      <p:sp>
        <p:nvSpPr>
          <p:cNvPr id="4" name="TextBox 3"/>
          <p:cNvSpPr txBox="1"/>
          <p:nvPr/>
        </p:nvSpPr>
        <p:spPr>
          <a:xfrm>
            <a:off x="1915239" y="4500818"/>
            <a:ext cx="11126629" cy="4524315"/>
          </a:xfrm>
          <a:prstGeom prst="rect">
            <a:avLst/>
          </a:prstGeom>
          <a:noFill/>
        </p:spPr>
        <p:txBody>
          <a:bodyPr vert="horz" rtlCol="0">
            <a:spAutoFit/>
          </a:bodyPr>
          <a:lstStyle/>
          <a:p>
            <a:pPr algn="ctr"/>
            <a:r>
              <a:rPr lang="en-US" sz="3600" dirty="0" smtClean="0">
                <a:solidFill>
                  <a:srgbClr val="000000"/>
                </a:solidFill>
                <a:latin typeface="Times New Roman - 48"/>
              </a:rPr>
              <a:t>According to the procedure </a:t>
            </a:r>
            <a:r>
              <a:rPr lang="en-US" sz="3600" dirty="0" smtClean="0">
                <a:solidFill>
                  <a:srgbClr val="000000"/>
                </a:solidFill>
                <a:latin typeface="Times New Roman - 48"/>
              </a:rPr>
              <a:t>currently </a:t>
            </a:r>
            <a:r>
              <a:rPr lang="en-US" sz="3600" dirty="0" smtClean="0">
                <a:solidFill>
                  <a:srgbClr val="000000"/>
                </a:solidFill>
                <a:latin typeface="Times New Roman - 48"/>
              </a:rPr>
              <a:t>in place, to </a:t>
            </a:r>
            <a:r>
              <a:rPr lang="en-US" sz="3600" dirty="0" smtClean="0">
                <a:solidFill>
                  <a:srgbClr val="000000"/>
                </a:solidFill>
                <a:latin typeface="Times New Roman - 48"/>
              </a:rPr>
              <a:t>introduce a </a:t>
            </a:r>
            <a:r>
              <a:rPr lang="en-US" sz="3600" dirty="0" smtClean="0">
                <a:solidFill>
                  <a:srgbClr val="000000"/>
                </a:solidFill>
                <a:latin typeface="Times New Roman - 48"/>
              </a:rPr>
              <a:t>bill in the House, </a:t>
            </a:r>
            <a:r>
              <a:rPr lang="en-US" sz="3600" dirty="0" smtClean="0">
                <a:solidFill>
                  <a:srgbClr val="000000"/>
                </a:solidFill>
                <a:latin typeface="Times New Roman - 48"/>
              </a:rPr>
              <a:t>representatives </a:t>
            </a:r>
            <a:r>
              <a:rPr lang="en-US" sz="3600" dirty="0" smtClean="0">
                <a:solidFill>
                  <a:srgbClr val="000000"/>
                </a:solidFill>
                <a:latin typeface="Times New Roman - 48"/>
              </a:rPr>
              <a:t>drop it into the </a:t>
            </a:r>
            <a:r>
              <a:rPr lang="en-US" sz="3600" dirty="0" smtClean="0">
                <a:solidFill>
                  <a:srgbClr val="000000"/>
                </a:solidFill>
                <a:latin typeface="Times New Roman - 48"/>
              </a:rPr>
              <a:t>hopper</a:t>
            </a:r>
            <a:r>
              <a:rPr lang="en-US" sz="3600" dirty="0" smtClean="0">
                <a:solidFill>
                  <a:srgbClr val="000000"/>
                </a:solidFill>
                <a:latin typeface="Times New Roman - 48"/>
              </a:rPr>
              <a:t>, a mahogany box that is </a:t>
            </a:r>
            <a:r>
              <a:rPr lang="en-US" sz="3600" dirty="0" smtClean="0">
                <a:solidFill>
                  <a:srgbClr val="000000"/>
                </a:solidFill>
                <a:latin typeface="Times New Roman - 48"/>
              </a:rPr>
              <a:t>accessible </a:t>
            </a:r>
            <a:r>
              <a:rPr lang="en-US" sz="3600" dirty="0" smtClean="0">
                <a:solidFill>
                  <a:srgbClr val="000000"/>
                </a:solidFill>
                <a:latin typeface="Times New Roman - 48"/>
              </a:rPr>
              <a:t>to all near the front </a:t>
            </a:r>
            <a:r>
              <a:rPr lang="en-US" sz="3600" dirty="0" smtClean="0">
                <a:solidFill>
                  <a:srgbClr val="000000"/>
                </a:solidFill>
                <a:latin typeface="Times New Roman - 48"/>
              </a:rPr>
              <a:t>of </a:t>
            </a:r>
            <a:r>
              <a:rPr lang="en-US" sz="3600" dirty="0" smtClean="0">
                <a:solidFill>
                  <a:srgbClr val="000000"/>
                </a:solidFill>
                <a:latin typeface="Times New Roman - 48"/>
              </a:rPr>
              <a:t>the chamber</a:t>
            </a:r>
            <a:r>
              <a:rPr lang="en-US" sz="3600" dirty="0" smtClean="0">
                <a:solidFill>
                  <a:srgbClr val="000000"/>
                </a:solidFill>
                <a:latin typeface="Times New Roman - 48"/>
              </a:rPr>
              <a:t>.  Ideas for bills come from constituents, interest groups, members of congress and the president.  ONLY MEMBERS OF CONGRESS MAY INTRODUCE A BILL.  If senate gets S then #, if House gets H then #.</a:t>
            </a:r>
            <a:endParaRPr lang="en-US" sz="3600" dirty="0">
              <a:solidFill>
                <a:srgbClr val="000000"/>
              </a:solidFill>
              <a:latin typeface="Times New Roman - 48"/>
            </a:endParaRPr>
          </a:p>
        </p:txBody>
      </p:sp>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8062246" y="2537790"/>
            <a:ext cx="4874923" cy="1730383"/>
          </a:xfrm>
          <a:prstGeom prst="rect">
            <a:avLst/>
          </a:prstGeom>
          <a:solidFill>
            <a:scrgbClr r="0" g="0" b="0">
              <a:alpha val="0"/>
            </a:scrgbClr>
          </a:solidFill>
        </p:spPr>
      </p:pic>
    </p:spTree>
    <p:extLst>
      <p:ext uri="{BB962C8B-B14F-4D97-AF65-F5344CB8AC3E}">
        <p14:creationId xmlns:p14="http://schemas.microsoft.com/office/powerpoint/2010/main" val="2150371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203200"/>
            <a:ext cx="14173200" cy="8710077"/>
          </a:xfrm>
          <a:prstGeom prst="rect">
            <a:avLst/>
          </a:prstGeom>
          <a:noFill/>
        </p:spPr>
        <p:txBody>
          <a:bodyPr wrap="square" rtlCol="0">
            <a:spAutoFit/>
          </a:bodyPr>
          <a:lstStyle/>
          <a:p>
            <a:r>
              <a:rPr lang="en-US" sz="4000" dirty="0" smtClean="0"/>
              <a:t>Both senators and House members may introduce bills, EXCEPT any involving taxation and appropriations MUST start in House.  </a:t>
            </a:r>
          </a:p>
          <a:p>
            <a:r>
              <a:rPr lang="en-US" sz="4000" dirty="0" smtClean="0"/>
              <a:t>Private bill-affects a particular person, family or small group.</a:t>
            </a:r>
          </a:p>
          <a:p>
            <a:r>
              <a:rPr lang="en-US" sz="4000" dirty="0" smtClean="0"/>
              <a:t>Public bill- affects all society.</a:t>
            </a:r>
          </a:p>
          <a:p>
            <a:endParaRPr lang="en-US" sz="4000" dirty="0"/>
          </a:p>
          <a:p>
            <a:r>
              <a:rPr lang="en-US" sz="4000" dirty="0" smtClean="0"/>
              <a:t>Rider- a provision that bears little relationship to the bills main provisions.  ( a hitch hiker to a strong bill)  poison pill-when really bad rider is added to bill with intention to kill it.</a:t>
            </a:r>
          </a:p>
          <a:p>
            <a:endParaRPr lang="en-US" sz="4000" dirty="0"/>
          </a:p>
          <a:p>
            <a:r>
              <a:rPr lang="en-US" sz="4000" dirty="0" smtClean="0"/>
              <a:t>Joint resolution-similar to a bill becomes law when passes both houses and signed by president.  (use of force in Iraq 2002)</a:t>
            </a:r>
          </a:p>
          <a:p>
            <a:endParaRPr lang="en-US" sz="4000" dirty="0"/>
          </a:p>
          <a:p>
            <a:r>
              <a:rPr lang="en-US" sz="4000" dirty="0" smtClean="0"/>
              <a:t>Concurrent resolutions-effect operations of both houses but are not signed by president and do not carry force of law.</a:t>
            </a:r>
            <a:endParaRPr lang="en-US" sz="4000" dirty="0"/>
          </a:p>
        </p:txBody>
      </p:sp>
    </p:spTree>
    <p:extLst>
      <p:ext uri="{BB962C8B-B14F-4D97-AF65-F5344CB8AC3E}">
        <p14:creationId xmlns:p14="http://schemas.microsoft.com/office/powerpoint/2010/main" val="2983234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196354"/>
            <a:ext cx="14173200" cy="8710077"/>
          </a:xfrm>
          <a:prstGeom prst="rect">
            <a:avLst/>
          </a:prstGeom>
          <a:noFill/>
        </p:spPr>
        <p:txBody>
          <a:bodyPr wrap="square" rtlCol="0">
            <a:spAutoFit/>
          </a:bodyPr>
          <a:lstStyle/>
          <a:p>
            <a:r>
              <a:rPr lang="en-US" sz="4000" dirty="0" smtClean="0"/>
              <a:t>Bills in Committee:  Most bills DIE in committee.  This is where bills are studied.</a:t>
            </a:r>
          </a:p>
          <a:p>
            <a:r>
              <a:rPr lang="en-US" sz="4000" dirty="0" smtClean="0"/>
              <a:t>Referral-how bills are assigned to committee.  May also be assigned to a subcommittee.  Hearings then take place-open to the public, subpoena power etc.  Majority chairs can shape view of bill by limiting minority members witnesses.</a:t>
            </a:r>
          </a:p>
          <a:p>
            <a:endParaRPr lang="en-US" sz="4000" dirty="0"/>
          </a:p>
          <a:p>
            <a:r>
              <a:rPr lang="en-US" sz="4000" dirty="0" smtClean="0"/>
              <a:t>Subcommittee reports to committee: in favor, against or neutral.</a:t>
            </a:r>
          </a:p>
          <a:p>
            <a:endParaRPr lang="en-US" sz="4000" dirty="0"/>
          </a:p>
          <a:p>
            <a:r>
              <a:rPr lang="en-US" sz="4000" dirty="0" smtClean="0"/>
              <a:t>Markup-full committee, modifies bill, debate etc.  Decide to report the bill to full chamber or not.</a:t>
            </a:r>
          </a:p>
          <a:p>
            <a:endParaRPr lang="en-US" sz="4000" dirty="0"/>
          </a:p>
          <a:p>
            <a:r>
              <a:rPr lang="en-US" sz="4000" dirty="0" smtClean="0"/>
              <a:t>Discharge petition- vote by house to force bill out of committee. </a:t>
            </a:r>
          </a:p>
          <a:p>
            <a:r>
              <a:rPr lang="en-US" sz="4000" dirty="0" smtClean="0"/>
              <a:t>= rights for women.  1970  20years.</a:t>
            </a:r>
            <a:endParaRPr lang="en-US" sz="4000" dirty="0"/>
          </a:p>
        </p:txBody>
      </p:sp>
    </p:spTree>
    <p:extLst>
      <p:ext uri="{BB962C8B-B14F-4D97-AF65-F5344CB8AC3E}">
        <p14:creationId xmlns:p14="http://schemas.microsoft.com/office/powerpoint/2010/main" val="9341751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147781"/>
            <a:ext cx="13944600" cy="9635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29099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584200"/>
            <a:ext cx="14173200" cy="3785652"/>
          </a:xfrm>
          <a:prstGeom prst="rect">
            <a:avLst/>
          </a:prstGeom>
          <a:noFill/>
        </p:spPr>
        <p:txBody>
          <a:bodyPr wrap="square" rtlCol="0">
            <a:spAutoFit/>
          </a:bodyPr>
          <a:lstStyle/>
          <a:p>
            <a:r>
              <a:rPr lang="en-US" sz="4000" dirty="0" smtClean="0"/>
              <a:t>House Rules: once bill leaves committee it will get one of these.</a:t>
            </a:r>
          </a:p>
          <a:p>
            <a:r>
              <a:rPr lang="en-US" sz="4000" dirty="0" smtClean="0"/>
              <a:t>Rules committee has BIG power!!!</a:t>
            </a:r>
          </a:p>
          <a:p>
            <a:r>
              <a:rPr lang="en-US" sz="4000" dirty="0" smtClean="0"/>
              <a:t>Open- amendments can be made to bill</a:t>
            </a:r>
          </a:p>
          <a:p>
            <a:r>
              <a:rPr lang="en-US" sz="4000" dirty="0" smtClean="0"/>
              <a:t>Closed- no amendments can be made to bill</a:t>
            </a:r>
          </a:p>
          <a:p>
            <a:r>
              <a:rPr lang="en-US" sz="4000" dirty="0" smtClean="0"/>
              <a:t>Modified- certain parts may be modified.</a:t>
            </a:r>
          </a:p>
          <a:p>
            <a:endParaRPr lang="en-US" sz="4000" dirty="0"/>
          </a:p>
        </p:txBody>
      </p:sp>
    </p:spTree>
    <p:extLst>
      <p:ext uri="{BB962C8B-B14F-4D97-AF65-F5344CB8AC3E}">
        <p14:creationId xmlns:p14="http://schemas.microsoft.com/office/powerpoint/2010/main" val="66288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 y="109409"/>
            <a:ext cx="14249400" cy="8094524"/>
          </a:xfrm>
          <a:prstGeom prst="rect">
            <a:avLst/>
          </a:prstGeom>
        </p:spPr>
        <p:txBody>
          <a:bodyPr wrap="square">
            <a:spAutoFit/>
          </a:bodyPr>
          <a:lstStyle/>
          <a:p>
            <a:pPr lvl="0"/>
            <a:r>
              <a:rPr lang="en-US" sz="4000" dirty="0">
                <a:solidFill>
                  <a:prstClr val="black"/>
                </a:solidFill>
              </a:rPr>
              <a:t>Bill on the Floor-</a:t>
            </a:r>
          </a:p>
          <a:p>
            <a:pPr lvl="0"/>
            <a:r>
              <a:rPr lang="en-US" sz="4000" dirty="0">
                <a:solidFill>
                  <a:prstClr val="black"/>
                </a:solidFill>
              </a:rPr>
              <a:t>House:</a:t>
            </a:r>
          </a:p>
          <a:p>
            <a:pPr lvl="0"/>
            <a:r>
              <a:rPr lang="en-US" sz="4000" dirty="0">
                <a:solidFill>
                  <a:prstClr val="black"/>
                </a:solidFill>
              </a:rPr>
              <a:t>1</a:t>
            </a:r>
            <a:r>
              <a:rPr lang="en-US" sz="4000" baseline="30000" dirty="0">
                <a:solidFill>
                  <a:prstClr val="black"/>
                </a:solidFill>
              </a:rPr>
              <a:t>st</a:t>
            </a:r>
            <a:r>
              <a:rPr lang="en-US" sz="4000" dirty="0">
                <a:solidFill>
                  <a:prstClr val="black"/>
                </a:solidFill>
              </a:rPr>
              <a:t>-adopt what rule will be followed. (see above)</a:t>
            </a:r>
          </a:p>
          <a:p>
            <a:pPr lvl="0"/>
            <a:r>
              <a:rPr lang="en-US" sz="4000" dirty="0">
                <a:solidFill>
                  <a:prstClr val="black"/>
                </a:solidFill>
              </a:rPr>
              <a:t>Then debate as a whole or declares “Committee as a Whole” Speaker then appoints majority member chair of the committee.  This is done because Constitution says that House can only conduct business when at least ½ are present=218 members.  But for “Committee as a Whole” the quorum is only 100.  Time granted by rules is split equally between parties.  </a:t>
            </a:r>
            <a:endParaRPr lang="en-US" sz="4000" dirty="0" smtClean="0">
              <a:solidFill>
                <a:prstClr val="black"/>
              </a:solidFill>
            </a:endParaRPr>
          </a:p>
          <a:p>
            <a:pPr lvl="0"/>
            <a:r>
              <a:rPr lang="en-US" sz="4000" dirty="0" smtClean="0">
                <a:solidFill>
                  <a:prstClr val="black"/>
                </a:solidFill>
              </a:rPr>
              <a:t>Amendments may be discussed as well.  Amendments must relate to the subject matter of the bill.  (stuff happens)  </a:t>
            </a:r>
          </a:p>
          <a:p>
            <a:pPr lvl="0"/>
            <a:r>
              <a:rPr lang="en-US" sz="4000" dirty="0" smtClean="0">
                <a:solidFill>
                  <a:prstClr val="black"/>
                </a:solidFill>
              </a:rPr>
              <a:t>C as a W-cannot pass a bill, whole house will vote on amendments first and then on the actual bill.</a:t>
            </a:r>
            <a:endParaRPr lang="en-US" sz="4000" dirty="0">
              <a:solidFill>
                <a:prstClr val="black"/>
              </a:solidFill>
            </a:endParaRPr>
          </a:p>
        </p:txBody>
      </p:sp>
    </p:spTree>
    <p:extLst>
      <p:ext uri="{BB962C8B-B14F-4D97-AF65-F5344CB8AC3E}">
        <p14:creationId xmlns:p14="http://schemas.microsoft.com/office/powerpoint/2010/main" val="31967967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 y="35560"/>
            <a:ext cx="14249400" cy="6247864"/>
          </a:xfrm>
          <a:prstGeom prst="rect">
            <a:avLst/>
          </a:prstGeom>
          <a:noFill/>
        </p:spPr>
        <p:txBody>
          <a:bodyPr wrap="square" rtlCol="0">
            <a:spAutoFit/>
          </a:bodyPr>
          <a:lstStyle/>
          <a:p>
            <a:r>
              <a:rPr lang="en-US" sz="4000" dirty="0" smtClean="0"/>
              <a:t>Record votes-most important because you have to publically announce how you are voting.  Roll Call Vote  must take place when 1/5 of those present demand.</a:t>
            </a:r>
          </a:p>
          <a:p>
            <a:endParaRPr lang="en-US" sz="4000" dirty="0"/>
          </a:p>
          <a:p>
            <a:r>
              <a:rPr lang="en-US" sz="4000" dirty="0" smtClean="0"/>
              <a:t>Bill in Senate: No rules committee, no committee as a whole either.  So generally no limit on debate.  Time or amendments.  To put rules on a bill it has to be a unanimous consent.</a:t>
            </a:r>
          </a:p>
          <a:p>
            <a:endParaRPr lang="en-US" sz="4000" dirty="0"/>
          </a:p>
          <a:p>
            <a:r>
              <a:rPr lang="en-US" sz="4000" dirty="0" smtClean="0"/>
              <a:t>Roll call votes also on important bills.</a:t>
            </a:r>
          </a:p>
          <a:p>
            <a:endParaRPr lang="en-US" sz="4000" dirty="0"/>
          </a:p>
        </p:txBody>
      </p:sp>
    </p:spTree>
    <p:extLst>
      <p:ext uri="{BB962C8B-B14F-4D97-AF65-F5344CB8AC3E}">
        <p14:creationId xmlns:p14="http://schemas.microsoft.com/office/powerpoint/2010/main" val="11472019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50" y="1032738"/>
            <a:ext cx="14249400" cy="5016758"/>
          </a:xfrm>
          <a:prstGeom prst="rect">
            <a:avLst/>
          </a:prstGeom>
        </p:spPr>
        <p:txBody>
          <a:bodyPr wrap="square">
            <a:spAutoFit/>
          </a:bodyPr>
          <a:lstStyle/>
          <a:p>
            <a:pPr lvl="0"/>
            <a:r>
              <a:rPr lang="en-US" sz="4000" dirty="0">
                <a:solidFill>
                  <a:prstClr val="black"/>
                </a:solidFill>
              </a:rPr>
              <a:t>Conference Committee: Can only become laws when they are passed in </a:t>
            </a:r>
            <a:r>
              <a:rPr lang="en-US" sz="4000" b="1" dirty="0">
                <a:solidFill>
                  <a:prstClr val="black"/>
                </a:solidFill>
              </a:rPr>
              <a:t>identical</a:t>
            </a:r>
            <a:r>
              <a:rPr lang="en-US" sz="4000" dirty="0">
                <a:solidFill>
                  <a:prstClr val="black"/>
                </a:solidFill>
              </a:rPr>
              <a:t> form by BOTH houses.  For minor bills the two sides work informally to compromise on wording etc.  Major bills get a CC- generally from the members of the committee that worked on the bill.  S of H picks and presiding officer of Senate.  Works sometimes other not.  Once agreed upon report issued </a:t>
            </a:r>
            <a:r>
              <a:rPr lang="en-US" sz="4000" dirty="0" smtClean="0">
                <a:solidFill>
                  <a:prstClr val="black"/>
                </a:solidFill>
              </a:rPr>
              <a:t>and both houses can debate BUT not make changes.  If both still agree it moves to president for signature.  </a:t>
            </a:r>
            <a:endParaRPr lang="en-US" sz="4000" dirty="0">
              <a:solidFill>
                <a:prstClr val="black"/>
              </a:solidFill>
            </a:endParaRPr>
          </a:p>
        </p:txBody>
      </p:sp>
    </p:spTree>
    <p:extLst>
      <p:ext uri="{BB962C8B-B14F-4D97-AF65-F5344CB8AC3E}">
        <p14:creationId xmlns:p14="http://schemas.microsoft.com/office/powerpoint/2010/main" val="287082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 y="277634"/>
            <a:ext cx="14249400" cy="8710077"/>
          </a:xfrm>
          <a:prstGeom prst="rect">
            <a:avLst/>
          </a:prstGeom>
          <a:noFill/>
        </p:spPr>
        <p:txBody>
          <a:bodyPr wrap="square" rtlCol="0">
            <a:spAutoFit/>
          </a:bodyPr>
          <a:lstStyle/>
          <a:p>
            <a:r>
              <a:rPr lang="en-US" sz="4000" dirty="0" smtClean="0"/>
              <a:t>Presidential Action on a Bill:</a:t>
            </a:r>
          </a:p>
          <a:p>
            <a:pPr marL="571500" indent="-571500">
              <a:buFont typeface="Arial" panose="020B0604020202020204" pitchFamily="34" charset="0"/>
              <a:buChar char="•"/>
            </a:pPr>
            <a:r>
              <a:rPr lang="en-US" sz="4000" dirty="0" smtClean="0"/>
              <a:t>Signs it – it becomes a law</a:t>
            </a:r>
          </a:p>
          <a:p>
            <a:pPr marL="571500" indent="-571500">
              <a:buFont typeface="Arial" panose="020B0604020202020204" pitchFamily="34" charset="0"/>
              <a:buChar char="•"/>
            </a:pPr>
            <a:r>
              <a:rPr lang="en-US" sz="4000" dirty="0" smtClean="0"/>
              <a:t>Not sign- after 10 days (if Congress still in session) it becomes law.  If Congress adjourns w/in 10 days bill fails (pocket veto)</a:t>
            </a:r>
          </a:p>
          <a:p>
            <a:pPr marL="571500" indent="-571500">
              <a:buFont typeface="Arial" panose="020B0604020202020204" pitchFamily="34" charset="0"/>
              <a:buChar char="•"/>
            </a:pPr>
            <a:r>
              <a:rPr lang="en-US" sz="4000" dirty="0" smtClean="0"/>
              <a:t>Veto</a:t>
            </a:r>
          </a:p>
          <a:p>
            <a:endParaRPr lang="en-US" sz="4000" dirty="0"/>
          </a:p>
          <a:p>
            <a:r>
              <a:rPr lang="en-US" sz="4000" dirty="0" smtClean="0"/>
              <a:t>To override a veto it takes 2/3 votes in both chambers.  Rare !</a:t>
            </a:r>
          </a:p>
          <a:p>
            <a:r>
              <a:rPr lang="en-US" sz="4000" dirty="0" smtClean="0"/>
              <a:t>106/2500</a:t>
            </a:r>
          </a:p>
          <a:p>
            <a:endParaRPr lang="en-US" sz="4000" dirty="0"/>
          </a:p>
          <a:p>
            <a:r>
              <a:rPr lang="en-US" sz="4000" dirty="0" smtClean="0"/>
              <a:t>SC ruled line item veto was unconstitutional.</a:t>
            </a:r>
          </a:p>
          <a:p>
            <a:endParaRPr lang="en-US" sz="4000" dirty="0"/>
          </a:p>
          <a:p>
            <a:r>
              <a:rPr lang="en-US" sz="4000" dirty="0" smtClean="0"/>
              <a:t>Signing statements-president declares an intention to enforce a law in a particular way.  Some see this as an encroachment on the law making power </a:t>
            </a:r>
            <a:r>
              <a:rPr lang="en-US" sz="4000" smtClean="0"/>
              <a:t>of congress.</a:t>
            </a:r>
            <a:endParaRPr lang="en-US" sz="4000" dirty="0"/>
          </a:p>
        </p:txBody>
      </p:sp>
    </p:spTree>
    <p:extLst>
      <p:ext uri="{BB962C8B-B14F-4D97-AF65-F5344CB8AC3E}">
        <p14:creationId xmlns:p14="http://schemas.microsoft.com/office/powerpoint/2010/main" val="1151106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83692" y="114952"/>
            <a:ext cx="13534358" cy="5078313"/>
          </a:xfrm>
          <a:prstGeom prst="rect">
            <a:avLst/>
          </a:prstGeom>
          <a:noFill/>
        </p:spPr>
        <p:txBody>
          <a:bodyPr vert="horz" rtlCol="0">
            <a:spAutoFit/>
          </a:bodyPr>
          <a:lstStyle/>
          <a:p>
            <a:pPr algn="ctr"/>
            <a:r>
              <a:rPr lang="en-US" sz="3600" smtClean="0">
                <a:solidFill>
                  <a:srgbClr val="000000"/>
                </a:solidFill>
                <a:latin typeface="Times New Roman - 48"/>
              </a:rPr>
              <a:t>Only the President may call Congress  into </a:t>
            </a:r>
            <a:r>
              <a:rPr lang="en-US" sz="3600" b="1" smtClean="0">
                <a:solidFill>
                  <a:srgbClr val="000000"/>
                </a:solidFill>
                <a:latin typeface="Times New Roman - 48"/>
              </a:rPr>
              <a:t>special session </a:t>
            </a:r>
            <a:r>
              <a:rPr lang="en-US" sz="3600" smtClean="0">
                <a:solidFill>
                  <a:srgbClr val="000000"/>
                </a:solidFill>
                <a:latin typeface="Times New Roman - 48"/>
              </a:rPr>
              <a:t>- a meeting to  deal with some emergency situation.   Of course, the fact that Congress now  meets nearly year-round, due to the  amount of business they must handle,  reduces the likelihood of special  session. </a:t>
            </a:r>
          </a:p>
          <a:p>
            <a:pPr algn="ctr"/>
            <a:r>
              <a:rPr lang="en-US" sz="3600" smtClean="0">
                <a:solidFill>
                  <a:srgbClr val="000000"/>
                </a:solidFill>
                <a:latin typeface="Times New Roman - 48"/>
              </a:rPr>
              <a:t> Although, as Congress nears the end  of a session, the President sometimes  finds it useful to </a:t>
            </a:r>
            <a:r>
              <a:rPr lang="en-US" sz="3600" i="1" smtClean="0">
                <a:solidFill>
                  <a:srgbClr val="000000"/>
                </a:solidFill>
                <a:latin typeface="Times New Roman - 48"/>
              </a:rPr>
              <a:t>threaten</a:t>
            </a:r>
            <a:r>
              <a:rPr lang="en-US" sz="3600" smtClean="0">
                <a:solidFill>
                  <a:srgbClr val="000000"/>
                </a:solidFill>
                <a:latin typeface="Times New Roman - 48"/>
              </a:rPr>
              <a:t> a special  session if the two chambers do not act  on some measure high on his  legislative agenda.</a:t>
            </a:r>
            <a:endParaRPr lang="en-US" sz="3600">
              <a:solidFill>
                <a:srgbClr val="000000"/>
              </a:solidFill>
              <a:latin typeface="Times New Roman - 48"/>
            </a:endParaRPr>
          </a:p>
        </p:txBody>
      </p:sp>
    </p:spTree>
    <p:extLst>
      <p:ext uri="{BB962C8B-B14F-4D97-AF65-F5344CB8AC3E}">
        <p14:creationId xmlns:p14="http://schemas.microsoft.com/office/powerpoint/2010/main" val="1652128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364807" y="114953"/>
            <a:ext cx="13935647" cy="3323987"/>
          </a:xfrm>
          <a:prstGeom prst="rect">
            <a:avLst/>
          </a:prstGeom>
          <a:noFill/>
        </p:spPr>
        <p:txBody>
          <a:bodyPr vert="horz" rtlCol="0">
            <a:spAutoFit/>
          </a:bodyPr>
          <a:lstStyle/>
          <a:p>
            <a:r>
              <a:rPr lang="en-US" sz="3500" dirty="0" smtClean="0">
                <a:solidFill>
                  <a:srgbClr val="000000"/>
                </a:solidFill>
                <a:latin typeface="Arial - 47"/>
              </a:rPr>
              <a:t>Representation and Reapportionment-House ONLY</a:t>
            </a:r>
          </a:p>
          <a:p>
            <a:r>
              <a:rPr lang="en-US" sz="3500" dirty="0" smtClean="0">
                <a:solidFill>
                  <a:srgbClr val="000000"/>
                </a:solidFill>
                <a:latin typeface="Arial - 47"/>
              </a:rPr>
              <a:t>Each of the 435 seats is meant to represent about the same number of people. </a:t>
            </a:r>
          </a:p>
          <a:p>
            <a:r>
              <a:rPr lang="en-US" sz="3500" dirty="0" smtClean="0">
                <a:solidFill>
                  <a:srgbClr val="000000"/>
                </a:solidFill>
                <a:latin typeface="Arial - 47"/>
              </a:rPr>
              <a:t>Census every 10 years.  Count  population of country to assign  reps.  Some states will lose some  will gain depending on population  movements.  Every state guaranteed to have at least 1rep.</a:t>
            </a:r>
            <a:endParaRPr lang="en-US" sz="3500" dirty="0">
              <a:solidFill>
                <a:srgbClr val="000000"/>
              </a:solidFill>
              <a:latin typeface="Arial - 47"/>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030580" y="3723640"/>
            <a:ext cx="13047369" cy="6400800"/>
          </a:xfrm>
          <a:prstGeom prst="rect">
            <a:avLst/>
          </a:prstGeom>
          <a:solidFill>
            <a:scrgbClr r="0" g="0" b="0">
              <a:alpha val="0"/>
            </a:scrgbClr>
          </a:solidFill>
        </p:spPr>
      </p:pic>
    </p:spTree>
    <p:extLst>
      <p:ext uri="{BB962C8B-B14F-4D97-AF65-F5344CB8AC3E}">
        <p14:creationId xmlns:p14="http://schemas.microsoft.com/office/powerpoint/2010/main" val="18212429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528971" y="114952"/>
            <a:ext cx="13643801" cy="3953058"/>
          </a:xfrm>
          <a:prstGeom prst="rect">
            <a:avLst/>
          </a:prstGeom>
          <a:noFill/>
        </p:spPr>
        <p:txBody>
          <a:bodyPr vert="horz" rtlCol="0">
            <a:spAutoFit/>
          </a:bodyPr>
          <a:lstStyle/>
          <a:p>
            <a:pPr algn="ctr"/>
            <a:r>
              <a:rPr lang="en-US" sz="3500" smtClean="0">
                <a:solidFill>
                  <a:srgbClr val="000000"/>
                </a:solidFill>
                <a:latin typeface="Times New Roman - 47"/>
              </a:rPr>
              <a:t>Members also receive large allowances  to pay for their office staff and  assistants, trips home, telephones,  telegrams, and newsletters.  All  members are entitled to an income tax  deduction to help maintain two  residences, one in their home state and  one in Washington, D.C.  Moreover,  when they retire, senators and  representatives may be eligible for  pensions or $150,000 or more a year  </a:t>
            </a:r>
            <a:r>
              <a:rPr lang="en-US" sz="3500" b="1" u="sng" smtClean="0">
                <a:solidFill>
                  <a:srgbClr val="000000"/>
                </a:solidFill>
                <a:latin typeface="Times New Roman - 47"/>
              </a:rPr>
              <a:t>for life</a:t>
            </a:r>
            <a:r>
              <a:rPr lang="en-US" sz="3500" smtClean="0">
                <a:solidFill>
                  <a:srgbClr val="000000"/>
                </a:solidFill>
                <a:latin typeface="Times New Roman - 47"/>
              </a:rPr>
              <a:t>.</a:t>
            </a:r>
            <a:endParaRPr lang="en-US" sz="3500">
              <a:solidFill>
                <a:srgbClr val="000000"/>
              </a:solidFill>
              <a:latin typeface="Times New Roman - 47"/>
            </a:endParaRPr>
          </a:p>
        </p:txBody>
      </p:sp>
    </p:spTree>
    <p:extLst>
      <p:ext uri="{BB962C8B-B14F-4D97-AF65-F5344CB8AC3E}">
        <p14:creationId xmlns:p14="http://schemas.microsoft.com/office/powerpoint/2010/main" val="14290992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p:cNvSpPr txBox="1"/>
          <p:nvPr/>
        </p:nvSpPr>
        <p:spPr>
          <a:xfrm>
            <a:off x="425001" y="97267"/>
            <a:ext cx="13924702" cy="3862596"/>
          </a:xfrm>
          <a:prstGeom prst="rect">
            <a:avLst/>
          </a:prstGeom>
          <a:noFill/>
        </p:spPr>
        <p:txBody>
          <a:bodyPr vert="horz" rtlCol="0">
            <a:spAutoFit/>
          </a:bodyPr>
          <a:lstStyle/>
          <a:p>
            <a:r>
              <a:rPr lang="en-US" sz="3500" dirty="0" smtClean="0">
                <a:solidFill>
                  <a:srgbClr val="000000"/>
                </a:solidFill>
                <a:latin typeface="Arial - 47"/>
              </a:rPr>
              <a:t>Privileges-free from arrest"  in all cases except treason, felony and  breach of the peace" when on way  to or from attending Congress.   Cannot be sued for anything they  say in Congress.  But can be for  statements made outside of  Congress.</a:t>
            </a:r>
          </a:p>
          <a:p>
            <a:r>
              <a:rPr lang="en-US" sz="3500" dirty="0" smtClean="0">
                <a:solidFill>
                  <a:srgbClr val="000000"/>
                </a:solidFill>
                <a:latin typeface="Arial - 47"/>
              </a:rPr>
              <a:t>Members who behave poorly may  be censured.</a:t>
            </a:r>
          </a:p>
          <a:p>
            <a:r>
              <a:rPr lang="en-US" sz="3500" dirty="0" smtClean="0">
                <a:solidFill>
                  <a:srgbClr val="000000"/>
                </a:solidFill>
                <a:latin typeface="Arial - 47"/>
              </a:rPr>
              <a:t>Treason or accepting bribes are the  only grounds for expulsion.</a:t>
            </a:r>
          </a:p>
          <a:p>
            <a:endParaRPr lang="en-US" sz="3500" dirty="0">
              <a:solidFill>
                <a:srgbClr val="000000"/>
              </a:solidFill>
              <a:latin typeface="Arial - 47"/>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76370743"/>
              </p:ext>
            </p:extLst>
          </p:nvPr>
        </p:nvGraphicFramePr>
        <p:xfrm>
          <a:off x="4929188" y="3175000"/>
          <a:ext cx="4732337" cy="3808413"/>
        </p:xfrm>
        <a:graphic>
          <a:graphicData uri="http://schemas.openxmlformats.org/presentationml/2006/ole">
            <mc:AlternateContent xmlns:mc="http://schemas.openxmlformats.org/markup-compatibility/2006">
              <mc:Choice xmlns:v="urn:schemas-microsoft-com:vml" Requires="v">
                <p:oleObj spid="_x0000_s1090" name="Presentation" r:id="rId3" imgW="4732118" imgH="3808417" progId="PowerPoint.Show.8">
                  <p:embed/>
                </p:oleObj>
              </mc:Choice>
              <mc:Fallback>
                <p:oleObj name="Presentation" r:id="rId3" imgW="4732118" imgH="3808417" progId="PowerPoint.Show.8">
                  <p:embed/>
                  <p:pic>
                    <p:nvPicPr>
                      <p:cNvPr id="0" name=""/>
                      <p:cNvPicPr/>
                      <p:nvPr/>
                    </p:nvPicPr>
                    <p:blipFill>
                      <a:blip r:embed="rId4"/>
                      <a:stretch>
                        <a:fillRect/>
                      </a:stretch>
                    </p:blipFill>
                    <p:spPr>
                      <a:xfrm>
                        <a:off x="4929188" y="3175000"/>
                        <a:ext cx="4732337" cy="3808413"/>
                      </a:xfrm>
                      <a:prstGeom prst="rect">
                        <a:avLst/>
                      </a:prstGeom>
                    </p:spPr>
                  </p:pic>
                </p:oleObj>
              </mc:Fallback>
            </mc:AlternateContent>
          </a:graphicData>
        </a:graphic>
      </p:graphicFrame>
    </p:spTree>
    <p:extLst>
      <p:ext uri="{BB962C8B-B14F-4D97-AF65-F5344CB8AC3E}">
        <p14:creationId xmlns:p14="http://schemas.microsoft.com/office/powerpoint/2010/main" val="3208596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950" y="965200"/>
            <a:ext cx="13944600" cy="5632311"/>
          </a:xfrm>
          <a:prstGeom prst="rect">
            <a:avLst/>
          </a:prstGeom>
          <a:noFill/>
        </p:spPr>
        <p:txBody>
          <a:bodyPr wrap="square" rtlCol="0">
            <a:spAutoFit/>
          </a:bodyPr>
          <a:lstStyle/>
          <a:p>
            <a:r>
              <a:rPr lang="en-US" sz="4000" dirty="0" smtClean="0"/>
              <a:t>Senate:</a:t>
            </a:r>
          </a:p>
          <a:p>
            <a:pPr marL="571500" indent="-571500">
              <a:buFont typeface="Arial" panose="020B0604020202020204" pitchFamily="34" charset="0"/>
              <a:buChar char="•"/>
            </a:pPr>
            <a:r>
              <a:rPr lang="en-US" sz="4000" dirty="0" smtClean="0"/>
              <a:t>2 per state</a:t>
            </a:r>
          </a:p>
          <a:p>
            <a:pPr marL="571500" indent="-571500">
              <a:buFont typeface="Arial" panose="020B0604020202020204" pitchFamily="34" charset="0"/>
              <a:buChar char="•"/>
            </a:pPr>
            <a:r>
              <a:rPr lang="en-US" sz="4000" dirty="0" smtClean="0"/>
              <a:t>100 members</a:t>
            </a:r>
          </a:p>
          <a:p>
            <a:pPr marL="571500" indent="-571500">
              <a:buFont typeface="Arial" panose="020B0604020202020204" pitchFamily="34" charset="0"/>
              <a:buChar char="•"/>
            </a:pPr>
            <a:r>
              <a:rPr lang="en-US" sz="4000" dirty="0" smtClean="0"/>
              <a:t>17</a:t>
            </a:r>
            <a:r>
              <a:rPr lang="en-US" sz="4000" baseline="30000" dirty="0" smtClean="0"/>
              <a:t>th</a:t>
            </a:r>
            <a:r>
              <a:rPr lang="en-US" sz="4000" dirty="0" smtClean="0"/>
              <a:t> Amendment changed their appointment to popular election.  </a:t>
            </a:r>
          </a:p>
          <a:p>
            <a:pPr marL="571500" indent="-571500">
              <a:buFont typeface="Arial" panose="020B0604020202020204" pitchFamily="34" charset="0"/>
              <a:buChar char="•"/>
            </a:pPr>
            <a:r>
              <a:rPr lang="en-US" sz="4000" dirty="0" smtClean="0"/>
              <a:t>6 year terms</a:t>
            </a:r>
          </a:p>
          <a:p>
            <a:pPr marL="571500" indent="-571500">
              <a:buFont typeface="Arial" panose="020B0604020202020204" pitchFamily="34" charset="0"/>
              <a:buChar char="•"/>
            </a:pPr>
            <a:r>
              <a:rPr lang="en-US" sz="4000" dirty="0" smtClean="0"/>
              <a:t>Terms staggered so that every two years 1/3 of Senate is up for re-election.  This prevents major changes in the Senate in any single election.</a:t>
            </a:r>
            <a:endParaRPr lang="en-US" sz="4000" dirty="0"/>
          </a:p>
        </p:txBody>
      </p:sp>
    </p:spTree>
    <p:extLst>
      <p:ext uri="{BB962C8B-B14F-4D97-AF65-F5344CB8AC3E}">
        <p14:creationId xmlns:p14="http://schemas.microsoft.com/office/powerpoint/2010/main" val="1642054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736600"/>
            <a:ext cx="14173200" cy="5078313"/>
          </a:xfrm>
          <a:prstGeom prst="rect">
            <a:avLst/>
          </a:prstGeom>
          <a:noFill/>
        </p:spPr>
        <p:txBody>
          <a:bodyPr wrap="square" rtlCol="0">
            <a:spAutoFit/>
          </a:bodyPr>
          <a:lstStyle/>
          <a:p>
            <a:r>
              <a:rPr lang="en-US" sz="3600" dirty="0" smtClean="0"/>
              <a:t>Congress and Checks and Balances- Congress has checks on the executive and judicial branches.</a:t>
            </a:r>
          </a:p>
          <a:p>
            <a:r>
              <a:rPr lang="en-US" sz="3600" dirty="0" smtClean="0"/>
              <a:t>“Power of the Purse”-only Congress can approve spending by the federal government.  Appropriations bill- a bill that sets aside funds for a particular purpose.  This is a way that Congress can prevent the executive branch from carrying out policies it disagrees with. (not funding them) also withhold funds for military actions it does not support. (not popular)</a:t>
            </a:r>
          </a:p>
          <a:p>
            <a:endParaRPr lang="en-US" sz="3600" dirty="0"/>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3904506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 y="279400"/>
            <a:ext cx="14097000" cy="8402300"/>
          </a:xfrm>
          <a:prstGeom prst="rect">
            <a:avLst/>
          </a:prstGeom>
        </p:spPr>
        <p:txBody>
          <a:bodyPr wrap="square">
            <a:spAutoFit/>
          </a:bodyPr>
          <a:lstStyle/>
          <a:p>
            <a:pPr lvl="0"/>
            <a:r>
              <a:rPr lang="en-US" sz="3600" dirty="0" smtClean="0">
                <a:solidFill>
                  <a:prstClr val="black"/>
                </a:solidFill>
              </a:rPr>
              <a:t>More checks and balances….</a:t>
            </a:r>
          </a:p>
          <a:p>
            <a:pPr lvl="0"/>
            <a:r>
              <a:rPr lang="en-US" sz="3600" dirty="0" smtClean="0">
                <a:solidFill>
                  <a:prstClr val="black"/>
                </a:solidFill>
              </a:rPr>
              <a:t>Advice </a:t>
            </a:r>
            <a:r>
              <a:rPr lang="en-US" sz="3600" dirty="0">
                <a:solidFill>
                  <a:prstClr val="black"/>
                </a:solidFill>
              </a:rPr>
              <a:t>and Consent:</a:t>
            </a:r>
          </a:p>
          <a:p>
            <a:pPr lvl="0"/>
            <a:r>
              <a:rPr lang="en-US" sz="3600" dirty="0">
                <a:solidFill>
                  <a:prstClr val="black"/>
                </a:solidFill>
              </a:rPr>
              <a:t>Senate must approve the following actions by the president:</a:t>
            </a:r>
          </a:p>
          <a:p>
            <a:pPr marL="571500" lvl="0" indent="-571500">
              <a:buFont typeface="Arial" panose="020B0604020202020204" pitchFamily="34" charset="0"/>
              <a:buChar char="•"/>
            </a:pPr>
            <a:r>
              <a:rPr lang="en-US" sz="3600" dirty="0">
                <a:solidFill>
                  <a:prstClr val="black"/>
                </a:solidFill>
              </a:rPr>
              <a:t>Treaties  by 2/3 vote</a:t>
            </a:r>
          </a:p>
          <a:p>
            <a:pPr marL="571500" lvl="0" indent="-571500">
              <a:buFont typeface="Arial" panose="020B0604020202020204" pitchFamily="34" charset="0"/>
              <a:buChar char="•"/>
            </a:pPr>
            <a:r>
              <a:rPr lang="en-US" sz="3600" dirty="0">
                <a:solidFill>
                  <a:prstClr val="black"/>
                </a:solidFill>
              </a:rPr>
              <a:t>Ambassadors</a:t>
            </a:r>
          </a:p>
          <a:p>
            <a:pPr marL="571500" lvl="0" indent="-571500">
              <a:buFont typeface="Arial" panose="020B0604020202020204" pitchFamily="34" charset="0"/>
              <a:buChar char="•"/>
            </a:pPr>
            <a:r>
              <a:rPr lang="en-US" sz="3600" dirty="0">
                <a:solidFill>
                  <a:prstClr val="black"/>
                </a:solidFill>
              </a:rPr>
              <a:t>Federal judges</a:t>
            </a:r>
          </a:p>
          <a:p>
            <a:pPr marL="571500" lvl="0" indent="-571500">
              <a:buFont typeface="Arial" panose="020B0604020202020204" pitchFamily="34" charset="0"/>
              <a:buChar char="•"/>
            </a:pPr>
            <a:r>
              <a:rPr lang="en-US" sz="3600" dirty="0">
                <a:solidFill>
                  <a:prstClr val="black"/>
                </a:solidFill>
              </a:rPr>
              <a:t>Supreme court </a:t>
            </a:r>
            <a:r>
              <a:rPr lang="en-US" sz="3600" dirty="0" smtClean="0">
                <a:solidFill>
                  <a:prstClr val="black"/>
                </a:solidFill>
              </a:rPr>
              <a:t>justices</a:t>
            </a:r>
          </a:p>
          <a:p>
            <a:pPr marL="571500" lvl="0" indent="-571500">
              <a:buFont typeface="Arial" panose="020B0604020202020204" pitchFamily="34" charset="0"/>
              <a:buChar char="•"/>
            </a:pPr>
            <a:endParaRPr lang="en-US" sz="3600" dirty="0">
              <a:solidFill>
                <a:prstClr val="black"/>
              </a:solidFill>
            </a:endParaRPr>
          </a:p>
          <a:p>
            <a:pPr lvl="0"/>
            <a:r>
              <a:rPr lang="en-US" sz="3600" dirty="0" smtClean="0">
                <a:solidFill>
                  <a:prstClr val="black"/>
                </a:solidFill>
              </a:rPr>
              <a:t>Impeachment- charging officials with wrongdoing and bringing them to trial.  (treason, bribery or high crimes and misdemeanors)  If found guilty removed from office.</a:t>
            </a:r>
          </a:p>
          <a:p>
            <a:pPr lvl="0"/>
            <a:r>
              <a:rPr lang="en-US" sz="3600" dirty="0" smtClean="0">
                <a:solidFill>
                  <a:prstClr val="black"/>
                </a:solidFill>
              </a:rPr>
              <a:t>House-brings the charges, a majority vote results in formal impeachment of the official (Clinton)</a:t>
            </a:r>
          </a:p>
          <a:p>
            <a:pPr lvl="0"/>
            <a:r>
              <a:rPr lang="en-US" sz="3600" dirty="0" smtClean="0">
                <a:solidFill>
                  <a:prstClr val="black"/>
                </a:solidFill>
              </a:rPr>
              <a:t>Then Senate tries the case- VP is judge, unless it is </a:t>
            </a:r>
            <a:r>
              <a:rPr lang="en-US" sz="3600" dirty="0" err="1" smtClean="0">
                <a:solidFill>
                  <a:prstClr val="black"/>
                </a:solidFill>
              </a:rPr>
              <a:t>Pres</a:t>
            </a:r>
            <a:r>
              <a:rPr lang="en-US" sz="3600" dirty="0" smtClean="0">
                <a:solidFill>
                  <a:prstClr val="black"/>
                </a:solidFill>
              </a:rPr>
              <a:t> or VP on trial then Chief Justice of the SC is judge.  2/3 vote of Senate is required for guilty.</a:t>
            </a:r>
            <a:endParaRPr lang="en-US" sz="3600" dirty="0">
              <a:solidFill>
                <a:prstClr val="black"/>
              </a:solidFill>
            </a:endParaRPr>
          </a:p>
        </p:txBody>
      </p:sp>
    </p:spTree>
    <p:extLst>
      <p:ext uri="{BB962C8B-B14F-4D97-AF65-F5344CB8AC3E}">
        <p14:creationId xmlns:p14="http://schemas.microsoft.com/office/powerpoint/2010/main" val="2026180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736600"/>
            <a:ext cx="14097000" cy="6186309"/>
          </a:xfrm>
          <a:prstGeom prst="rect">
            <a:avLst/>
          </a:prstGeom>
          <a:noFill/>
        </p:spPr>
        <p:txBody>
          <a:bodyPr wrap="square" rtlCol="0">
            <a:spAutoFit/>
          </a:bodyPr>
          <a:lstStyle/>
          <a:p>
            <a:r>
              <a:rPr lang="en-US" sz="3600" dirty="0" smtClean="0"/>
              <a:t>More checks and balances…..</a:t>
            </a:r>
          </a:p>
          <a:p>
            <a:pPr marL="571500" indent="-571500">
              <a:buFont typeface="Arial" panose="020B0604020202020204" pitchFamily="34" charset="0"/>
              <a:buChar char="•"/>
            </a:pPr>
            <a:r>
              <a:rPr lang="en-US" sz="3600" dirty="0" smtClean="0"/>
              <a:t>Congress begins the amendment process</a:t>
            </a:r>
          </a:p>
          <a:p>
            <a:pPr marL="571500" indent="-571500">
              <a:buFont typeface="Arial" panose="020B0604020202020204" pitchFamily="34" charset="0"/>
              <a:buChar char="•"/>
            </a:pPr>
            <a:r>
              <a:rPr lang="en-US" sz="3600" dirty="0" smtClean="0"/>
              <a:t>Vote to override a presidential veto 2/3 vote of each house</a:t>
            </a:r>
          </a:p>
          <a:p>
            <a:pPr marL="571500" indent="-571500">
              <a:buFont typeface="Arial" panose="020B0604020202020204" pitchFamily="34" charset="0"/>
              <a:buChar char="•"/>
            </a:pPr>
            <a:r>
              <a:rPr lang="en-US" sz="3600" dirty="0" smtClean="0"/>
              <a:t>Oversight-Congresses ability to make sure executive branch is following the laws, Congress can hold hearings, subpoena witnesses including officials from the executive branch..</a:t>
            </a:r>
          </a:p>
          <a:p>
            <a:pPr marL="571500" indent="-571500">
              <a:buFont typeface="Arial" panose="020B0604020202020204" pitchFamily="34" charset="0"/>
              <a:buChar char="•"/>
            </a:pPr>
            <a:endParaRPr lang="en-US" sz="3600" dirty="0" smtClean="0"/>
          </a:p>
          <a:p>
            <a:endParaRPr lang="en-US" sz="3600" dirty="0" smtClean="0"/>
          </a:p>
          <a:p>
            <a:endParaRPr lang="en-US" sz="3600" dirty="0"/>
          </a:p>
          <a:p>
            <a:endParaRPr lang="en-US" sz="3600" dirty="0" smtClean="0"/>
          </a:p>
          <a:p>
            <a:r>
              <a:rPr lang="en-US" sz="3600" dirty="0" smtClean="0"/>
              <a:t>End 5.1</a:t>
            </a:r>
            <a:endParaRPr lang="en-US" sz="3600" dirty="0"/>
          </a:p>
        </p:txBody>
      </p:sp>
    </p:spTree>
    <p:extLst>
      <p:ext uri="{BB962C8B-B14F-4D97-AF65-F5344CB8AC3E}">
        <p14:creationId xmlns:p14="http://schemas.microsoft.com/office/powerpoint/2010/main" val="1951279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550" y="812800"/>
            <a:ext cx="14173200" cy="3170099"/>
          </a:xfrm>
          <a:prstGeom prst="rect">
            <a:avLst/>
          </a:prstGeom>
          <a:noFill/>
        </p:spPr>
        <p:txBody>
          <a:bodyPr wrap="square" rtlCol="0">
            <a:spAutoFit/>
          </a:bodyPr>
          <a:lstStyle/>
          <a:p>
            <a:r>
              <a:rPr lang="en-US" sz="4000" dirty="0" smtClean="0"/>
              <a:t>Powers of Congress: (go back to </a:t>
            </a:r>
            <a:r>
              <a:rPr lang="en-US" sz="4000" dirty="0" err="1" smtClean="0"/>
              <a:t>chp</a:t>
            </a:r>
            <a:r>
              <a:rPr lang="en-US" sz="4000" dirty="0" smtClean="0"/>
              <a:t>. 4 if still fuzzy)</a:t>
            </a:r>
          </a:p>
          <a:p>
            <a:pPr marL="571500" indent="-571500">
              <a:buFont typeface="Arial" panose="020B0604020202020204" pitchFamily="34" charset="0"/>
              <a:buChar char="•"/>
            </a:pPr>
            <a:r>
              <a:rPr lang="en-US" sz="4000" dirty="0" smtClean="0"/>
              <a:t>Expressed</a:t>
            </a:r>
          </a:p>
          <a:p>
            <a:pPr marL="571500" indent="-571500">
              <a:buFont typeface="Arial" panose="020B0604020202020204" pitchFamily="34" charset="0"/>
              <a:buChar char="•"/>
            </a:pPr>
            <a:r>
              <a:rPr lang="en-US" sz="4000" dirty="0" smtClean="0"/>
              <a:t>Implied</a:t>
            </a:r>
          </a:p>
          <a:p>
            <a:pPr marL="571500" indent="-571500">
              <a:buFont typeface="Arial" panose="020B0604020202020204" pitchFamily="34" charset="0"/>
              <a:buChar char="•"/>
            </a:pPr>
            <a:r>
              <a:rPr lang="en-US" sz="4000" dirty="0" smtClean="0"/>
              <a:t>Inherent</a:t>
            </a:r>
          </a:p>
          <a:p>
            <a:pPr marL="571500" indent="-571500">
              <a:buFont typeface="Arial" panose="020B0604020202020204" pitchFamily="34" charset="0"/>
              <a:buChar char="•"/>
            </a:pPr>
            <a:r>
              <a:rPr lang="en-US" sz="4000" dirty="0" smtClean="0"/>
              <a:t>Powers denied-Article I Section 9</a:t>
            </a:r>
            <a:endParaRPr lang="en-US" sz="4000" dirty="0"/>
          </a:p>
        </p:txBody>
      </p:sp>
    </p:spTree>
    <p:extLst>
      <p:ext uri="{BB962C8B-B14F-4D97-AF65-F5344CB8AC3E}">
        <p14:creationId xmlns:p14="http://schemas.microsoft.com/office/powerpoint/2010/main" val="3136323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2845</Words>
  <Application>Microsoft Office PowerPoint</Application>
  <PresentationFormat>Custom</PresentationFormat>
  <Paragraphs>288</Paragraphs>
  <Slides>41</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3" baseType="lpstr">
      <vt:lpstr>Arial</vt:lpstr>
      <vt:lpstr>Times New Roman - 47</vt:lpstr>
      <vt:lpstr>Arial - 35</vt:lpstr>
      <vt:lpstr>Times New Roman - 20</vt:lpstr>
      <vt:lpstr>Arial - 16</vt:lpstr>
      <vt:lpstr>Arial - 47</vt:lpstr>
      <vt:lpstr>Calibri</vt:lpstr>
      <vt:lpstr>Arial - 15</vt:lpstr>
      <vt:lpstr>Arial - 48</vt:lpstr>
      <vt:lpstr>Times New Roman - 48</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Risa J. Wray</dc:creator>
  <cp:lastModifiedBy>Risa J. Wray</cp:lastModifiedBy>
  <cp:revision>61</cp:revision>
  <dcterms:created xsi:type="dcterms:W3CDTF">2014-09-16T18:12:01Z</dcterms:created>
  <dcterms:modified xsi:type="dcterms:W3CDTF">2014-10-02T15:36:26Z</dcterms:modified>
</cp:coreProperties>
</file>