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300" r:id="rId4"/>
    <p:sldId id="304" r:id="rId5"/>
    <p:sldId id="305" r:id="rId6"/>
    <p:sldId id="257" r:id="rId7"/>
    <p:sldId id="258" r:id="rId8"/>
    <p:sldId id="259" r:id="rId9"/>
    <p:sldId id="314" r:id="rId10"/>
    <p:sldId id="260" r:id="rId11"/>
    <p:sldId id="303" r:id="rId12"/>
    <p:sldId id="297" r:id="rId13"/>
    <p:sldId id="298" r:id="rId14"/>
    <p:sldId id="315" r:id="rId15"/>
    <p:sldId id="261" r:id="rId16"/>
    <p:sldId id="316"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301" r:id="rId53"/>
    <p:sldId id="302" r:id="rId54"/>
    <p:sldId id="309" r:id="rId55"/>
    <p:sldId id="307" r:id="rId56"/>
    <p:sldId id="308" r:id="rId57"/>
    <p:sldId id="310" r:id="rId58"/>
    <p:sldId id="311" r:id="rId59"/>
    <p:sldId id="312" r:id="rId60"/>
    <p:sldId id="313" r:id="rId61"/>
    <p:sldId id="30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354540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239833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71698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4F1F5-129F-49F6-86C2-B7F8097250B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64868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4F1F5-129F-49F6-86C2-B7F8097250B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18282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4F1F5-129F-49F6-86C2-B7F8097250B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410671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4F1F5-129F-49F6-86C2-B7F8097250B8}" type="datetimeFigureOut">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418108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4F1F5-129F-49F6-86C2-B7F8097250B8}" type="datetimeFigureOut">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56045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4F1F5-129F-49F6-86C2-B7F8097250B8}" type="datetimeFigureOut">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95730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4F1F5-129F-49F6-86C2-B7F8097250B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300777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4F1F5-129F-49F6-86C2-B7F8097250B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EAB96-659F-4393-B108-BCD9C114CEF4}" type="slidenum">
              <a:rPr lang="en-US" smtClean="0"/>
              <a:t>‹#›</a:t>
            </a:fld>
            <a:endParaRPr lang="en-US"/>
          </a:p>
        </p:txBody>
      </p:sp>
    </p:spTree>
    <p:extLst>
      <p:ext uri="{BB962C8B-B14F-4D97-AF65-F5344CB8AC3E}">
        <p14:creationId xmlns:p14="http://schemas.microsoft.com/office/powerpoint/2010/main" val="113480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4F1F5-129F-49F6-86C2-B7F8097250B8}" type="datetimeFigureOut">
              <a:rPr lang="en-US" smtClean="0"/>
              <a:t>11/28/2017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EAB96-659F-4393-B108-BCD9C114CEF4}" type="slidenum">
              <a:rPr lang="en-US" smtClean="0"/>
              <a:t>‹#›</a:t>
            </a:fld>
            <a:endParaRPr lang="en-US"/>
          </a:p>
        </p:txBody>
      </p:sp>
    </p:spTree>
    <p:extLst>
      <p:ext uri="{BB962C8B-B14F-4D97-AF65-F5344CB8AC3E}">
        <p14:creationId xmlns:p14="http://schemas.microsoft.com/office/powerpoint/2010/main" val="1386623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abcnews.go.com/Politics/OTUS/demonizing-attorney-general-eric-holder-gop-fast-furious/story?id=16561643" TargetMode="External"/><Relationship Id="rId2" Type="http://schemas.openxmlformats.org/officeDocument/2006/relationships/hyperlink" Target="http://abcnews.go.com/Politics/OTUS/committee-votes-attorney-general-eric-holder-contempt-congress/story?id=1661061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rchives.gov/federal-register/electoral-college/about.html" TargetMode="External"/><Relationship Id="rId1" Type="http://schemas.openxmlformats.org/officeDocument/2006/relationships/slideLayout" Target="../slideLayouts/slideLayout7.xml"/><Relationship Id="rId4" Type="http://schemas.openxmlformats.org/officeDocument/2006/relationships/hyperlink" Target="http://www.howstuffworks.com/electoral-college.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www.whitehouse.gov/administration/eop/ostp" TargetMode="External"/><Relationship Id="rId3" Type="http://schemas.openxmlformats.org/officeDocument/2006/relationships/hyperlink" Target="http://www.whitehouse.gov/administration/eop/ceq" TargetMode="External"/><Relationship Id="rId7" Type="http://schemas.openxmlformats.org/officeDocument/2006/relationships/hyperlink" Target="http://www.whitehouse.gov/ondcp" TargetMode="External"/><Relationship Id="rId2" Type="http://schemas.openxmlformats.org/officeDocument/2006/relationships/hyperlink" Target="http://www.whitehouse.gov/administration/eop/cea" TargetMode="External"/><Relationship Id="rId1" Type="http://schemas.openxmlformats.org/officeDocument/2006/relationships/slideLayout" Target="../slideLayouts/slideLayout7.xml"/><Relationship Id="rId6" Type="http://schemas.openxmlformats.org/officeDocument/2006/relationships/hyperlink" Target="http://whitehouse.gov/omb" TargetMode="External"/><Relationship Id="rId5" Type="http://schemas.openxmlformats.org/officeDocument/2006/relationships/hyperlink" Target="http://www.whitehouse.gov/administration/eop/oa" TargetMode="External"/><Relationship Id="rId10" Type="http://schemas.openxmlformats.org/officeDocument/2006/relationships/hyperlink" Target="http://www.whitehouse.gov/administration/vice-president-biden" TargetMode="External"/><Relationship Id="rId4" Type="http://schemas.openxmlformats.org/officeDocument/2006/relationships/hyperlink" Target="http://www.whitehouse.gov/administration/eop/nsc" TargetMode="External"/><Relationship Id="rId9" Type="http://schemas.openxmlformats.org/officeDocument/2006/relationships/hyperlink" Target="http://www.ustr.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ctrTitle"/>
          </p:nvPr>
        </p:nvSpPr>
        <p:spPr bwMode="auto">
          <a:xfrm>
            <a:off x="685800" y="1988275"/>
            <a:ext cx="7772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dirty="0">
                <a:solidFill>
                  <a:srgbClr val="000000"/>
                </a:solidFill>
                <a:latin typeface="Times New Roman" pitchFamily="18" charset="0"/>
              </a:rPr>
              <a:t>American Government Honors</a:t>
            </a:r>
          </a:p>
          <a:p>
            <a:pPr algn="ctr"/>
            <a:r>
              <a:rPr lang="en-US" altLang="en-US" sz="3600" dirty="0" smtClean="0">
                <a:solidFill>
                  <a:srgbClr val="000000"/>
                </a:solidFill>
                <a:latin typeface="Times New Roman" pitchFamily="18" charset="0"/>
              </a:rPr>
              <a:t>Chapter </a:t>
            </a:r>
            <a:r>
              <a:rPr lang="en-US" altLang="en-US" sz="3600" dirty="0" smtClean="0">
                <a:solidFill>
                  <a:srgbClr val="000000"/>
                </a:solidFill>
                <a:latin typeface="Times New Roman" pitchFamily="18" charset="0"/>
              </a:rPr>
              <a:t>9</a:t>
            </a:r>
            <a:endParaRPr lang="en-US" altLang="en-US" sz="3600" dirty="0">
              <a:solidFill>
                <a:srgbClr val="000000"/>
              </a:solidFill>
              <a:latin typeface="Times New Roman" pitchFamily="18" charset="0"/>
            </a:endParaRPr>
          </a:p>
          <a:p>
            <a:pPr algn="ctr"/>
            <a:r>
              <a:rPr lang="en-US" altLang="en-US" sz="3600" dirty="0">
                <a:solidFill>
                  <a:srgbClr val="000000"/>
                </a:solidFill>
                <a:latin typeface="Times New Roman" pitchFamily="18" charset="0"/>
              </a:rPr>
              <a:t>The </a:t>
            </a:r>
            <a:r>
              <a:rPr lang="en-US" altLang="en-US" sz="3600" dirty="0" smtClean="0">
                <a:solidFill>
                  <a:srgbClr val="000000"/>
                </a:solidFill>
                <a:latin typeface="Times New Roman" pitchFamily="18" charset="0"/>
              </a:rPr>
              <a:t>President</a:t>
            </a:r>
            <a:endParaRPr lang="en-US" altLang="en-US" sz="3600" dirty="0"/>
          </a:p>
        </p:txBody>
      </p:sp>
    </p:spTree>
    <p:extLst>
      <p:ext uri="{BB962C8B-B14F-4D97-AF65-F5344CB8AC3E}">
        <p14:creationId xmlns:p14="http://schemas.microsoft.com/office/powerpoint/2010/main" val="273137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2410" y="183548"/>
            <a:ext cx="8759190" cy="305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Administrator</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 is also the director of the Federal Government, heading one of the largest governmental machines the world has known</a:t>
            </a:r>
            <a:r>
              <a:rPr lang="en-US" altLang="en-US" sz="3200" dirty="0" smtClean="0">
                <a:solidFill>
                  <a:srgbClr val="000000"/>
                </a:solidFill>
                <a:latin typeface="Times New Roman" pitchFamily="18" charset="0"/>
              </a:rPr>
              <a:t>.  Has 15 executive departments report to him.</a:t>
            </a:r>
            <a:endParaRPr lang="en-US" altLang="en-US" sz="3200" dirty="0"/>
          </a:p>
        </p:txBody>
      </p:sp>
      <p:pic>
        <p:nvPicPr>
          <p:cNvPr id="8195" name="Picture 3" descr="pict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 y="3809277"/>
            <a:ext cx="4223386" cy="274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4"/>
          <p:cNvSpPr txBox="1">
            <a:spLocks noChangeArrowheads="1"/>
          </p:cNvSpPr>
          <p:nvPr/>
        </p:nvSpPr>
        <p:spPr bwMode="auto">
          <a:xfrm>
            <a:off x="201930" y="6582011"/>
            <a:ext cx="179832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a:solidFill>
                  <a:srgbClr val="000000"/>
                </a:solidFill>
                <a:latin typeface="Times New Roman" pitchFamily="18" charset="0"/>
              </a:rPr>
              <a:t>ref:  http://cryptome.org/david/pict41.jpg</a:t>
            </a:r>
            <a:endParaRPr lang="en-US" altLang="en-US" sz="700"/>
          </a:p>
        </p:txBody>
      </p:sp>
    </p:spTree>
    <p:extLst>
      <p:ext uri="{BB962C8B-B14F-4D97-AF65-F5344CB8AC3E}">
        <p14:creationId xmlns:p14="http://schemas.microsoft.com/office/powerpoint/2010/main" val="137477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609600"/>
            <a:ext cx="8763000" cy="6001643"/>
          </a:xfrm>
          <a:prstGeom prst="rect">
            <a:avLst/>
          </a:prstGeom>
          <a:noFill/>
        </p:spPr>
        <p:txBody>
          <a:bodyPr wrap="square" rtlCol="0">
            <a:spAutoFit/>
          </a:bodyPr>
          <a:lstStyle/>
          <a:p>
            <a:r>
              <a:rPr lang="en-US" sz="3200" dirty="0" smtClean="0"/>
              <a:t>Executive Powers</a:t>
            </a:r>
          </a:p>
          <a:p>
            <a:pPr marL="457200" indent="-457200">
              <a:buFont typeface="Arial" panose="020B0604020202020204" pitchFamily="34" charset="0"/>
              <a:buChar char="•"/>
            </a:pPr>
            <a:r>
              <a:rPr lang="en-US" sz="3200" b="1" dirty="0" smtClean="0"/>
              <a:t>Appointment and removal </a:t>
            </a:r>
            <a:r>
              <a:rPr lang="en-US" sz="3200" dirty="0" smtClean="0"/>
              <a:t>of folks to the top posts in the executive branch.  About 1/3 will need Senate approval.  With exception of judges, president can remove at any time.</a:t>
            </a:r>
            <a:endParaRPr lang="en-US" sz="3200" dirty="0"/>
          </a:p>
          <a:p>
            <a:pPr marL="457200" indent="-457200">
              <a:buFont typeface="Arial" panose="020B0604020202020204" pitchFamily="34" charset="0"/>
              <a:buChar char="•"/>
            </a:pPr>
            <a:r>
              <a:rPr lang="en-US" sz="3200" b="1" dirty="0" smtClean="0"/>
              <a:t>Executive Orders</a:t>
            </a:r>
            <a:r>
              <a:rPr lang="en-US" sz="3200" dirty="0" smtClean="0"/>
              <a:t>-formal rule telling executive branch officials how to do their jobs.  EO have the force of law.  </a:t>
            </a:r>
          </a:p>
          <a:p>
            <a:pPr marL="457200" indent="-457200">
              <a:buFont typeface="Arial" panose="020B0604020202020204" pitchFamily="34" charset="0"/>
              <a:buChar char="•"/>
            </a:pPr>
            <a:r>
              <a:rPr lang="en-US" sz="3200" b="1" dirty="0" smtClean="0"/>
              <a:t>Executive Privilege-</a:t>
            </a:r>
            <a:r>
              <a:rPr lang="en-US" sz="3200" dirty="0" smtClean="0"/>
              <a:t>presidents ability to keep certain info confidential in the interest of national security.  He may refuse to disclose info to Congress or a court.</a:t>
            </a:r>
            <a:endParaRPr lang="en-US" sz="3200" b="1" dirty="0"/>
          </a:p>
        </p:txBody>
      </p:sp>
    </p:spTree>
    <p:extLst>
      <p:ext uri="{BB962C8B-B14F-4D97-AF65-F5344CB8AC3E}">
        <p14:creationId xmlns:p14="http://schemas.microsoft.com/office/powerpoint/2010/main" val="49945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045"/>
            <a:ext cx="8839200" cy="1569660"/>
          </a:xfrm>
          <a:prstGeom prst="rect">
            <a:avLst/>
          </a:prstGeom>
        </p:spPr>
        <p:txBody>
          <a:bodyPr wrap="square">
            <a:spAutoFit/>
          </a:bodyPr>
          <a:lstStyle/>
          <a:p>
            <a:r>
              <a:rPr lang="en-US" sz="3200" dirty="0" smtClean="0"/>
              <a:t>Executive </a:t>
            </a:r>
            <a:r>
              <a:rPr lang="en-US" sz="3200" dirty="0"/>
              <a:t>privilege is an implied presidential power that is recognized by the courts, most famously in the </a:t>
            </a:r>
            <a:r>
              <a:rPr lang="en-US" sz="3200" u="sng" dirty="0"/>
              <a:t>U.S. v. Nixon</a:t>
            </a:r>
            <a:r>
              <a:rPr lang="en-US" sz="3200" dirty="0"/>
              <a:t> (1974) Supreme Court case. </a:t>
            </a:r>
          </a:p>
        </p:txBody>
      </p:sp>
      <p:sp>
        <p:nvSpPr>
          <p:cNvPr id="4" name="Rectangle 3"/>
          <p:cNvSpPr/>
          <p:nvPr/>
        </p:nvSpPr>
        <p:spPr>
          <a:xfrm>
            <a:off x="119418" y="1828800"/>
            <a:ext cx="8839200" cy="3046988"/>
          </a:xfrm>
          <a:prstGeom prst="rect">
            <a:avLst/>
          </a:prstGeom>
        </p:spPr>
        <p:txBody>
          <a:bodyPr wrap="square">
            <a:spAutoFit/>
          </a:bodyPr>
          <a:lstStyle/>
          <a:p>
            <a:r>
              <a:rPr lang="en-US" sz="3200" dirty="0"/>
              <a:t>There are generally four areas that an executive branch claim of privilege is based: 1) presidential communications privilege; 2) deliberative process privilege; 3) national security, foreign relations or military affairs, and 4) an ongoing law enforcement investigation.</a:t>
            </a:r>
          </a:p>
        </p:txBody>
      </p:sp>
    </p:spTree>
    <p:extLst>
      <p:ext uri="{BB962C8B-B14F-4D97-AF65-F5344CB8AC3E}">
        <p14:creationId xmlns:p14="http://schemas.microsoft.com/office/powerpoint/2010/main" val="355032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229600" cy="3539430"/>
          </a:xfrm>
          <a:prstGeom prst="rect">
            <a:avLst/>
          </a:prstGeom>
        </p:spPr>
        <p:txBody>
          <a:bodyPr wrap="square">
            <a:spAutoFit/>
          </a:bodyPr>
          <a:lstStyle/>
          <a:p>
            <a:r>
              <a:rPr lang="en-US" sz="3200" dirty="0" smtClean="0"/>
              <a:t>6-20-12 President </a:t>
            </a:r>
            <a:r>
              <a:rPr lang="en-US" sz="3200" dirty="0"/>
              <a:t>Obama today invoked </a:t>
            </a:r>
            <a:r>
              <a:rPr lang="en-US" sz="3200" dirty="0">
                <a:hlinkClick r:id="rId2"/>
              </a:rPr>
              <a:t>executive privilege</a:t>
            </a:r>
            <a:r>
              <a:rPr lang="en-US" sz="3200" dirty="0"/>
              <a:t> to shield documents related to the "</a:t>
            </a:r>
            <a:r>
              <a:rPr lang="en-US" sz="3200" dirty="0">
                <a:hlinkClick r:id="rId3"/>
              </a:rPr>
              <a:t>Fast and Furious</a:t>
            </a:r>
            <a:r>
              <a:rPr lang="en-US" sz="3200" dirty="0"/>
              <a:t>" gun walking scandal from a congressional investigation, marking the first time his administration has invoked the right and the 25th time it's been used since 1980.</a:t>
            </a:r>
          </a:p>
        </p:txBody>
      </p:sp>
    </p:spTree>
    <p:extLst>
      <p:ext uri="{BB962C8B-B14F-4D97-AF65-F5344CB8AC3E}">
        <p14:creationId xmlns:p14="http://schemas.microsoft.com/office/powerpoint/2010/main" val="169283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2862322"/>
          </a:xfrm>
          <a:prstGeom prst="rect">
            <a:avLst/>
          </a:prstGeom>
          <a:noFill/>
        </p:spPr>
        <p:txBody>
          <a:bodyPr wrap="square" rtlCol="0">
            <a:spAutoFit/>
          </a:bodyPr>
          <a:lstStyle/>
          <a:p>
            <a:r>
              <a:rPr lang="en-US" sz="3600" dirty="0" smtClean="0"/>
              <a:t>Impoundment of funds- if executive and congress disagree HUGE about how a program should be carried out, he can freeze $.  Limits on this since Nixon.  Need congressional approval.</a:t>
            </a:r>
            <a:endParaRPr lang="en-US" sz="3600" dirty="0"/>
          </a:p>
        </p:txBody>
      </p:sp>
    </p:spTree>
    <p:extLst>
      <p:ext uri="{BB962C8B-B14F-4D97-AF65-F5344CB8AC3E}">
        <p14:creationId xmlns:p14="http://schemas.microsoft.com/office/powerpoint/2010/main" val="103254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283664"/>
            <a:ext cx="8686800" cy="25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Commander in Chief</a:t>
            </a: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Constitution makes the President the commander in chief of the nation's armed forces</a:t>
            </a:r>
            <a:r>
              <a:rPr lang="en-US" altLang="en-US" sz="3200" dirty="0" smtClean="0">
                <a:solidFill>
                  <a:srgbClr val="000000"/>
                </a:solidFill>
                <a:latin typeface="Times New Roman" pitchFamily="18" charset="0"/>
              </a:rPr>
              <a:t>.  While Congress has power to declare war, president can send forces into action.  </a:t>
            </a:r>
            <a:endParaRPr lang="en-US" altLang="en-US" sz="3200" dirty="0"/>
          </a:p>
        </p:txBody>
      </p:sp>
      <p:pic>
        <p:nvPicPr>
          <p:cNvPr id="10243" name="Picture 3" descr="200406086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2803048"/>
            <a:ext cx="4802506" cy="339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4"/>
          <p:cNvSpPr txBox="1">
            <a:spLocks noChangeArrowheads="1"/>
          </p:cNvSpPr>
          <p:nvPr/>
        </p:nvSpPr>
        <p:spPr bwMode="auto">
          <a:xfrm>
            <a:off x="0" y="6248400"/>
            <a:ext cx="3581400" cy="35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800">
                <a:solidFill>
                  <a:srgbClr val="000000"/>
                </a:solidFill>
                <a:latin typeface="Times New Roman" pitchFamily="18" charset="0"/>
              </a:rPr>
              <a:t>ref: http://www.defenselink.mil/dodcmsshare/newsstoryPhoto/2004-06/200406086c.jpg </a:t>
            </a:r>
            <a:endParaRPr lang="en-US" altLang="en-US" sz="800"/>
          </a:p>
        </p:txBody>
      </p:sp>
    </p:spTree>
    <p:extLst>
      <p:ext uri="{BB962C8B-B14F-4D97-AF65-F5344CB8AC3E}">
        <p14:creationId xmlns:p14="http://schemas.microsoft.com/office/powerpoint/2010/main" val="429002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412"/>
            <a:ext cx="9144000" cy="7294305"/>
          </a:xfrm>
          <a:prstGeom prst="rect">
            <a:avLst/>
          </a:prstGeom>
          <a:noFill/>
        </p:spPr>
        <p:txBody>
          <a:bodyPr wrap="square" rtlCol="0">
            <a:spAutoFit/>
          </a:bodyPr>
          <a:lstStyle/>
          <a:p>
            <a:r>
              <a:rPr lang="en-US" sz="3600" dirty="0" smtClean="0"/>
              <a:t>Congress declares war and provides funds.  Remember the War Powers Act.  60 days then need Congressional approval</a:t>
            </a:r>
            <a:r>
              <a:rPr lang="en-US" sz="3600" dirty="0" smtClean="0"/>
              <a:t>.</a:t>
            </a:r>
          </a:p>
          <a:p>
            <a:endParaRPr lang="en-US" sz="3600" dirty="0"/>
          </a:p>
          <a:p>
            <a:r>
              <a:rPr lang="en-US" sz="3600" dirty="0" smtClean="0"/>
              <a:t>USA Patriot Act- Congress passed after 9/11.  Gave President and executive branch broad powers to gather information about possible suspects and to detain people suspected of terrorism.  Wire taps, secret searches of U.S. citizens homes WITHOUT search warrants.  Reauthorized in 2005 and 2010 with some modifications.</a:t>
            </a:r>
            <a:endParaRPr lang="en-US" sz="3600" dirty="0" smtClean="0"/>
          </a:p>
          <a:p>
            <a:endParaRPr lang="en-US" sz="3600" dirty="0"/>
          </a:p>
        </p:txBody>
      </p:sp>
    </p:spTree>
    <p:extLst>
      <p:ext uri="{BB962C8B-B14F-4D97-AF65-F5344CB8AC3E}">
        <p14:creationId xmlns:p14="http://schemas.microsoft.com/office/powerpoint/2010/main" val="385060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8590" y="253629"/>
            <a:ext cx="8843010" cy="20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smtClean="0">
                <a:solidFill>
                  <a:srgbClr val="000000"/>
                </a:solidFill>
                <a:latin typeface="Times New Roman" pitchFamily="18" charset="0"/>
              </a:rPr>
              <a:t>Foreign Policy Leader =Chief </a:t>
            </a:r>
            <a:r>
              <a:rPr lang="en-US" altLang="en-US" sz="3200" dirty="0">
                <a:solidFill>
                  <a:srgbClr val="000000"/>
                </a:solidFill>
                <a:latin typeface="Times New Roman" pitchFamily="18" charset="0"/>
              </a:rPr>
              <a:t>Diplomat</a:t>
            </a: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President is the main architect of American foreign policy and the nation's chief spokesperson to the rest of the world.</a:t>
            </a:r>
            <a:endParaRPr lang="en-US" altLang="en-US" sz="3200" dirty="0"/>
          </a:p>
        </p:txBody>
      </p:sp>
      <p:pic>
        <p:nvPicPr>
          <p:cNvPr id="9219" name="Picture 3"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 y="3151743"/>
            <a:ext cx="4533900" cy="335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4"/>
          <p:cNvSpPr txBox="1">
            <a:spLocks noChangeArrowheads="1"/>
          </p:cNvSpPr>
          <p:nvPr/>
        </p:nvSpPr>
        <p:spPr bwMode="auto">
          <a:xfrm>
            <a:off x="148590" y="6507323"/>
            <a:ext cx="2552700" cy="35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800">
                <a:solidFill>
                  <a:srgbClr val="000000"/>
                </a:solidFill>
                <a:latin typeface="Times New Roman" pitchFamily="18" charset="0"/>
              </a:rPr>
              <a:t>ref:  http://cache.eb.com/eb/image?id=20969&amp;rendTypeId=4</a:t>
            </a:r>
            <a:endParaRPr lang="en-US" altLang="en-US" sz="800"/>
          </a:p>
        </p:txBody>
      </p:sp>
    </p:spTree>
    <p:extLst>
      <p:ext uri="{BB962C8B-B14F-4D97-AF65-F5344CB8AC3E}">
        <p14:creationId xmlns:p14="http://schemas.microsoft.com/office/powerpoint/2010/main" val="150415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86800" cy="5016758"/>
          </a:xfrm>
          <a:prstGeom prst="rect">
            <a:avLst/>
          </a:prstGeom>
          <a:noFill/>
        </p:spPr>
        <p:txBody>
          <a:bodyPr wrap="square" rtlCol="0">
            <a:spAutoFit/>
          </a:bodyPr>
          <a:lstStyle/>
          <a:p>
            <a:r>
              <a:rPr lang="en-US" sz="3200" dirty="0" smtClean="0"/>
              <a:t>Chief Agenda Setter- required annual State of the Union Address-President gives an outline of things he would like the country to accomplish-guidelines for Congress</a:t>
            </a:r>
            <a:r>
              <a:rPr lang="en-US" sz="3200" dirty="0" smtClean="0"/>
              <a:t>.</a:t>
            </a:r>
          </a:p>
          <a:p>
            <a:endParaRPr lang="en-US" sz="3200" dirty="0"/>
          </a:p>
          <a:p>
            <a:r>
              <a:rPr lang="en-US" sz="3200" dirty="0" smtClean="0"/>
              <a:t>President appoints 7 member board of Federal Reserve – directs nations banking system.</a:t>
            </a:r>
          </a:p>
          <a:p>
            <a:endParaRPr lang="en-US" sz="3200" dirty="0"/>
          </a:p>
          <a:p>
            <a:r>
              <a:rPr lang="en-US" sz="3200" dirty="0" smtClean="0"/>
              <a:t>President prepares the annual budget.</a:t>
            </a:r>
          </a:p>
          <a:p>
            <a:endParaRPr lang="en-US" sz="3200" dirty="0"/>
          </a:p>
        </p:txBody>
      </p:sp>
    </p:spTree>
    <p:extLst>
      <p:ext uri="{BB962C8B-B14F-4D97-AF65-F5344CB8AC3E}">
        <p14:creationId xmlns:p14="http://schemas.microsoft.com/office/powerpoint/2010/main" val="419668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610600" cy="2062103"/>
          </a:xfrm>
          <a:prstGeom prst="rect">
            <a:avLst/>
          </a:prstGeom>
          <a:noFill/>
        </p:spPr>
        <p:txBody>
          <a:bodyPr wrap="square" rtlCol="0">
            <a:spAutoFit/>
          </a:bodyPr>
          <a:lstStyle/>
          <a:p>
            <a:r>
              <a:rPr lang="en-US" sz="3200" dirty="0" smtClean="0"/>
              <a:t>Unofficial Roles-</a:t>
            </a:r>
          </a:p>
          <a:p>
            <a:r>
              <a:rPr lang="en-US" sz="3200" dirty="0" smtClean="0"/>
              <a:t>Chief of State</a:t>
            </a:r>
          </a:p>
          <a:p>
            <a:r>
              <a:rPr lang="en-US" sz="3200" dirty="0" smtClean="0"/>
              <a:t>Party Leader</a:t>
            </a:r>
          </a:p>
          <a:p>
            <a:r>
              <a:rPr lang="en-US" sz="3200" dirty="0" smtClean="0"/>
              <a:t>Chief Citizen</a:t>
            </a:r>
            <a:endParaRPr lang="en-US" sz="3200" dirty="0"/>
          </a:p>
        </p:txBody>
      </p:sp>
    </p:spTree>
    <p:extLst>
      <p:ext uri="{BB962C8B-B14F-4D97-AF65-F5344CB8AC3E}">
        <p14:creationId xmlns:p14="http://schemas.microsoft.com/office/powerpoint/2010/main" val="42117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854" y="202246"/>
            <a:ext cx="8763000" cy="6494085"/>
          </a:xfrm>
          <a:prstGeom prst="rect">
            <a:avLst/>
          </a:prstGeom>
          <a:noFill/>
        </p:spPr>
        <p:txBody>
          <a:bodyPr wrap="square" rtlCol="0">
            <a:spAutoFit/>
          </a:bodyPr>
          <a:lstStyle/>
          <a:p>
            <a:r>
              <a:rPr lang="en-US" sz="3200" dirty="0" smtClean="0"/>
              <a:t>Diplomatic  and Military Powers-</a:t>
            </a:r>
          </a:p>
          <a:p>
            <a:pPr marL="457200" indent="-457200">
              <a:buFont typeface="Arial" panose="020B0604020202020204" pitchFamily="34" charset="0"/>
              <a:buChar char="•"/>
            </a:pPr>
            <a:r>
              <a:rPr lang="en-US" sz="3200" dirty="0" smtClean="0"/>
              <a:t>Power to negotiate treaties with foreign governments, needs 2/3 Senate approval.</a:t>
            </a:r>
          </a:p>
          <a:p>
            <a:pPr marL="457200" indent="-457200">
              <a:buFont typeface="Arial" panose="020B0604020202020204" pitchFamily="34" charset="0"/>
              <a:buChar char="•"/>
            </a:pPr>
            <a:r>
              <a:rPr lang="en-US" sz="3200" dirty="0" smtClean="0"/>
              <a:t>Executive agreements between President and leader of another country-no approval needed.</a:t>
            </a:r>
          </a:p>
          <a:p>
            <a:pPr marL="457200" indent="-457200">
              <a:buFont typeface="Arial" panose="020B0604020202020204" pitchFamily="34" charset="0"/>
              <a:buChar char="•"/>
            </a:pPr>
            <a:r>
              <a:rPr lang="en-US" sz="3200" dirty="0" smtClean="0"/>
              <a:t>President can recognize new country or legitimacy of new government.</a:t>
            </a:r>
          </a:p>
          <a:p>
            <a:pPr marL="457200" indent="-457200">
              <a:buFont typeface="Arial" panose="020B0604020202020204" pitchFamily="34" charset="0"/>
              <a:buChar char="•"/>
            </a:pPr>
            <a:r>
              <a:rPr lang="en-US" sz="3200" dirty="0" smtClean="0"/>
              <a:t>President may take military action with out Congress declaring war.  But, since 1973 he must consult with Congress and meet certain requirements before use of troops.</a:t>
            </a:r>
          </a:p>
          <a:p>
            <a:endParaRPr lang="en-US" sz="3200" dirty="0" smtClean="0"/>
          </a:p>
          <a:p>
            <a:endParaRPr lang="en-US" sz="3200" dirty="0"/>
          </a:p>
        </p:txBody>
      </p:sp>
    </p:spTree>
    <p:extLst>
      <p:ext uri="{BB962C8B-B14F-4D97-AF65-F5344CB8AC3E}">
        <p14:creationId xmlns:p14="http://schemas.microsoft.com/office/powerpoint/2010/main" val="127792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29540" y="213582"/>
            <a:ext cx="5981700" cy="25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200" dirty="0">
                <a:solidFill>
                  <a:srgbClr val="000000"/>
                </a:solidFill>
                <a:latin typeface="Times New Roman" pitchFamily="18" charset="0"/>
              </a:rPr>
              <a:t>Chief of State</a:t>
            </a:r>
          </a:p>
          <a:p>
            <a:pPr algn="ctr"/>
            <a:r>
              <a:rPr lang="en-US" altLang="en-US" sz="3200" dirty="0" smtClean="0">
                <a:solidFill>
                  <a:srgbClr val="000000"/>
                </a:solidFill>
                <a:latin typeface="Times New Roman" pitchFamily="18" charset="0"/>
              </a:rPr>
              <a:t>This </a:t>
            </a:r>
            <a:r>
              <a:rPr lang="en-US" altLang="en-US" sz="3200" dirty="0">
                <a:solidFill>
                  <a:srgbClr val="000000"/>
                </a:solidFill>
                <a:latin typeface="Times New Roman" pitchFamily="18" charset="0"/>
              </a:rPr>
              <a:t>means the President is the ceremonial head of the government of the United States, the symbol of all the people of the nation.  </a:t>
            </a:r>
            <a:endParaRPr lang="en-US" altLang="en-US" sz="3200" dirty="0"/>
          </a:p>
        </p:txBody>
      </p:sp>
      <p:pic>
        <p:nvPicPr>
          <p:cNvPr id="6147" name="Picture 3" descr="President%20in%20Oval%20Office%20ful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4" y="3352800"/>
            <a:ext cx="2585237" cy="302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4"/>
          <p:cNvSpPr txBox="1">
            <a:spLocks noChangeArrowheads="1"/>
          </p:cNvSpPr>
          <p:nvPr/>
        </p:nvSpPr>
        <p:spPr bwMode="auto">
          <a:xfrm>
            <a:off x="19050" y="6400800"/>
            <a:ext cx="310134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dirty="0">
                <a:solidFill>
                  <a:srgbClr val="000000"/>
                </a:solidFill>
                <a:latin typeface="Times New Roman" pitchFamily="18" charset="0"/>
              </a:rPr>
              <a:t>ref:  http://www.jrsfilm.com/President%20in%20Oval%20Office%20full.jpg</a:t>
            </a:r>
            <a:endParaRPr lang="en-US" altLang="en-US" sz="700" dirty="0"/>
          </a:p>
        </p:txBody>
      </p:sp>
    </p:spTree>
    <p:extLst>
      <p:ext uri="{BB962C8B-B14F-4D97-AF65-F5344CB8AC3E}">
        <p14:creationId xmlns:p14="http://schemas.microsoft.com/office/powerpoint/2010/main" val="993805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381000"/>
            <a:ext cx="8382000" cy="25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of Party</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 acts as the acknowledged leader of the political party that controls the executive branch.</a:t>
            </a:r>
            <a:endParaRPr lang="en-US" altLang="en-US" sz="3200" dirty="0"/>
          </a:p>
        </p:txBody>
      </p:sp>
      <p:pic>
        <p:nvPicPr>
          <p:cNvPr id="12291" name="Picture 3" descr="campaig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59169"/>
            <a:ext cx="2927984" cy="255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gaffes_2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59169"/>
            <a:ext cx="2945130" cy="254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1940" y="193560"/>
            <a:ext cx="8633460" cy="305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Citizen</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 is expected to be "the representative of all the people."  The President is expected to work for and represent the public interest against the many different and competing private interests.</a:t>
            </a:r>
            <a:endParaRPr lang="en-US" altLang="en-US" sz="3200" dirty="0"/>
          </a:p>
        </p:txBody>
      </p:sp>
      <p:pic>
        <p:nvPicPr>
          <p:cNvPr id="13315" name="Picture 3" descr="living-room-reagan-19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 y="3364091"/>
            <a:ext cx="5118736" cy="306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4"/>
          <p:cNvSpPr txBox="1">
            <a:spLocks noChangeArrowheads="1"/>
          </p:cNvSpPr>
          <p:nvPr/>
        </p:nvSpPr>
        <p:spPr bwMode="auto">
          <a:xfrm>
            <a:off x="289560" y="6563990"/>
            <a:ext cx="312420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dirty="0">
                <a:solidFill>
                  <a:srgbClr val="000000"/>
                </a:solidFill>
                <a:latin typeface="Times New Roman" pitchFamily="18" charset="0"/>
              </a:rPr>
              <a:t>ref:  http://www.whitehousemuseum.org/floor2/living-room-reagan-1981.jpg</a:t>
            </a:r>
            <a:endParaRPr lang="en-US" altLang="en-US" sz="700" dirty="0"/>
          </a:p>
        </p:txBody>
      </p:sp>
      <p:sp>
        <p:nvSpPr>
          <p:cNvPr id="2" name="TextBox 1"/>
          <p:cNvSpPr txBox="1"/>
          <p:nvPr/>
        </p:nvSpPr>
        <p:spPr>
          <a:xfrm>
            <a:off x="7173558" y="6300747"/>
            <a:ext cx="1755289" cy="369332"/>
          </a:xfrm>
          <a:prstGeom prst="rect">
            <a:avLst/>
          </a:prstGeom>
          <a:noFill/>
        </p:spPr>
        <p:txBody>
          <a:bodyPr wrap="none" rtlCol="0">
            <a:spAutoFit/>
          </a:bodyPr>
          <a:lstStyle/>
          <a:p>
            <a:r>
              <a:rPr lang="en-US" dirty="0" smtClean="0"/>
              <a:t>End of Chapter 9</a:t>
            </a:r>
            <a:endParaRPr lang="en-US" dirty="0"/>
          </a:p>
        </p:txBody>
      </p:sp>
    </p:spTree>
    <p:extLst>
      <p:ext uri="{BB962C8B-B14F-4D97-AF65-F5344CB8AC3E}">
        <p14:creationId xmlns:p14="http://schemas.microsoft.com/office/powerpoint/2010/main" val="439404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26970" y="1915569"/>
            <a:ext cx="4518660" cy="99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2900">
                <a:solidFill>
                  <a:srgbClr val="000000"/>
                </a:solidFill>
                <a:latin typeface="Times New Roman" pitchFamily="18" charset="0"/>
              </a:rPr>
              <a:t>Formal Qualification for the President</a:t>
            </a:r>
            <a:endParaRPr lang="en-US" altLang="en-US" sz="2900"/>
          </a:p>
        </p:txBody>
      </p:sp>
    </p:spTree>
    <p:extLst>
      <p:ext uri="{BB962C8B-B14F-4D97-AF65-F5344CB8AC3E}">
        <p14:creationId xmlns:p14="http://schemas.microsoft.com/office/powerpoint/2010/main" val="193971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457200"/>
            <a:ext cx="8839200" cy="453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smtClean="0">
                <a:solidFill>
                  <a:srgbClr val="000000"/>
                </a:solidFill>
                <a:latin typeface="Times New Roman" pitchFamily="18" charset="0"/>
              </a:rPr>
              <a:t>Requirements stated in the Constitution</a:t>
            </a:r>
          </a:p>
          <a:p>
            <a:pPr algn="ctr"/>
            <a:endParaRPr lang="en-US" altLang="en-US" sz="3200" dirty="0">
              <a:solidFill>
                <a:srgbClr val="000000"/>
              </a:solidFill>
              <a:latin typeface="Times New Roman" pitchFamily="18" charset="0"/>
            </a:endParaRPr>
          </a:p>
          <a:p>
            <a:pPr algn="ctr"/>
            <a:r>
              <a:rPr lang="en-US" altLang="en-US" sz="3200" dirty="0" smtClean="0">
                <a:solidFill>
                  <a:srgbClr val="000000"/>
                </a:solidFill>
                <a:latin typeface="Times New Roman" pitchFamily="18" charset="0"/>
              </a:rPr>
              <a:t>1</a:t>
            </a:r>
            <a:r>
              <a:rPr lang="en-US" altLang="en-US" sz="3200" dirty="0">
                <a:solidFill>
                  <a:srgbClr val="000000"/>
                </a:solidFill>
                <a:latin typeface="Times New Roman" pitchFamily="18" charset="0"/>
              </a:rPr>
              <a:t>.  The President must be a "natural born citizen....of the United States."</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2.  The President must be at least 35 years of age.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3.  The President must "have been 14 years a Resident within the United States."</a:t>
            </a:r>
            <a:endParaRPr lang="en-US" altLang="en-US" sz="3200" dirty="0"/>
          </a:p>
        </p:txBody>
      </p:sp>
    </p:spTree>
    <p:extLst>
      <p:ext uri="{BB962C8B-B14F-4D97-AF65-F5344CB8AC3E}">
        <p14:creationId xmlns:p14="http://schemas.microsoft.com/office/powerpoint/2010/main" val="253659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604039"/>
            <a:ext cx="876300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The President's Term</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Framers considered a number of different limits on the length of the presidential term, and settled on a four-year term.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Until 1951, the Constitution placed no limit on the number of terms a President might serve.  Several Presidents, beginning with George Washington, refused to seek more than two terms, however.  Soon, the "no-third term tradition" became an unwritten rule.</a:t>
            </a:r>
            <a:endParaRPr lang="en-US" altLang="en-US" sz="3200" dirty="0"/>
          </a:p>
        </p:txBody>
      </p:sp>
    </p:spTree>
    <p:extLst>
      <p:ext uri="{BB962C8B-B14F-4D97-AF65-F5344CB8AC3E}">
        <p14:creationId xmlns:p14="http://schemas.microsoft.com/office/powerpoint/2010/main" val="4188428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9" name="Group 11"/>
          <p:cNvGrpSpPr>
            <a:grpSpLocks/>
          </p:cNvGrpSpPr>
          <p:nvPr/>
        </p:nvGrpSpPr>
        <p:grpSpPr bwMode="auto">
          <a:xfrm>
            <a:off x="152400" y="333723"/>
            <a:ext cx="8763001" cy="5713331"/>
            <a:chOff x="80" y="200"/>
            <a:chExt cx="4600" cy="3424"/>
          </a:xfrm>
        </p:grpSpPr>
        <p:sp>
          <p:nvSpPr>
            <p:cNvPr id="17410" name="Text Box 2"/>
            <p:cNvSpPr txBox="1">
              <a:spLocks noChangeArrowheads="1"/>
            </p:cNvSpPr>
            <p:nvPr/>
          </p:nvSpPr>
          <p:spPr bwMode="auto">
            <a:xfrm>
              <a:off x="80" y="200"/>
              <a:ext cx="4600"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solidFill>
                    <a:srgbClr val="000000"/>
                  </a:solidFill>
                  <a:latin typeface="Times New Roman" pitchFamily="18" charset="0"/>
                </a:rPr>
                <a:t>Franklin D. Roosevelt broke the tradition by seeking and winning a third term in 1940, and then a fourth in 1944.  </a:t>
              </a:r>
              <a:endParaRPr lang="en-US" altLang="en-US" sz="2800" dirty="0"/>
            </a:p>
          </p:txBody>
        </p:sp>
        <p:pic>
          <p:nvPicPr>
            <p:cNvPr id="17411" name="Picture 3" descr="roosevelt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 y="1245"/>
              <a:ext cx="984" cy="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4"/>
            <p:cNvSpPr txBox="1">
              <a:spLocks noChangeArrowheads="1"/>
            </p:cNvSpPr>
            <p:nvPr/>
          </p:nvSpPr>
          <p:spPr bwMode="auto">
            <a:xfrm>
              <a:off x="572" y="2546"/>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1932</a:t>
              </a:r>
              <a:endParaRPr lang="en-US" altLang="en-US" sz="1400"/>
            </a:p>
          </p:txBody>
        </p:sp>
        <p:pic>
          <p:nvPicPr>
            <p:cNvPr id="17413" name="Picture 5" descr="0440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 y="822"/>
              <a:ext cx="1306" cy="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 Box 6"/>
            <p:cNvSpPr txBox="1">
              <a:spLocks noChangeArrowheads="1"/>
            </p:cNvSpPr>
            <p:nvPr/>
          </p:nvSpPr>
          <p:spPr bwMode="auto">
            <a:xfrm>
              <a:off x="1880" y="1808"/>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1936</a:t>
              </a:r>
              <a:endParaRPr lang="en-US" altLang="en-US" sz="1400"/>
            </a:p>
          </p:txBody>
        </p:sp>
        <p:pic>
          <p:nvPicPr>
            <p:cNvPr id="17415" name="Picture 7" descr="334724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 y="1230"/>
              <a:ext cx="1000" cy="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Text Box 8"/>
            <p:cNvSpPr txBox="1">
              <a:spLocks noChangeArrowheads="1"/>
            </p:cNvSpPr>
            <p:nvPr/>
          </p:nvSpPr>
          <p:spPr bwMode="auto">
            <a:xfrm>
              <a:off x="3284" y="2498"/>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1940</a:t>
              </a:r>
              <a:endParaRPr lang="en-US" altLang="en-US" sz="1400"/>
            </a:p>
          </p:txBody>
        </p:sp>
        <p:pic>
          <p:nvPicPr>
            <p:cNvPr id="17417" name="Picture 9" descr="trumaninau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2466"/>
              <a:ext cx="1297"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8" name="Text Box 10"/>
            <p:cNvSpPr txBox="1">
              <a:spLocks noChangeArrowheads="1"/>
            </p:cNvSpPr>
            <p:nvPr/>
          </p:nvSpPr>
          <p:spPr bwMode="auto">
            <a:xfrm>
              <a:off x="1958" y="3440"/>
              <a:ext cx="83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Times New Roman" pitchFamily="18" charset="0"/>
                </a:rPr>
                <a:t>Inauguration 1944</a:t>
              </a:r>
              <a:endParaRPr lang="en-US" altLang="en-US" sz="1400"/>
            </a:p>
          </p:txBody>
        </p:sp>
      </p:grpSp>
    </p:spTree>
    <p:extLst>
      <p:ext uri="{BB962C8B-B14F-4D97-AF65-F5344CB8AC3E}">
        <p14:creationId xmlns:p14="http://schemas.microsoft.com/office/powerpoint/2010/main" val="1668189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935591"/>
            <a:ext cx="7882890" cy="305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To prevent future Presidents from following this precedent, the 22nd Amendment made the unwritten custom limiting presidential terms a part of the written constitution.  The 22nd Amendment was adopted in 1951.</a:t>
            </a:r>
          </a:p>
          <a:p>
            <a:endParaRPr lang="en-US" altLang="en-US" sz="3200" dirty="0"/>
          </a:p>
        </p:txBody>
      </p:sp>
    </p:spTree>
    <p:extLst>
      <p:ext uri="{BB962C8B-B14F-4D97-AF65-F5344CB8AC3E}">
        <p14:creationId xmlns:p14="http://schemas.microsoft.com/office/powerpoint/2010/main" val="94122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 y="457200"/>
            <a:ext cx="896112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As a general rule, then, each</a:t>
            </a:r>
            <a:r>
              <a:rPr lang="en-US" altLang="en-US" sz="3200" b="1" dirty="0">
                <a:solidFill>
                  <a:srgbClr val="000000"/>
                </a:solidFill>
                <a:latin typeface="Times New Roman" pitchFamily="18" charset="0"/>
              </a:rPr>
              <a:t> President may now serve a maximum of two full terms - eight years - in office</a:t>
            </a:r>
            <a:r>
              <a:rPr lang="en-US" altLang="en-US" sz="3200" dirty="0">
                <a:solidFill>
                  <a:srgbClr val="000000"/>
                </a:solidFill>
                <a:latin typeface="Times New Roman" pitchFamily="18" charset="0"/>
              </a:rPr>
              <a:t>.  A President who succeeds to the office after the midpoint in a term could possibly serve for more than eight years.</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In that circumstance, the President may finish out the predecessor's term and then seek two full terms of his or her own. </a:t>
            </a:r>
          </a:p>
          <a:p>
            <a:pPr algn="ctr"/>
            <a:endParaRPr lang="en-US" altLang="en-US" sz="3200" dirty="0">
              <a:solidFill>
                <a:srgbClr val="000000"/>
              </a:solidFill>
              <a:latin typeface="Times New Roman" pitchFamily="18" charset="0"/>
            </a:endParaRPr>
          </a:p>
          <a:p>
            <a:pPr algn="ctr"/>
            <a:r>
              <a:rPr lang="en-US" altLang="en-US" sz="3200" b="1" dirty="0">
                <a:solidFill>
                  <a:srgbClr val="000000"/>
                </a:solidFill>
                <a:latin typeface="Times New Roman" pitchFamily="18" charset="0"/>
              </a:rPr>
              <a:t>However, no President may serve no more than 10 years in office.</a:t>
            </a:r>
            <a:endParaRPr lang="en-US" altLang="en-US" sz="3200" dirty="0"/>
          </a:p>
        </p:txBody>
      </p:sp>
    </p:spTree>
    <p:extLst>
      <p:ext uri="{BB962C8B-B14F-4D97-AF65-F5344CB8AC3E}">
        <p14:creationId xmlns:p14="http://schemas.microsoft.com/office/powerpoint/2010/main" val="4022360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2400" y="75755"/>
            <a:ext cx="8839200" cy="650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The Framers gave more time to the method for choosing the President than to any other matter.</a:t>
            </a:r>
          </a:p>
          <a:p>
            <a:pPr algn="ctr"/>
            <a:endParaRPr lang="en-US" altLang="en-US" sz="16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After weeks of debate, the Framers finally agreed on a plan.  Under it, the President and Vice President were to be chosen by special body of presidential electors.</a:t>
            </a:r>
          </a:p>
          <a:p>
            <a:pPr algn="ctr"/>
            <a:endParaRPr lang="en-US" altLang="en-US" sz="16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Framer's intended the electors to be "the most enlightened and respectable citizens"  from each State.</a:t>
            </a:r>
          </a:p>
          <a:p>
            <a:pPr algn="ctr"/>
            <a:endParaRPr lang="en-US" altLang="en-US" sz="16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They were to be "free agent" in choosing the people best qualified to fill the nation's two highest offices.</a:t>
            </a:r>
            <a:endParaRPr lang="en-US" altLang="en-US" sz="3200" dirty="0"/>
          </a:p>
        </p:txBody>
      </p:sp>
    </p:spTree>
    <p:extLst>
      <p:ext uri="{BB962C8B-B14F-4D97-AF65-F5344CB8AC3E}">
        <p14:creationId xmlns:p14="http://schemas.microsoft.com/office/powerpoint/2010/main" val="167634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6001643"/>
          </a:xfrm>
          <a:prstGeom prst="rect">
            <a:avLst/>
          </a:prstGeom>
          <a:noFill/>
        </p:spPr>
        <p:txBody>
          <a:bodyPr wrap="square" rtlCol="0">
            <a:spAutoFit/>
          </a:bodyPr>
          <a:lstStyle/>
          <a:p>
            <a:r>
              <a:rPr lang="en-US" sz="3200" dirty="0" smtClean="0"/>
              <a:t>Legislative Powers-</a:t>
            </a:r>
          </a:p>
          <a:p>
            <a:pPr marL="457200" indent="-457200">
              <a:buFont typeface="Arial" panose="020B0604020202020204" pitchFamily="34" charset="0"/>
              <a:buChar char="•"/>
            </a:pPr>
            <a:r>
              <a:rPr lang="en-US" sz="3200" dirty="0" smtClean="0"/>
              <a:t>President proposes legislation during State of the Union address and the federal budget proposal, and at any other time.</a:t>
            </a:r>
          </a:p>
          <a:p>
            <a:pPr marL="457200" indent="-457200">
              <a:buFont typeface="Arial" panose="020B0604020202020204" pitchFamily="34" charset="0"/>
              <a:buChar char="•"/>
            </a:pPr>
            <a:r>
              <a:rPr lang="en-US" sz="3200" dirty="0" smtClean="0"/>
              <a:t>He can veto. (no line item veto=unconstitutional since 1998)</a:t>
            </a:r>
          </a:p>
          <a:p>
            <a:pPr marL="457200" indent="-457200">
              <a:buFont typeface="Arial" panose="020B0604020202020204" pitchFamily="34" charset="0"/>
              <a:buChar char="•"/>
            </a:pPr>
            <a:endParaRPr lang="en-US" sz="3200" dirty="0"/>
          </a:p>
          <a:p>
            <a:r>
              <a:rPr lang="en-US" sz="3200" dirty="0" smtClean="0"/>
              <a:t>Judicial Powers-</a:t>
            </a:r>
          </a:p>
          <a:p>
            <a:pPr marL="457200" indent="-457200">
              <a:buFont typeface="Arial" panose="020B0604020202020204" pitchFamily="34" charset="0"/>
              <a:buChar char="•"/>
            </a:pPr>
            <a:r>
              <a:rPr lang="en-US" sz="3200" dirty="0" smtClean="0"/>
              <a:t>Presidents nominate federal justices and judges, senate must approve.</a:t>
            </a:r>
          </a:p>
          <a:p>
            <a:pPr marL="457200" indent="-457200">
              <a:buFont typeface="Arial" panose="020B0604020202020204" pitchFamily="34" charset="0"/>
              <a:buChar char="•"/>
            </a:pPr>
            <a:r>
              <a:rPr lang="en-US" sz="3200" dirty="0" smtClean="0"/>
              <a:t>Power to grant clemency!!!</a:t>
            </a:r>
          </a:p>
          <a:p>
            <a:endParaRPr lang="en-US" sz="3200" dirty="0"/>
          </a:p>
        </p:txBody>
      </p:sp>
    </p:spTree>
    <p:extLst>
      <p:ext uri="{BB962C8B-B14F-4D97-AF65-F5344CB8AC3E}">
        <p14:creationId xmlns:p14="http://schemas.microsoft.com/office/powerpoint/2010/main" val="4000125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61" name="Group 9"/>
          <p:cNvGrpSpPr>
            <a:grpSpLocks/>
          </p:cNvGrpSpPr>
          <p:nvPr/>
        </p:nvGrpSpPr>
        <p:grpSpPr bwMode="auto">
          <a:xfrm>
            <a:off x="546194" y="456247"/>
            <a:ext cx="8534400" cy="6020753"/>
            <a:chOff x="780" y="57"/>
            <a:chExt cx="3016" cy="3007"/>
          </a:xfrm>
        </p:grpSpPr>
        <p:grpSp>
          <p:nvGrpSpPr>
            <p:cNvPr id="49156" name="Group 4"/>
            <p:cNvGrpSpPr>
              <a:grpSpLocks/>
            </p:cNvGrpSpPr>
            <p:nvPr/>
          </p:nvGrpSpPr>
          <p:grpSpPr bwMode="auto">
            <a:xfrm>
              <a:off x="780" y="2150"/>
              <a:ext cx="3016" cy="572"/>
              <a:chOff x="780" y="2150"/>
              <a:chExt cx="3016" cy="572"/>
            </a:xfrm>
          </p:grpSpPr>
          <p:sp>
            <p:nvSpPr>
              <p:cNvPr id="49154" name="Text Box 2"/>
              <p:cNvSpPr txBox="1">
                <a:spLocks noChangeArrowheads="1"/>
              </p:cNvSpPr>
              <p:nvPr/>
            </p:nvSpPr>
            <p:spPr bwMode="auto">
              <a:xfrm>
                <a:off x="848" y="2150"/>
                <a:ext cx="2948"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00"/>
                    </a:solidFill>
                    <a:latin typeface="Times New Roman" pitchFamily="18" charset="0"/>
                  </a:rPr>
                  <a:t>http://www.archives.gov/federal-register/electoral-college/about.html</a:t>
                </a:r>
                <a:endParaRPr lang="en-US" altLang="en-US" sz="2800"/>
              </a:p>
            </p:txBody>
          </p:sp>
          <p:pic>
            <p:nvPicPr>
              <p:cNvPr id="49155" name="Picture 3" descr="fileLin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 y="2328"/>
                <a:ext cx="108"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159" name="Group 7"/>
            <p:cNvGrpSpPr>
              <a:grpSpLocks/>
            </p:cNvGrpSpPr>
            <p:nvPr/>
          </p:nvGrpSpPr>
          <p:grpSpPr bwMode="auto">
            <a:xfrm>
              <a:off x="1044" y="2492"/>
              <a:ext cx="2368" cy="572"/>
              <a:chOff x="1044" y="2492"/>
              <a:chExt cx="2368" cy="572"/>
            </a:xfrm>
          </p:grpSpPr>
          <p:sp>
            <p:nvSpPr>
              <p:cNvPr id="49157" name="Text Box 5"/>
              <p:cNvSpPr txBox="1">
                <a:spLocks noChangeArrowheads="1"/>
              </p:cNvSpPr>
              <p:nvPr/>
            </p:nvSpPr>
            <p:spPr bwMode="auto">
              <a:xfrm>
                <a:off x="1112" y="2492"/>
                <a:ext cx="2300" cy="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00"/>
                    </a:solidFill>
                    <a:latin typeface="Times New Roman" pitchFamily="18" charset="0"/>
                  </a:rPr>
                  <a:t>http://www.howstuffworks.com/electoral-college.htm</a:t>
                </a:r>
                <a:endParaRPr lang="en-US" altLang="en-US" sz="2800"/>
              </a:p>
            </p:txBody>
          </p:sp>
          <p:pic>
            <p:nvPicPr>
              <p:cNvPr id="49158" name="Picture 6" descr="fileLink(21590)">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 y="2670"/>
                <a:ext cx="108"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160" name="Text Box 8"/>
            <p:cNvSpPr txBox="1">
              <a:spLocks noChangeArrowheads="1"/>
            </p:cNvSpPr>
            <p:nvPr/>
          </p:nvSpPr>
          <p:spPr bwMode="auto">
            <a:xfrm>
              <a:off x="856" y="57"/>
              <a:ext cx="2744" cy="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solidFill>
                    <a:srgbClr val="000000"/>
                  </a:solidFill>
                  <a:latin typeface="Times New Roman" pitchFamily="18" charset="0"/>
                </a:rPr>
                <a:t>The electoral college, then is a group of people, the electors, chosen form each State and the District of Columbia to formally select the President and Vice President</a:t>
              </a:r>
              <a:r>
                <a:rPr lang="en-US" altLang="en-US" sz="2800" dirty="0" smtClean="0">
                  <a:solidFill>
                    <a:srgbClr val="000000"/>
                  </a:solidFill>
                  <a:latin typeface="Times New Roman" pitchFamily="18" charset="0"/>
                </a:rPr>
                <a:t>.</a:t>
              </a:r>
            </a:p>
            <a:p>
              <a:pPr algn="ctr"/>
              <a:r>
                <a:rPr lang="en-US" altLang="en-US" sz="2800" dirty="0" smtClean="0">
                  <a:solidFill>
                    <a:srgbClr val="000000"/>
                  </a:solidFill>
                  <a:latin typeface="Times New Roman" pitchFamily="18" charset="0"/>
                </a:rPr>
                <a:t>435 + 100 </a:t>
              </a:r>
              <a:r>
                <a:rPr lang="en-US" altLang="en-US" sz="2800" baseline="30000" dirty="0" smtClean="0">
                  <a:solidFill>
                    <a:srgbClr val="000000"/>
                  </a:solidFill>
                  <a:latin typeface="Times New Roman" pitchFamily="18" charset="0"/>
                </a:rPr>
                <a:t>+</a:t>
              </a:r>
              <a:r>
                <a:rPr lang="en-US" altLang="en-US" sz="2800" dirty="0" smtClean="0">
                  <a:solidFill>
                    <a:srgbClr val="000000"/>
                  </a:solidFill>
                  <a:latin typeface="Times New Roman" pitchFamily="18" charset="0"/>
                </a:rPr>
                <a:t> 3 = 538</a:t>
              </a:r>
              <a:endParaRPr lang="en-US" altLang="en-US" sz="2800" dirty="0">
                <a:solidFill>
                  <a:srgbClr val="000000"/>
                </a:solidFill>
                <a:latin typeface="Times New Roman" pitchFamily="18" charset="0"/>
              </a:endParaRPr>
            </a:p>
            <a:p>
              <a:pPr algn="ctr"/>
              <a:endParaRPr lang="en-US" altLang="en-US" sz="2800" dirty="0">
                <a:solidFill>
                  <a:srgbClr val="000000"/>
                </a:solidFill>
                <a:latin typeface="Times New Roman" pitchFamily="18" charset="0"/>
              </a:endParaRPr>
            </a:p>
            <a:p>
              <a:pPr algn="ctr"/>
              <a:r>
                <a:rPr lang="en-US" altLang="en-US" sz="2800" dirty="0">
                  <a:solidFill>
                    <a:srgbClr val="000000"/>
                  </a:solidFill>
                  <a:latin typeface="Times New Roman" pitchFamily="18" charset="0"/>
                </a:rPr>
                <a:t>To learn more about the electoral college and how it work, visit the following sites:</a:t>
              </a:r>
              <a:endParaRPr lang="en-US" altLang="en-US" sz="2800" dirty="0"/>
            </a:p>
          </p:txBody>
        </p:sp>
      </p:grpSp>
    </p:spTree>
    <p:extLst>
      <p:ext uri="{BB962C8B-B14F-4D97-AF65-F5344CB8AC3E}">
        <p14:creationId xmlns:p14="http://schemas.microsoft.com/office/powerpoint/2010/main" val="247172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762000"/>
            <a:ext cx="8610600" cy="1569660"/>
          </a:xfrm>
          <a:prstGeom prst="rect">
            <a:avLst/>
          </a:prstGeom>
          <a:noFill/>
        </p:spPr>
        <p:txBody>
          <a:bodyPr wrap="square" rtlCol="0">
            <a:spAutoFit/>
          </a:bodyPr>
          <a:lstStyle/>
          <a:p>
            <a:r>
              <a:rPr lang="en-US" sz="3200" dirty="0" smtClean="0"/>
              <a:t>All but Maine and Nebraska are “winner take all” electoral college votes.  In theses states EC votes are split by district not state.</a:t>
            </a:r>
            <a:endParaRPr lang="en-US" sz="3200" dirty="0"/>
          </a:p>
        </p:txBody>
      </p:sp>
    </p:spTree>
    <p:extLst>
      <p:ext uri="{BB962C8B-B14F-4D97-AF65-F5344CB8AC3E}">
        <p14:creationId xmlns:p14="http://schemas.microsoft.com/office/powerpoint/2010/main" val="1165674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01190" y="2155849"/>
            <a:ext cx="5593080" cy="73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4100">
                <a:solidFill>
                  <a:srgbClr val="000000"/>
                </a:solidFill>
                <a:latin typeface="Times New Roman" pitchFamily="18" charset="0"/>
              </a:rPr>
              <a:t>Presidential Succession</a:t>
            </a:r>
            <a:endParaRPr lang="en-US" altLang="en-US" sz="4100"/>
          </a:p>
        </p:txBody>
      </p:sp>
    </p:spTree>
    <p:extLst>
      <p:ext uri="{BB962C8B-B14F-4D97-AF65-F5344CB8AC3E}">
        <p14:creationId xmlns:p14="http://schemas.microsoft.com/office/powerpoint/2010/main" val="2163307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8600" y="457200"/>
            <a:ext cx="868680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Presidential succession the scheme by which a presidential vacancy is filled.</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Originally, the Constitution did not provide for the succession.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In practice the Vice President succeeded to the office when it became vacant.  This precedent was set in 1841 when Vice President Jon Tyler succeeded President William Henry Harrison, who died of pneumonia just one month after taking office.</a:t>
            </a:r>
            <a:endParaRPr lang="en-US" altLang="en-US" sz="3200" dirty="0"/>
          </a:p>
        </p:txBody>
      </p:sp>
    </p:spTree>
    <p:extLst>
      <p:ext uri="{BB962C8B-B14F-4D97-AF65-F5344CB8AC3E}">
        <p14:creationId xmlns:p14="http://schemas.microsoft.com/office/powerpoint/2010/main" val="3751006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563991"/>
            <a:ext cx="8458200" cy="564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4000" dirty="0">
                <a:solidFill>
                  <a:srgbClr val="000000"/>
                </a:solidFill>
                <a:latin typeface="Times New Roman" pitchFamily="18" charset="0"/>
              </a:rPr>
              <a:t>In 1967, the 25th Amendment made this practice into written word in the Constitution.</a:t>
            </a:r>
          </a:p>
          <a:p>
            <a:pPr algn="ctr"/>
            <a:endParaRPr lang="en-US" altLang="en-US" sz="4000" dirty="0">
              <a:solidFill>
                <a:srgbClr val="000000"/>
              </a:solidFill>
              <a:latin typeface="Times New Roman" pitchFamily="18" charset="0"/>
            </a:endParaRPr>
          </a:p>
          <a:p>
            <a:pPr algn="ctr"/>
            <a:endParaRPr lang="en-US" altLang="en-US" sz="4000" dirty="0">
              <a:solidFill>
                <a:srgbClr val="000000"/>
              </a:solidFill>
              <a:latin typeface="Times New Roman" pitchFamily="18" charset="0"/>
            </a:endParaRPr>
          </a:p>
          <a:p>
            <a:pPr algn="ctr"/>
            <a:r>
              <a:rPr lang="en-US" altLang="en-US" sz="4000" dirty="0">
                <a:solidFill>
                  <a:srgbClr val="000000"/>
                </a:solidFill>
                <a:latin typeface="Script MT Bold" pitchFamily="66" charset="0"/>
              </a:rPr>
              <a:t>"In the case of the removal of the President from office or of his death or resignation, the Vice President shall become President."</a:t>
            </a:r>
            <a:endParaRPr lang="en-US" altLang="en-US" sz="4000" dirty="0"/>
          </a:p>
        </p:txBody>
      </p:sp>
    </p:spTree>
    <p:extLst>
      <p:ext uri="{BB962C8B-B14F-4D97-AF65-F5344CB8AC3E}">
        <p14:creationId xmlns:p14="http://schemas.microsoft.com/office/powerpoint/2010/main" val="1506752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lip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40281"/>
            <a:ext cx="5259706" cy="421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3"/>
          <p:cNvSpPr txBox="1">
            <a:spLocks noChangeArrowheads="1"/>
          </p:cNvSpPr>
          <p:nvPr/>
        </p:nvSpPr>
        <p:spPr bwMode="auto">
          <a:xfrm>
            <a:off x="80010" y="4588687"/>
            <a:ext cx="8682990" cy="20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Vice President Lyndon B. Johnson taking the oath of office aboard</a:t>
            </a:r>
          </a:p>
          <a:p>
            <a:pPr algn="ctr"/>
            <a:r>
              <a:rPr lang="en-US" altLang="en-US" sz="3200" dirty="0">
                <a:solidFill>
                  <a:srgbClr val="000000"/>
                </a:solidFill>
                <a:latin typeface="Times New Roman" pitchFamily="18" charset="0"/>
              </a:rPr>
              <a:t>Air Force One after the assassinating of President Kennedy in 1963.</a:t>
            </a:r>
            <a:endParaRPr lang="en-US" altLang="en-US" sz="3200" dirty="0"/>
          </a:p>
        </p:txBody>
      </p:sp>
    </p:spTree>
    <p:extLst>
      <p:ext uri="{BB962C8B-B14F-4D97-AF65-F5344CB8AC3E}">
        <p14:creationId xmlns:p14="http://schemas.microsoft.com/office/powerpoint/2010/main" val="1551153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0680" y="290236"/>
            <a:ext cx="8153400" cy="656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2000" dirty="0">
                <a:solidFill>
                  <a:srgbClr val="000000"/>
                </a:solidFill>
                <a:latin typeface="Times New Roman" pitchFamily="18" charset="0"/>
              </a:rPr>
              <a:t>Congress fixes the order of succession following the Vice President.  The present law on the matter is the Presidential Succession Act of 1947</a:t>
            </a:r>
            <a:r>
              <a:rPr lang="en-US" altLang="en-US" sz="2000" dirty="0" smtClean="0">
                <a:solidFill>
                  <a:srgbClr val="000000"/>
                </a:solidFill>
                <a:latin typeface="Times New Roman" pitchFamily="18" charset="0"/>
              </a:rPr>
              <a:t>.  After #3 they are in order of when Congress created the department.</a:t>
            </a:r>
            <a:endParaRPr lang="en-US" altLang="en-US" sz="2000" dirty="0">
              <a:solidFill>
                <a:srgbClr val="000000"/>
              </a:solidFill>
              <a:latin typeface="Times New Roman" pitchFamily="18" charset="0"/>
            </a:endParaRPr>
          </a:p>
          <a:p>
            <a:r>
              <a:rPr lang="en-US" altLang="en-US" sz="2000" dirty="0" smtClean="0">
                <a:solidFill>
                  <a:srgbClr val="000000"/>
                </a:solidFill>
                <a:latin typeface="Times New Roman" pitchFamily="18" charset="0"/>
              </a:rPr>
              <a:t>1</a:t>
            </a:r>
            <a:r>
              <a:rPr lang="en-US" altLang="en-US" sz="2000" dirty="0">
                <a:solidFill>
                  <a:srgbClr val="000000"/>
                </a:solidFill>
                <a:latin typeface="Times New Roman" pitchFamily="18" charset="0"/>
              </a:rPr>
              <a:t>.  Vice President</a:t>
            </a:r>
          </a:p>
          <a:p>
            <a:r>
              <a:rPr lang="en-US" altLang="en-US" sz="2000" dirty="0">
                <a:solidFill>
                  <a:srgbClr val="000000"/>
                </a:solidFill>
                <a:latin typeface="Times New Roman" pitchFamily="18" charset="0"/>
              </a:rPr>
              <a:t>2.  Speaker of the House</a:t>
            </a:r>
          </a:p>
          <a:p>
            <a:r>
              <a:rPr lang="en-US" altLang="en-US" sz="2000" dirty="0">
                <a:solidFill>
                  <a:srgbClr val="000000"/>
                </a:solidFill>
                <a:latin typeface="Times New Roman" pitchFamily="18" charset="0"/>
              </a:rPr>
              <a:t>3.  President pro tempore of the Senate</a:t>
            </a:r>
          </a:p>
          <a:p>
            <a:r>
              <a:rPr lang="en-US" altLang="en-US" sz="2000" dirty="0">
                <a:solidFill>
                  <a:srgbClr val="000000"/>
                </a:solidFill>
                <a:latin typeface="Times New Roman" pitchFamily="18" charset="0"/>
              </a:rPr>
              <a:t>4.  Secretary of State</a:t>
            </a:r>
          </a:p>
          <a:p>
            <a:r>
              <a:rPr lang="en-US" altLang="en-US" sz="2000" dirty="0">
                <a:solidFill>
                  <a:srgbClr val="000000"/>
                </a:solidFill>
                <a:latin typeface="Times New Roman" pitchFamily="18" charset="0"/>
              </a:rPr>
              <a:t>5.  Secretary of the Treasury</a:t>
            </a:r>
          </a:p>
          <a:p>
            <a:r>
              <a:rPr lang="en-US" altLang="en-US" sz="2000" dirty="0">
                <a:solidFill>
                  <a:srgbClr val="000000"/>
                </a:solidFill>
                <a:latin typeface="Times New Roman" pitchFamily="18" charset="0"/>
              </a:rPr>
              <a:t>6.  Secretary of the Defense</a:t>
            </a:r>
          </a:p>
          <a:p>
            <a:r>
              <a:rPr lang="en-US" altLang="en-US" sz="2000" dirty="0">
                <a:solidFill>
                  <a:srgbClr val="000000"/>
                </a:solidFill>
                <a:latin typeface="Times New Roman" pitchFamily="18" charset="0"/>
              </a:rPr>
              <a:t>7.  Attorney General</a:t>
            </a:r>
          </a:p>
          <a:p>
            <a:r>
              <a:rPr lang="en-US" altLang="en-US" sz="2000" dirty="0">
                <a:solidFill>
                  <a:srgbClr val="000000"/>
                </a:solidFill>
                <a:latin typeface="Times New Roman" pitchFamily="18" charset="0"/>
              </a:rPr>
              <a:t>8.  Secretary of the Interior</a:t>
            </a:r>
          </a:p>
          <a:p>
            <a:r>
              <a:rPr lang="en-US" altLang="en-US" sz="2000" dirty="0">
                <a:solidFill>
                  <a:srgbClr val="000000"/>
                </a:solidFill>
                <a:latin typeface="Times New Roman" pitchFamily="18" charset="0"/>
              </a:rPr>
              <a:t>9.  Secretary of the Agriculture</a:t>
            </a:r>
          </a:p>
          <a:p>
            <a:r>
              <a:rPr lang="en-US" altLang="en-US" sz="2000" dirty="0">
                <a:solidFill>
                  <a:srgbClr val="000000"/>
                </a:solidFill>
                <a:latin typeface="Times New Roman" pitchFamily="18" charset="0"/>
              </a:rPr>
              <a:t>10. Secretary of Commerce</a:t>
            </a:r>
          </a:p>
          <a:p>
            <a:r>
              <a:rPr lang="en-US" altLang="en-US" sz="2000" dirty="0">
                <a:solidFill>
                  <a:srgbClr val="000000"/>
                </a:solidFill>
                <a:latin typeface="Times New Roman" pitchFamily="18" charset="0"/>
              </a:rPr>
              <a:t>11. Secretary of Labor</a:t>
            </a:r>
          </a:p>
          <a:p>
            <a:r>
              <a:rPr lang="en-US" altLang="en-US" sz="2000" dirty="0">
                <a:solidFill>
                  <a:srgbClr val="000000"/>
                </a:solidFill>
                <a:latin typeface="Times New Roman" pitchFamily="18" charset="0"/>
              </a:rPr>
              <a:t>12. Secretary of Health and Human Services</a:t>
            </a:r>
          </a:p>
          <a:p>
            <a:r>
              <a:rPr lang="en-US" altLang="en-US" sz="2000" dirty="0">
                <a:solidFill>
                  <a:srgbClr val="000000"/>
                </a:solidFill>
                <a:latin typeface="Times New Roman" pitchFamily="18" charset="0"/>
              </a:rPr>
              <a:t>13. Secretary of Housing and Urban Development</a:t>
            </a:r>
          </a:p>
          <a:p>
            <a:r>
              <a:rPr lang="en-US" altLang="en-US" sz="2000" dirty="0">
                <a:solidFill>
                  <a:srgbClr val="000000"/>
                </a:solidFill>
                <a:latin typeface="Times New Roman" pitchFamily="18" charset="0"/>
              </a:rPr>
              <a:t>14. Secretary of Transportation</a:t>
            </a:r>
          </a:p>
          <a:p>
            <a:r>
              <a:rPr lang="en-US" altLang="en-US" sz="2000" dirty="0">
                <a:solidFill>
                  <a:srgbClr val="000000"/>
                </a:solidFill>
                <a:latin typeface="Times New Roman" pitchFamily="18" charset="0"/>
              </a:rPr>
              <a:t>15. Secretary of Energy</a:t>
            </a:r>
          </a:p>
          <a:p>
            <a:r>
              <a:rPr lang="en-US" altLang="en-US" sz="2000" dirty="0">
                <a:solidFill>
                  <a:srgbClr val="000000"/>
                </a:solidFill>
                <a:latin typeface="Times New Roman" pitchFamily="18" charset="0"/>
              </a:rPr>
              <a:t>16. Secretary of Education</a:t>
            </a:r>
          </a:p>
          <a:p>
            <a:r>
              <a:rPr lang="en-US" altLang="en-US" sz="2000" dirty="0">
                <a:solidFill>
                  <a:srgbClr val="000000"/>
                </a:solidFill>
                <a:latin typeface="Times New Roman" pitchFamily="18" charset="0"/>
              </a:rPr>
              <a:t>17. Secretary of Veterans Affairs</a:t>
            </a:r>
          </a:p>
          <a:p>
            <a:r>
              <a:rPr lang="en-US" altLang="en-US" sz="2000" dirty="0">
                <a:solidFill>
                  <a:srgbClr val="000000"/>
                </a:solidFill>
                <a:latin typeface="Times New Roman" pitchFamily="18" charset="0"/>
              </a:rPr>
              <a:t>18. Secretary of Homeland Security</a:t>
            </a:r>
            <a:endParaRPr lang="en-US" altLang="en-US" sz="2000" dirty="0"/>
          </a:p>
        </p:txBody>
      </p:sp>
    </p:spTree>
    <p:extLst>
      <p:ext uri="{BB962C8B-B14F-4D97-AF65-F5344CB8AC3E}">
        <p14:creationId xmlns:p14="http://schemas.microsoft.com/office/powerpoint/2010/main" val="1690018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609600"/>
            <a:ext cx="8686800" cy="502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Before the passage of the 25th Amendment, there were serious gaps in the arrangement for presidential succession.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Neither the Constitution nor Congress had made any provision for deciding when a President was disabled.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Nor was there anything to indicate by whom such a decision was to be made.</a:t>
            </a:r>
            <a:endParaRPr lang="en-US" altLang="en-US" sz="3200" dirty="0"/>
          </a:p>
        </p:txBody>
      </p:sp>
    </p:spTree>
    <p:extLst>
      <p:ext uri="{BB962C8B-B14F-4D97-AF65-F5344CB8AC3E}">
        <p14:creationId xmlns:p14="http://schemas.microsoft.com/office/powerpoint/2010/main" val="2940880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304800"/>
            <a:ext cx="9144000" cy="20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For nearly 180 years, then, the nation played with fate.</a:t>
            </a:r>
          </a:p>
          <a:p>
            <a:pPr algn="ctr"/>
            <a:r>
              <a:rPr lang="en-US" altLang="en-US" sz="3200" dirty="0" smtClean="0">
                <a:solidFill>
                  <a:srgbClr val="000000"/>
                </a:solidFill>
                <a:latin typeface="Times New Roman" pitchFamily="18" charset="0"/>
              </a:rPr>
              <a:t>  </a:t>
            </a:r>
            <a:r>
              <a:rPr lang="en-US" altLang="en-US" sz="3200" dirty="0">
                <a:solidFill>
                  <a:srgbClr val="000000"/>
                </a:solidFill>
                <a:latin typeface="Times New Roman" pitchFamily="18" charset="0"/>
              </a:rPr>
              <a:t>President Eisenhower suffered three serious but temporary illnesses while in office:  a heart attack in 1955, ileitis in 1956, and a mild stroke in 1957.</a:t>
            </a:r>
            <a:endParaRPr lang="en-US" altLang="en-US" sz="3200" dirty="0"/>
          </a:p>
        </p:txBody>
      </p:sp>
      <p:pic>
        <p:nvPicPr>
          <p:cNvPr id="34819" name="Picture 3" descr="presiden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514600"/>
            <a:ext cx="3141346" cy="387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12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69670" y="1835475"/>
            <a:ext cx="7124700" cy="108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3200" dirty="0">
                <a:solidFill>
                  <a:srgbClr val="000000"/>
                </a:solidFill>
                <a:latin typeface="Times New Roman" pitchFamily="18" charset="0"/>
              </a:rPr>
              <a:t>Two other Presidents were disabled for much longer periods</a:t>
            </a:r>
            <a:endParaRPr lang="en-US" altLang="en-US" sz="3200" dirty="0"/>
          </a:p>
        </p:txBody>
      </p:sp>
    </p:spTree>
    <p:extLst>
      <p:ext uri="{BB962C8B-B14F-4D97-AF65-F5344CB8AC3E}">
        <p14:creationId xmlns:p14="http://schemas.microsoft.com/office/powerpoint/2010/main" val="36487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5509200"/>
          </a:xfrm>
          <a:prstGeom prst="rect">
            <a:avLst/>
          </a:prstGeom>
          <a:noFill/>
        </p:spPr>
        <p:txBody>
          <a:bodyPr wrap="square" rtlCol="0">
            <a:spAutoFit/>
          </a:bodyPr>
          <a:lstStyle/>
          <a:p>
            <a:r>
              <a:rPr lang="en-US" sz="3200" dirty="0" smtClean="0"/>
              <a:t>Checks on the President’s Powers</a:t>
            </a:r>
          </a:p>
          <a:p>
            <a:r>
              <a:rPr lang="en-US" sz="3200" dirty="0" smtClean="0"/>
              <a:t>Formal:</a:t>
            </a:r>
          </a:p>
          <a:p>
            <a:pPr marL="457200" indent="-457200">
              <a:buFont typeface="Arial" panose="020B0604020202020204" pitchFamily="34" charset="0"/>
              <a:buChar char="•"/>
            </a:pPr>
            <a:r>
              <a:rPr lang="en-US" sz="3200" dirty="0" smtClean="0"/>
              <a:t>judicial review of his actions, </a:t>
            </a:r>
            <a:r>
              <a:rPr lang="en-US" sz="3200" dirty="0" err="1" smtClean="0"/>
              <a:t>ie</a:t>
            </a:r>
            <a:r>
              <a:rPr lang="en-US" sz="3200" dirty="0" smtClean="0"/>
              <a:t>) they can be declared unconstitutional.</a:t>
            </a:r>
          </a:p>
          <a:p>
            <a:pPr marL="457200" indent="-457200">
              <a:buFont typeface="Arial" panose="020B0604020202020204" pitchFamily="34" charset="0"/>
              <a:buChar char="•"/>
            </a:pPr>
            <a:r>
              <a:rPr lang="en-US" sz="3200" dirty="0" smtClean="0"/>
              <a:t>Senate can block presidential nominations</a:t>
            </a:r>
          </a:p>
          <a:p>
            <a:pPr marL="457200" indent="-457200">
              <a:buFont typeface="Arial" panose="020B0604020202020204" pitchFamily="34" charset="0"/>
              <a:buChar char="•"/>
            </a:pPr>
            <a:r>
              <a:rPr lang="en-US" sz="3200" dirty="0" smtClean="0"/>
              <a:t>Congress can override a veto</a:t>
            </a:r>
          </a:p>
          <a:p>
            <a:r>
              <a:rPr lang="en-US" sz="3200" dirty="0" smtClean="0"/>
              <a:t>Informal:</a:t>
            </a:r>
          </a:p>
          <a:p>
            <a:pPr marL="457200" indent="-457200">
              <a:buFont typeface="Arial" panose="020B0604020202020204" pitchFamily="34" charset="0"/>
              <a:buChar char="•"/>
            </a:pPr>
            <a:r>
              <a:rPr lang="en-US" sz="3200" dirty="0" smtClean="0"/>
              <a:t>Media-inform the public about abuses</a:t>
            </a:r>
          </a:p>
          <a:p>
            <a:pPr marL="457200" indent="-457200">
              <a:buFont typeface="Arial" panose="020B0604020202020204" pitchFamily="34" charset="0"/>
              <a:buChar char="•"/>
            </a:pPr>
            <a:r>
              <a:rPr lang="en-US" sz="3200" dirty="0" smtClean="0"/>
              <a:t>Public approval- 41% approval rating this week</a:t>
            </a:r>
          </a:p>
          <a:p>
            <a:r>
              <a:rPr lang="en-US" sz="3200" dirty="0" smtClean="0"/>
              <a:t>(successful presidents generally have strong public support)</a:t>
            </a:r>
            <a:endParaRPr lang="en-US" sz="3200" dirty="0"/>
          </a:p>
        </p:txBody>
      </p:sp>
    </p:spTree>
    <p:extLst>
      <p:ext uri="{BB962C8B-B14F-4D97-AF65-F5344CB8AC3E}">
        <p14:creationId xmlns:p14="http://schemas.microsoft.com/office/powerpoint/2010/main" val="2691080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533957"/>
            <a:ext cx="8610600" cy="108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James Garfield lingered for 80 days before he died from an assassin's bullet in 1881.</a:t>
            </a:r>
            <a:endParaRPr lang="en-US" altLang="en-US" sz="3200" dirty="0"/>
          </a:p>
        </p:txBody>
      </p:sp>
      <p:pic>
        <p:nvPicPr>
          <p:cNvPr id="36867" name="Picture 3" descr="clip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14" y="2286000"/>
            <a:ext cx="5751196" cy="320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929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07646" y="403804"/>
            <a:ext cx="8686800" cy="176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600" dirty="0">
                <a:solidFill>
                  <a:srgbClr val="000000"/>
                </a:solidFill>
                <a:latin typeface="Times New Roman" pitchFamily="18" charset="0"/>
              </a:rPr>
              <a:t>Woodrow Wilson suffered a paralytic stroke in 1919 and was an invalid for the rest of his second term</a:t>
            </a:r>
            <a:endParaRPr lang="en-US" altLang="en-US" sz="3600" dirty="0"/>
          </a:p>
        </p:txBody>
      </p:sp>
      <p:pic>
        <p:nvPicPr>
          <p:cNvPr id="37891" name="Picture 3" descr="clipboar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0" y="2397700"/>
            <a:ext cx="3672840" cy="313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
          <p:cNvSpPr txBox="1">
            <a:spLocks noChangeArrowheads="1"/>
          </p:cNvSpPr>
          <p:nvPr/>
        </p:nvSpPr>
        <p:spPr bwMode="auto">
          <a:xfrm>
            <a:off x="207646" y="5658004"/>
            <a:ext cx="8686800" cy="108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He was so ill he could not meet with his cabinet for 7 months after his stroke</a:t>
            </a:r>
            <a:endParaRPr lang="en-US" altLang="en-US" sz="3200" dirty="0"/>
          </a:p>
        </p:txBody>
      </p:sp>
    </p:spTree>
    <p:extLst>
      <p:ext uri="{BB962C8B-B14F-4D97-AF65-F5344CB8AC3E}">
        <p14:creationId xmlns:p14="http://schemas.microsoft.com/office/powerpoint/2010/main" val="435248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874353"/>
            <a:ext cx="8763000" cy="502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Sections 3 &amp; 4 of the 25th Amendment fill the disability gap, and in detail.</a:t>
            </a:r>
          </a:p>
          <a:p>
            <a:pPr algn="ctr"/>
            <a:endParaRPr lang="en-US" altLang="en-US" sz="3200" dirty="0">
              <a:solidFill>
                <a:srgbClr val="000000"/>
              </a:solidFill>
              <a:latin typeface="Times New Roman" pitchFamily="18" charset="0"/>
            </a:endParaRP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Vice President is to become Acting President if:</a:t>
            </a:r>
          </a:p>
          <a:p>
            <a:pPr algn="ctr"/>
            <a:r>
              <a:rPr lang="en-US" altLang="en-US" sz="3200" dirty="0">
                <a:solidFill>
                  <a:srgbClr val="000000"/>
                </a:solidFill>
                <a:latin typeface="Times New Roman" pitchFamily="18" charset="0"/>
              </a:rPr>
              <a:t> (1) the President informs Congress, in writing, "that he is unable to discharge the powers and duties of his office,"  or</a:t>
            </a:r>
          </a:p>
          <a:p>
            <a:pPr algn="ctr"/>
            <a:r>
              <a:rPr lang="en-US" altLang="en-US" sz="3200" dirty="0">
                <a:solidFill>
                  <a:srgbClr val="000000"/>
                </a:solidFill>
                <a:latin typeface="Times New Roman" pitchFamily="18" charset="0"/>
              </a:rPr>
              <a:t>(2) the Vice President and a majority of the members of the Cabinet inform Congress, in writing, that the President is so incapacitated.</a:t>
            </a:r>
            <a:endParaRPr lang="en-US" altLang="en-US" sz="3200" dirty="0"/>
          </a:p>
        </p:txBody>
      </p:sp>
    </p:spTree>
    <p:extLst>
      <p:ext uri="{BB962C8B-B14F-4D97-AF65-F5344CB8AC3E}">
        <p14:creationId xmlns:p14="http://schemas.microsoft.com/office/powerpoint/2010/main" val="2214729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1284832"/>
            <a:ext cx="8763000" cy="404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In either case, the President may resume the powers and duties of the office by informing Congress that no inability exists.</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However, the Vice President and a majority of the Cabinet may challenge the President on this score.  If they do, congress then has 21 days in which to decide the matter.</a:t>
            </a:r>
            <a:endParaRPr lang="en-US" altLang="en-US" sz="3200" dirty="0"/>
          </a:p>
        </p:txBody>
      </p:sp>
    </p:spTree>
    <p:extLst>
      <p:ext uri="{BB962C8B-B14F-4D97-AF65-F5344CB8AC3E}">
        <p14:creationId xmlns:p14="http://schemas.microsoft.com/office/powerpoint/2010/main" val="2597867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381000"/>
            <a:ext cx="8686800" cy="60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Congress determines the President's salary.  It can neither be increased nor decreased during a presidential term.  </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The President's pay was first set at $25,000 a year in 1789.  It is now $400,000 a year.</a:t>
            </a:r>
          </a:p>
          <a:p>
            <a:pPr algn="ctr"/>
            <a:endParaRPr lang="en-US" altLang="en-US" sz="3200" dirty="0">
              <a:solidFill>
                <a:srgbClr val="000000"/>
              </a:solidFill>
              <a:latin typeface="Times New Roman" pitchFamily="18" charset="0"/>
            </a:endParaRPr>
          </a:p>
          <a:p>
            <a:pPr algn="ctr"/>
            <a:r>
              <a:rPr lang="en-US" altLang="en-US" sz="3200" dirty="0">
                <a:solidFill>
                  <a:srgbClr val="000000"/>
                </a:solidFill>
                <a:latin typeface="Times New Roman" pitchFamily="18" charset="0"/>
              </a:rPr>
              <a:t>Congress has also provided the President with a $50,000-a-year expense allowance.  That money many be spent however the President chooses;  it is, in effect, a part of his pay, and it is taxed as part of his income.</a:t>
            </a:r>
            <a:endParaRPr lang="en-US" altLang="en-US" sz="3200" dirty="0"/>
          </a:p>
        </p:txBody>
      </p:sp>
    </p:spTree>
    <p:extLst>
      <p:ext uri="{BB962C8B-B14F-4D97-AF65-F5344CB8AC3E}">
        <p14:creationId xmlns:p14="http://schemas.microsoft.com/office/powerpoint/2010/main" val="1962230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655264"/>
            <a:ext cx="9319260" cy="121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600" dirty="0">
                <a:solidFill>
                  <a:srgbClr val="000000"/>
                </a:solidFill>
                <a:latin typeface="Times New Roman" pitchFamily="18" charset="0"/>
              </a:rPr>
              <a:t>The President is also provided with a great many benefits which include the following:</a:t>
            </a:r>
            <a:endParaRPr lang="en-US" altLang="en-US" sz="3600" dirty="0"/>
          </a:p>
        </p:txBody>
      </p:sp>
    </p:spTree>
    <p:extLst>
      <p:ext uri="{BB962C8B-B14F-4D97-AF65-F5344CB8AC3E}">
        <p14:creationId xmlns:p14="http://schemas.microsoft.com/office/powerpoint/2010/main" val="824176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23900" y="323711"/>
            <a:ext cx="7673340" cy="195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4000" dirty="0">
                <a:solidFill>
                  <a:srgbClr val="000000"/>
                </a:solidFill>
                <a:latin typeface="Times New Roman" pitchFamily="18" charset="0"/>
              </a:rPr>
              <a:t>The White House </a:t>
            </a:r>
          </a:p>
          <a:p>
            <a:pPr algn="ctr"/>
            <a:r>
              <a:rPr lang="en-US" altLang="en-US" sz="4000" dirty="0">
                <a:solidFill>
                  <a:srgbClr val="000000"/>
                </a:solidFill>
                <a:latin typeface="Times New Roman" pitchFamily="18" charset="0"/>
              </a:rPr>
              <a:t> a 132 room mansion set on an 18.3 acre estate</a:t>
            </a:r>
            <a:endParaRPr lang="en-US" altLang="en-US" sz="4000" dirty="0"/>
          </a:p>
        </p:txBody>
      </p:sp>
      <p:pic>
        <p:nvPicPr>
          <p:cNvPr id="23555" name="Picture 3" descr="whitehous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10" y="2514600"/>
            <a:ext cx="6436996" cy="412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187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owling-alley-c19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071"/>
            <a:ext cx="2087881" cy="232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descr="tennis-court-1984-overvi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0374"/>
            <a:ext cx="2895600" cy="174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descr="family-theater-2006-gues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420" y="120140"/>
            <a:ext cx="2583180" cy="194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descr="whitehouse11634bi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12698"/>
            <a:ext cx="2744471" cy="18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descr="inside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7424" y="2377774"/>
            <a:ext cx="2647951" cy="205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descr="CrossHall_089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420" y="2352467"/>
            <a:ext cx="2205990" cy="41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descr="jb_nation_hayes_2_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485" y="4200734"/>
            <a:ext cx="2648585" cy="25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descr="white-house-blue-room[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4430168"/>
            <a:ext cx="2453325" cy="212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003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323712"/>
            <a:ext cx="9296400" cy="59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200" dirty="0">
                <a:solidFill>
                  <a:srgbClr val="000000"/>
                </a:solidFill>
                <a:latin typeface="Times New Roman" pitchFamily="18" charset="0"/>
              </a:rPr>
              <a:t>A sizeable suite of offices and a large staff</a:t>
            </a:r>
            <a:endParaRPr lang="en-US" altLang="en-US" sz="3200" dirty="0"/>
          </a:p>
        </p:txBody>
      </p:sp>
      <p:pic>
        <p:nvPicPr>
          <p:cNvPr id="25603" name="Picture 3" descr="west-wing-overview-c2005-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46590"/>
            <a:ext cx="4594826" cy="283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descr="031211-1_cabinet2-515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633070"/>
            <a:ext cx="4457700" cy="376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593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352550" y="133489"/>
            <a:ext cx="5753100" cy="124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endParaRPr lang="en-US" altLang="en-US" sz="1900" dirty="0">
              <a:solidFill>
                <a:srgbClr val="000000"/>
              </a:solidFill>
              <a:latin typeface="Times New Roman" pitchFamily="18" charset="0"/>
            </a:endParaRPr>
          </a:p>
          <a:p>
            <a:pPr algn="ctr"/>
            <a:endParaRPr lang="en-US" altLang="en-US" sz="1900" dirty="0">
              <a:solidFill>
                <a:srgbClr val="000000"/>
              </a:solidFill>
              <a:latin typeface="Times New Roman" pitchFamily="18" charset="0"/>
            </a:endParaRPr>
          </a:p>
          <a:p>
            <a:pPr algn="ctr"/>
            <a:r>
              <a:rPr lang="en-US" altLang="en-US" sz="3600" dirty="0">
                <a:solidFill>
                  <a:srgbClr val="000000"/>
                </a:solidFill>
                <a:latin typeface="Times New Roman" pitchFamily="18" charset="0"/>
              </a:rPr>
              <a:t>A fleet of automobiles</a:t>
            </a:r>
            <a:endParaRPr lang="en-US" altLang="en-US" sz="3600" dirty="0"/>
          </a:p>
        </p:txBody>
      </p:sp>
      <p:pic>
        <p:nvPicPr>
          <p:cNvPr id="26627" name="Picture 3" descr="PrezCaddy4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981200"/>
            <a:ext cx="4914900" cy="328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23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799"/>
            <a:ext cx="8747078" cy="5016758"/>
          </a:xfrm>
          <a:prstGeom prst="rect">
            <a:avLst/>
          </a:prstGeom>
          <a:noFill/>
        </p:spPr>
        <p:txBody>
          <a:bodyPr wrap="square" rtlCol="0">
            <a:spAutoFit/>
          </a:bodyPr>
          <a:lstStyle/>
          <a:p>
            <a:r>
              <a:rPr lang="en-US" sz="3200" dirty="0" smtClean="0"/>
              <a:t>Changes in Presidential Power-</a:t>
            </a:r>
          </a:p>
          <a:p>
            <a:r>
              <a:rPr lang="en-US" sz="3200" dirty="0" smtClean="0"/>
              <a:t>It has grown significantly over the years, due to the growth in government and the US becoming a world power.</a:t>
            </a:r>
          </a:p>
          <a:p>
            <a:pPr marL="457200" indent="-457200">
              <a:buFont typeface="Arial" panose="020B0604020202020204" pitchFamily="34" charset="0"/>
              <a:buChar char="•"/>
            </a:pPr>
            <a:r>
              <a:rPr lang="en-US" sz="3200" dirty="0" smtClean="0"/>
              <a:t>Lincoln- Civil War threatened Constitution-he took steps to preserve nation.</a:t>
            </a:r>
          </a:p>
          <a:p>
            <a:pPr marL="457200" indent="-457200">
              <a:buFont typeface="Arial" panose="020B0604020202020204" pitchFamily="34" charset="0"/>
              <a:buChar char="•"/>
            </a:pPr>
            <a:r>
              <a:rPr lang="en-US" sz="3200" dirty="0" smtClean="0"/>
              <a:t>Theodore Roosevelt- pressured Congress to limit big business.</a:t>
            </a:r>
          </a:p>
          <a:p>
            <a:pPr marL="457200" indent="-457200">
              <a:buFont typeface="Arial" panose="020B0604020202020204" pitchFamily="34" charset="0"/>
              <a:buChar char="•"/>
            </a:pPr>
            <a:r>
              <a:rPr lang="en-US" sz="3200" dirty="0" smtClean="0"/>
              <a:t>Franklin Roosevelt-government to solve social problems of the great depression.</a:t>
            </a:r>
            <a:endParaRPr lang="en-US" sz="3200" dirty="0"/>
          </a:p>
        </p:txBody>
      </p:sp>
    </p:spTree>
    <p:extLst>
      <p:ext uri="{BB962C8B-B14F-4D97-AF65-F5344CB8AC3E}">
        <p14:creationId xmlns:p14="http://schemas.microsoft.com/office/powerpoint/2010/main" val="637736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243618"/>
            <a:ext cx="7696200" cy="121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600" dirty="0">
                <a:solidFill>
                  <a:srgbClr val="000000"/>
                </a:solidFill>
                <a:latin typeface="Times New Roman" pitchFamily="18" charset="0"/>
              </a:rPr>
              <a:t>The Lavishly fitted Air Force One</a:t>
            </a:r>
          </a:p>
          <a:p>
            <a:pPr algn="ctr"/>
            <a:r>
              <a:rPr lang="en-US" altLang="en-US" sz="3600" dirty="0">
                <a:solidFill>
                  <a:srgbClr val="000000"/>
                </a:solidFill>
                <a:latin typeface="Times New Roman" pitchFamily="18" charset="0"/>
              </a:rPr>
              <a:t>and several other planes and helicopters</a:t>
            </a:r>
            <a:endParaRPr lang="en-US" altLang="en-US" sz="3600" dirty="0"/>
          </a:p>
        </p:txBody>
      </p:sp>
      <p:pic>
        <p:nvPicPr>
          <p:cNvPr id="27651" name="Picture 3" descr="Air_Force_One_Mahogany_Mod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62" y="1981200"/>
            <a:ext cx="632851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514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88612"/>
            <a:ext cx="8382000" cy="6986528"/>
          </a:xfrm>
          <a:prstGeom prst="rect">
            <a:avLst/>
          </a:prstGeom>
          <a:noFill/>
        </p:spPr>
        <p:txBody>
          <a:bodyPr wrap="square" rtlCol="0">
            <a:spAutoFit/>
          </a:bodyPr>
          <a:lstStyle/>
          <a:p>
            <a:r>
              <a:rPr lang="en-US" sz="3200" dirty="0" smtClean="0"/>
              <a:t>Unwritten Qualifications of the President- </a:t>
            </a:r>
            <a:r>
              <a:rPr lang="en-US" sz="3200" dirty="0" err="1" smtClean="0"/>
              <a:t>ie</a:t>
            </a:r>
            <a:r>
              <a:rPr lang="en-US" sz="3200" dirty="0" smtClean="0"/>
              <a:t>) describe the past presidents…….</a:t>
            </a:r>
          </a:p>
          <a:p>
            <a:r>
              <a:rPr lang="en-US" sz="3200" dirty="0" smtClean="0"/>
              <a:t>White men, well educated, middle or upper class, Christian affiliation, 75% some military experience.  Never a woman, B.O. first black president.</a:t>
            </a:r>
          </a:p>
          <a:p>
            <a:endParaRPr lang="en-US" sz="3200" dirty="0"/>
          </a:p>
          <a:p>
            <a:r>
              <a:rPr lang="en-US" sz="3200" dirty="0" smtClean="0"/>
              <a:t>President needs to be gain support of American people, most are good communicators, be inspiring, good appearance (now that we have TV), and gain the confidence of the people.  It is a 24/7 job.  End of 6.1</a:t>
            </a:r>
          </a:p>
          <a:p>
            <a:r>
              <a:rPr lang="en-US" sz="3200" dirty="0" smtClean="0"/>
              <a:t> </a:t>
            </a:r>
          </a:p>
          <a:p>
            <a:endParaRPr lang="en-US" sz="3200" dirty="0"/>
          </a:p>
        </p:txBody>
      </p:sp>
    </p:spTree>
    <p:extLst>
      <p:ext uri="{BB962C8B-B14F-4D97-AF65-F5344CB8AC3E}">
        <p14:creationId xmlns:p14="http://schemas.microsoft.com/office/powerpoint/2010/main" val="2989801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1206"/>
            <a:ext cx="8839200" cy="5509200"/>
          </a:xfrm>
          <a:prstGeom prst="rect">
            <a:avLst/>
          </a:prstGeom>
          <a:noFill/>
        </p:spPr>
        <p:txBody>
          <a:bodyPr wrap="square" rtlCol="0">
            <a:spAutoFit/>
          </a:bodyPr>
          <a:lstStyle/>
          <a:p>
            <a:r>
              <a:rPr lang="en-US" sz="3200" dirty="0" smtClean="0"/>
              <a:t>Constitution grants president power to grant reprieve and pardons.</a:t>
            </a:r>
          </a:p>
          <a:p>
            <a:r>
              <a:rPr lang="en-US" sz="3200" dirty="0" smtClean="0"/>
              <a:t>Reprieve=postponement of punishment</a:t>
            </a:r>
          </a:p>
          <a:p>
            <a:r>
              <a:rPr lang="en-US" sz="3200" dirty="0" smtClean="0"/>
              <a:t>Pardon= can be partial, complete or conditional  ex. Ford pardoned Nixon for Watergate involvement, Reagan pardoned Jr. Johnson for moonshining. </a:t>
            </a:r>
          </a:p>
          <a:p>
            <a:r>
              <a:rPr lang="en-US" sz="3200" dirty="0" smtClean="0"/>
              <a:t>Amnesty-grants a group a pardon=A. Johnson granted all who fought for the confederacy.</a:t>
            </a:r>
          </a:p>
          <a:p>
            <a:endParaRPr lang="en-US" sz="3200" dirty="0"/>
          </a:p>
          <a:p>
            <a:r>
              <a:rPr lang="en-US" sz="3200" dirty="0" smtClean="0"/>
              <a:t>ONLY FEDERAL OFFENSES</a:t>
            </a:r>
          </a:p>
          <a:p>
            <a:endParaRPr lang="en-US" sz="3200" dirty="0"/>
          </a:p>
        </p:txBody>
      </p:sp>
    </p:spTree>
    <p:extLst>
      <p:ext uri="{BB962C8B-B14F-4D97-AF65-F5344CB8AC3E}">
        <p14:creationId xmlns:p14="http://schemas.microsoft.com/office/powerpoint/2010/main" val="707503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2554545"/>
          </a:xfrm>
          <a:prstGeom prst="rect">
            <a:avLst/>
          </a:prstGeom>
          <a:noFill/>
        </p:spPr>
        <p:txBody>
          <a:bodyPr wrap="square" rtlCol="0">
            <a:spAutoFit/>
          </a:bodyPr>
          <a:lstStyle/>
          <a:p>
            <a:r>
              <a:rPr lang="en-US" sz="3200" dirty="0" smtClean="0"/>
              <a:t>Informal powers-</a:t>
            </a:r>
          </a:p>
          <a:p>
            <a:r>
              <a:rPr lang="en-US" sz="3200" dirty="0" smtClean="0"/>
              <a:t>Access to the media to spin their agenda.</a:t>
            </a:r>
          </a:p>
          <a:p>
            <a:r>
              <a:rPr lang="en-US" sz="3200" dirty="0" smtClean="0"/>
              <a:t>Party leader- party members are expected to follow president’s lead on policy.</a:t>
            </a:r>
          </a:p>
          <a:p>
            <a:endParaRPr lang="en-US" sz="3200" dirty="0"/>
          </a:p>
        </p:txBody>
      </p:sp>
    </p:spTree>
    <p:extLst>
      <p:ext uri="{BB962C8B-B14F-4D97-AF65-F5344CB8AC3E}">
        <p14:creationId xmlns:p14="http://schemas.microsoft.com/office/powerpoint/2010/main" val="2515327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10234"/>
            <a:ext cx="8991600" cy="6186309"/>
          </a:xfrm>
          <a:prstGeom prst="rect">
            <a:avLst/>
          </a:prstGeom>
          <a:noFill/>
        </p:spPr>
        <p:txBody>
          <a:bodyPr wrap="square" rtlCol="0">
            <a:spAutoFit/>
          </a:bodyPr>
          <a:lstStyle/>
          <a:p>
            <a:r>
              <a:rPr lang="en-US" sz="3600" dirty="0" smtClean="0"/>
              <a:t>Presidents have often used the media to get their message out, goal is to convince voters and Congress to support their plans.  Every word is well thought out and scripted to garner the support wanted.  Experts advise-even what color tie to wear.  What word to choose, etc.</a:t>
            </a:r>
          </a:p>
          <a:p>
            <a:endParaRPr lang="en-US" sz="3600" dirty="0"/>
          </a:p>
          <a:p>
            <a:endParaRPr lang="en-US" sz="3600" dirty="0" smtClean="0"/>
          </a:p>
          <a:p>
            <a:endParaRPr lang="en-US" sz="3600" dirty="0"/>
          </a:p>
          <a:p>
            <a:endParaRPr lang="en-US" sz="3600" dirty="0" smtClean="0"/>
          </a:p>
          <a:p>
            <a:r>
              <a:rPr lang="en-US" sz="3600" dirty="0"/>
              <a:t>	</a:t>
            </a:r>
            <a:r>
              <a:rPr lang="en-US" sz="3600" dirty="0" smtClean="0"/>
              <a:t>						end 6.2</a:t>
            </a:r>
            <a:endParaRPr lang="en-US" sz="3600" dirty="0"/>
          </a:p>
        </p:txBody>
      </p:sp>
    </p:spTree>
    <p:extLst>
      <p:ext uri="{BB962C8B-B14F-4D97-AF65-F5344CB8AC3E}">
        <p14:creationId xmlns:p14="http://schemas.microsoft.com/office/powerpoint/2010/main" val="3093386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839200" cy="6001643"/>
          </a:xfrm>
          <a:prstGeom prst="rect">
            <a:avLst/>
          </a:prstGeom>
          <a:noFill/>
        </p:spPr>
        <p:txBody>
          <a:bodyPr wrap="square" rtlCol="0">
            <a:spAutoFit/>
          </a:bodyPr>
          <a:lstStyle/>
          <a:p>
            <a:r>
              <a:rPr lang="en-US" sz="3200" dirty="0" smtClean="0"/>
              <a:t>EOP was formed when the creation of many of the great depression social programs were implemented.  EOP was believed to be needed to manage the new agencies.  Most members are nominated by president and confirmed by the Senate.</a:t>
            </a:r>
          </a:p>
          <a:p>
            <a:endParaRPr lang="en-US" sz="3200" dirty="0"/>
          </a:p>
          <a:p>
            <a:r>
              <a:rPr lang="en-US" sz="3200" dirty="0" smtClean="0"/>
              <a:t>White House Office-key personal and political staff.  No Senate confirmation.  Chief of staff-manages day to day operations of the White House Office.  Some are primary presidential advisor.  Presidents legal counsel and personal secretary reports to C of S.</a:t>
            </a:r>
            <a:endParaRPr lang="en-US" sz="3200" dirty="0"/>
          </a:p>
        </p:txBody>
      </p:sp>
    </p:spTree>
    <p:extLst>
      <p:ext uri="{BB962C8B-B14F-4D97-AF65-F5344CB8AC3E}">
        <p14:creationId xmlns:p14="http://schemas.microsoft.com/office/powerpoint/2010/main" val="3781047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10600" cy="5078313"/>
          </a:xfrm>
          <a:prstGeom prst="rect">
            <a:avLst/>
          </a:prstGeom>
          <a:noFill/>
        </p:spPr>
        <p:txBody>
          <a:bodyPr wrap="square" rtlCol="0">
            <a:spAutoFit/>
          </a:bodyPr>
          <a:lstStyle/>
          <a:p>
            <a:r>
              <a:rPr lang="en-US" sz="3600" dirty="0" smtClean="0"/>
              <a:t>White House press secretary manages media relations.</a:t>
            </a:r>
          </a:p>
          <a:p>
            <a:r>
              <a:rPr lang="en-US" sz="3600" dirty="0" smtClean="0"/>
              <a:t>EOP-</a:t>
            </a:r>
          </a:p>
          <a:p>
            <a:r>
              <a:rPr lang="en-US" sz="3600" dirty="0" smtClean="0"/>
              <a:t>National Security Council- brings together top military, foreign affairs and intelligence officials, national security advisor is coordinator.  </a:t>
            </a:r>
            <a:r>
              <a:rPr lang="en-US" sz="3600" dirty="0" err="1" smtClean="0"/>
              <a:t>Pres</a:t>
            </a:r>
            <a:r>
              <a:rPr lang="en-US" sz="3600" dirty="0" smtClean="0"/>
              <a:t>, VP, </a:t>
            </a:r>
            <a:r>
              <a:rPr lang="en-US" sz="3600" dirty="0" err="1" smtClean="0"/>
              <a:t>secs</a:t>
            </a:r>
            <a:r>
              <a:rPr lang="en-US" sz="3600" dirty="0" smtClean="0"/>
              <a:t>. Of: state, treasury, defense, intelligence, joint chiefs, attorney general, chief of staff, etc.</a:t>
            </a:r>
            <a:endParaRPr lang="en-US" sz="3600" dirty="0"/>
          </a:p>
        </p:txBody>
      </p:sp>
    </p:spTree>
    <p:extLst>
      <p:ext uri="{BB962C8B-B14F-4D97-AF65-F5344CB8AC3E}">
        <p14:creationId xmlns:p14="http://schemas.microsoft.com/office/powerpoint/2010/main" val="3327678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3851"/>
            <a:ext cx="8979090" cy="6740307"/>
          </a:xfrm>
          <a:prstGeom prst="rect">
            <a:avLst/>
          </a:prstGeom>
          <a:noFill/>
        </p:spPr>
        <p:txBody>
          <a:bodyPr wrap="square" rtlCol="0">
            <a:spAutoFit/>
          </a:bodyPr>
          <a:lstStyle/>
          <a:p>
            <a:r>
              <a:rPr lang="en-US" sz="3600" dirty="0" smtClean="0"/>
              <a:t>Council of Economic Advisers-provides </a:t>
            </a:r>
            <a:r>
              <a:rPr lang="en-US" sz="3600" dirty="0" err="1" smtClean="0"/>
              <a:t>pres</a:t>
            </a:r>
            <a:r>
              <a:rPr lang="en-US" sz="3600" dirty="0" smtClean="0"/>
              <a:t> with expert analysis of the economy and assistance with forming economic policy.  3 members nominated by </a:t>
            </a:r>
            <a:r>
              <a:rPr lang="en-US" sz="3600" dirty="0" err="1" smtClean="0"/>
              <a:t>pres</a:t>
            </a:r>
            <a:r>
              <a:rPr lang="en-US" sz="3600" dirty="0" smtClean="0"/>
              <a:t>, confirmed by Senate.</a:t>
            </a:r>
          </a:p>
          <a:p>
            <a:endParaRPr lang="en-US" sz="3600" dirty="0"/>
          </a:p>
          <a:p>
            <a:r>
              <a:rPr lang="en-US" sz="3600" dirty="0" smtClean="0"/>
              <a:t>Office of Management and Budget- help develop the federal budget and oversee its execution by the agencies of the executive branch.  Sets policies for the purchase of gov’t goods, services and property.  Senate approves appointments.</a:t>
            </a:r>
            <a:endParaRPr lang="en-US" sz="3600" dirty="0"/>
          </a:p>
        </p:txBody>
      </p:sp>
    </p:spTree>
    <p:extLst>
      <p:ext uri="{BB962C8B-B14F-4D97-AF65-F5344CB8AC3E}">
        <p14:creationId xmlns:p14="http://schemas.microsoft.com/office/powerpoint/2010/main" val="794189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454"/>
            <a:ext cx="9143999" cy="7294305"/>
          </a:xfrm>
          <a:prstGeom prst="rect">
            <a:avLst/>
          </a:prstGeom>
          <a:noFill/>
        </p:spPr>
        <p:txBody>
          <a:bodyPr wrap="square" rtlCol="0">
            <a:spAutoFit/>
          </a:bodyPr>
          <a:lstStyle/>
          <a:p>
            <a:r>
              <a:rPr lang="en-US" sz="3600" dirty="0" smtClean="0"/>
              <a:t>Vice President-only other elected official in Presidents admin. </a:t>
            </a:r>
          </a:p>
          <a:p>
            <a:pPr marL="571500" indent="-571500">
              <a:buFont typeface="Arial" panose="020B0604020202020204" pitchFamily="34" charset="0"/>
              <a:buChar char="•"/>
            </a:pPr>
            <a:r>
              <a:rPr lang="en-US" sz="3600" dirty="0" smtClean="0"/>
              <a:t>Presiding over the Senate</a:t>
            </a:r>
          </a:p>
          <a:p>
            <a:pPr marL="571500" indent="-571500">
              <a:buFont typeface="Arial" panose="020B0604020202020204" pitchFamily="34" charset="0"/>
              <a:buChar char="•"/>
            </a:pPr>
            <a:r>
              <a:rPr lang="en-US" sz="3600" dirty="0" smtClean="0"/>
              <a:t>Opening and counting the electoral votes in presidential elections</a:t>
            </a:r>
          </a:p>
          <a:p>
            <a:pPr marL="571500" indent="-571500">
              <a:buFont typeface="Arial" panose="020B0604020202020204" pitchFamily="34" charset="0"/>
              <a:buChar char="•"/>
            </a:pPr>
            <a:r>
              <a:rPr lang="en-US" sz="3600" dirty="0" smtClean="0"/>
              <a:t>Serving as the president if the president cannot.</a:t>
            </a:r>
          </a:p>
          <a:p>
            <a:pPr lvl="0"/>
            <a:r>
              <a:rPr lang="en-US" sz="3600" dirty="0" smtClean="0"/>
              <a:t>Before the 12</a:t>
            </a:r>
            <a:r>
              <a:rPr lang="en-US" sz="3600" baseline="30000" dirty="0" smtClean="0"/>
              <a:t>th</a:t>
            </a:r>
            <a:r>
              <a:rPr lang="en-US" sz="3600" dirty="0" smtClean="0"/>
              <a:t> Amendment- VP did little more than what is listed above.  Now they help pres. get elected-balance the ticket. </a:t>
            </a:r>
            <a:r>
              <a:rPr lang="en-US" sz="3600" dirty="0">
                <a:solidFill>
                  <a:prstClr val="black"/>
                </a:solidFill>
              </a:rPr>
              <a:t>Modern VP-help make policy and carry out programs, office in the west wing and have full staff too.</a:t>
            </a:r>
          </a:p>
          <a:p>
            <a:endParaRPr lang="en-US" sz="3600" dirty="0"/>
          </a:p>
        </p:txBody>
      </p:sp>
    </p:spTree>
    <p:extLst>
      <p:ext uri="{BB962C8B-B14F-4D97-AF65-F5344CB8AC3E}">
        <p14:creationId xmlns:p14="http://schemas.microsoft.com/office/powerpoint/2010/main" val="49821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234" y="304800"/>
            <a:ext cx="8855366" cy="6740307"/>
          </a:xfrm>
          <a:prstGeom prst="rect">
            <a:avLst/>
          </a:prstGeom>
          <a:noFill/>
        </p:spPr>
        <p:txBody>
          <a:bodyPr wrap="square" rtlCol="0">
            <a:spAutoFit/>
          </a:bodyPr>
          <a:lstStyle/>
          <a:p>
            <a:r>
              <a:rPr lang="en-US" sz="3600" dirty="0" smtClean="0"/>
              <a:t>The Cabinet-made up of the heads of the executive departments.  They are responsible for carrying out laws, administering programs and making regulations in their particular area of responsibility.  They advise the president.</a:t>
            </a:r>
          </a:p>
          <a:p>
            <a:r>
              <a:rPr lang="en-US" sz="3600" dirty="0" smtClean="0"/>
              <a:t>Nominated by the president and confirmed by the Senate.</a:t>
            </a:r>
          </a:p>
          <a:p>
            <a:r>
              <a:rPr lang="en-US" sz="3600" dirty="0" smtClean="0"/>
              <a:t>Remember constitution does not mention the term cabinet, does mention opinions from executive departments.  Custom!  There are 16 official cabinet </a:t>
            </a:r>
            <a:r>
              <a:rPr lang="en-US" sz="3600" smtClean="0"/>
              <a:t>positions today.</a:t>
            </a:r>
            <a:endParaRPr lang="en-US" sz="3600" dirty="0" smtClean="0"/>
          </a:p>
          <a:p>
            <a:endParaRPr lang="en-US" sz="3600" dirty="0"/>
          </a:p>
        </p:txBody>
      </p:sp>
    </p:spTree>
    <p:extLst>
      <p:ext uri="{BB962C8B-B14F-4D97-AF65-F5344CB8AC3E}">
        <p14:creationId xmlns:p14="http://schemas.microsoft.com/office/powerpoint/2010/main" val="279443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81200" y="1995662"/>
            <a:ext cx="5158740" cy="72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4000" dirty="0" smtClean="0">
                <a:solidFill>
                  <a:srgbClr val="000000"/>
                </a:solidFill>
                <a:latin typeface="Times New Roman" pitchFamily="18" charset="0"/>
              </a:rPr>
              <a:t>Roles of the President</a:t>
            </a:r>
            <a:endParaRPr lang="en-US" altLang="en-US" sz="4000" dirty="0"/>
          </a:p>
        </p:txBody>
      </p:sp>
    </p:spTree>
    <p:extLst>
      <p:ext uri="{BB962C8B-B14F-4D97-AF65-F5344CB8AC3E}">
        <p14:creationId xmlns:p14="http://schemas.microsoft.com/office/powerpoint/2010/main" val="2738244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731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27" y="210097"/>
            <a:ext cx="8839200" cy="6617196"/>
          </a:xfrm>
          <a:prstGeom prst="rect">
            <a:avLst/>
          </a:prstGeom>
          <a:noFill/>
        </p:spPr>
        <p:txBody>
          <a:bodyPr wrap="square" rtlCol="0">
            <a:spAutoFit/>
          </a:bodyPr>
          <a:lstStyle/>
          <a:p>
            <a:r>
              <a:rPr lang="en-US" sz="3200" dirty="0" smtClean="0"/>
              <a:t>The Presidents Administration= all folks who work for the executive branch.  Some are career some are appointed by president.</a:t>
            </a:r>
          </a:p>
          <a:p>
            <a:r>
              <a:rPr lang="en-US" sz="3200" dirty="0" smtClean="0"/>
              <a:t>EOP- these departments help the president formulate and make policy.</a:t>
            </a:r>
          </a:p>
          <a:p>
            <a:r>
              <a:rPr lang="en-US" sz="2000" dirty="0" smtClean="0">
                <a:hlinkClick r:id="rId2"/>
              </a:rPr>
              <a:t>Council </a:t>
            </a:r>
            <a:r>
              <a:rPr lang="en-US" sz="2000" dirty="0">
                <a:hlinkClick r:id="rId2"/>
              </a:rPr>
              <a:t>of Economic Advisers</a:t>
            </a:r>
            <a:endParaRPr lang="en-US" sz="2000" dirty="0"/>
          </a:p>
          <a:p>
            <a:r>
              <a:rPr lang="en-US" sz="2000" dirty="0">
                <a:hlinkClick r:id="rId3"/>
              </a:rPr>
              <a:t>Council on Environmental Quality</a:t>
            </a:r>
            <a:endParaRPr lang="en-US" sz="2000" dirty="0"/>
          </a:p>
          <a:p>
            <a:r>
              <a:rPr lang="en-US" sz="2000" dirty="0"/>
              <a:t>Executive Residence</a:t>
            </a:r>
          </a:p>
          <a:p>
            <a:r>
              <a:rPr lang="en-US" sz="2000" dirty="0">
                <a:hlinkClick r:id="rId4"/>
              </a:rPr>
              <a:t>National Security Staff</a:t>
            </a:r>
            <a:endParaRPr lang="en-US" sz="2000" dirty="0"/>
          </a:p>
          <a:p>
            <a:r>
              <a:rPr lang="en-US" sz="2000" dirty="0">
                <a:hlinkClick r:id="rId5"/>
              </a:rPr>
              <a:t>Office of Administration</a:t>
            </a:r>
            <a:endParaRPr lang="en-US" sz="2000" dirty="0"/>
          </a:p>
          <a:p>
            <a:r>
              <a:rPr lang="en-US" sz="2000" dirty="0">
                <a:hlinkClick r:id="rId6"/>
              </a:rPr>
              <a:t>Office of Management and Budget</a:t>
            </a:r>
            <a:endParaRPr lang="en-US" sz="2000" dirty="0"/>
          </a:p>
          <a:p>
            <a:r>
              <a:rPr lang="en-US" sz="2000" dirty="0">
                <a:hlinkClick r:id="rId7"/>
              </a:rPr>
              <a:t>Office of National Drug Control Policy</a:t>
            </a:r>
            <a:endParaRPr lang="en-US" sz="2000" dirty="0"/>
          </a:p>
          <a:p>
            <a:r>
              <a:rPr lang="en-US" sz="2000" dirty="0">
                <a:hlinkClick r:id="rId8"/>
              </a:rPr>
              <a:t>Office of Science and Technology Policy</a:t>
            </a:r>
            <a:endParaRPr lang="en-US" sz="2000" dirty="0"/>
          </a:p>
          <a:p>
            <a:r>
              <a:rPr lang="en-US" sz="2400" dirty="0">
                <a:hlinkClick r:id="rId9"/>
              </a:rPr>
              <a:t>Office of the United States Trade Representative</a:t>
            </a:r>
            <a:endParaRPr lang="en-US" sz="2400" dirty="0"/>
          </a:p>
          <a:p>
            <a:r>
              <a:rPr lang="en-US" sz="2400" dirty="0">
                <a:hlinkClick r:id="rId10"/>
              </a:rPr>
              <a:t>Office of the Vice President</a:t>
            </a:r>
            <a:endParaRPr lang="en-US" sz="2400" dirty="0"/>
          </a:p>
          <a:p>
            <a:r>
              <a:rPr lang="en-US" sz="2400" dirty="0"/>
              <a:t>White House Office</a:t>
            </a:r>
          </a:p>
          <a:p>
            <a:endParaRPr lang="en-US" sz="3200" dirty="0"/>
          </a:p>
        </p:txBody>
      </p:sp>
    </p:spTree>
    <p:extLst>
      <p:ext uri="{BB962C8B-B14F-4D97-AF65-F5344CB8AC3E}">
        <p14:creationId xmlns:p14="http://schemas.microsoft.com/office/powerpoint/2010/main" val="379879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0500" y="513933"/>
            <a:ext cx="8816340" cy="562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pPr algn="ctr"/>
            <a:r>
              <a:rPr lang="en-US" altLang="en-US" sz="3200" dirty="0">
                <a:solidFill>
                  <a:srgbClr val="000000"/>
                </a:solidFill>
                <a:latin typeface="Times New Roman" pitchFamily="18" charset="0"/>
              </a:rPr>
              <a:t>The President of the United States must fill a number of different roles, and must fill them all at the same time</a:t>
            </a:r>
            <a:r>
              <a:rPr lang="en-US" altLang="en-US" sz="3200" dirty="0" smtClean="0">
                <a:solidFill>
                  <a:srgbClr val="000000"/>
                </a:solidFill>
                <a:latin typeface="Times New Roman" pitchFamily="18" charset="0"/>
              </a:rPr>
              <a:t>.  Some roles are stated in the Constitution, others have developed over time.</a:t>
            </a:r>
            <a:endParaRPr lang="en-US" altLang="en-US" sz="3200" dirty="0">
              <a:solidFill>
                <a:srgbClr val="000000"/>
              </a:solidFill>
              <a:latin typeface="Times New Roman" pitchFamily="18" charset="0"/>
            </a:endParaRPr>
          </a:p>
          <a:p>
            <a:pPr algn="ctr"/>
            <a:r>
              <a:rPr lang="en-US" altLang="en-US" sz="3200" dirty="0" smtClean="0">
                <a:solidFill>
                  <a:srgbClr val="000000"/>
                </a:solidFill>
                <a:latin typeface="Times New Roman" pitchFamily="18" charset="0"/>
              </a:rPr>
              <a:t>Article II of the Constitution lists:</a:t>
            </a:r>
            <a:endParaRPr lang="en-US" altLang="en-US" sz="3200" dirty="0">
              <a:solidFill>
                <a:srgbClr val="000000"/>
              </a:solidFill>
              <a:latin typeface="Times New Roman" pitchFamily="18" charset="0"/>
            </a:endParaRPr>
          </a:p>
          <a:p>
            <a:pPr algn="ctr"/>
            <a:endParaRPr lang="en-US" altLang="en-US" sz="1900" dirty="0">
              <a:solidFill>
                <a:srgbClr val="000000"/>
              </a:solidFill>
              <a:latin typeface="Times New Roman" pitchFamily="18" charset="0"/>
            </a:endParaRPr>
          </a:p>
          <a:p>
            <a:pPr algn="ctr">
              <a:buFont typeface="Symbol" pitchFamily="18" charset="2"/>
              <a:buChar char="·"/>
            </a:pPr>
            <a:r>
              <a:rPr lang="en-US" altLang="en-US" sz="3600" b="1" dirty="0" smtClean="0">
                <a:solidFill>
                  <a:srgbClr val="000000"/>
                </a:solidFill>
                <a:latin typeface="Times New Roman" pitchFamily="18" charset="0"/>
              </a:rPr>
              <a:t>Chief </a:t>
            </a:r>
            <a:r>
              <a:rPr lang="en-US" altLang="en-US" sz="3600" b="1" dirty="0">
                <a:solidFill>
                  <a:srgbClr val="000000"/>
                </a:solidFill>
                <a:latin typeface="Times New Roman" pitchFamily="18" charset="0"/>
              </a:rPr>
              <a:t>Executive</a:t>
            </a:r>
          </a:p>
          <a:p>
            <a:pPr algn="ctr">
              <a:buFont typeface="Symbol" pitchFamily="18" charset="2"/>
              <a:buChar char="·"/>
            </a:pPr>
            <a:r>
              <a:rPr lang="en-US" altLang="en-US" sz="3600" b="1" dirty="0">
                <a:solidFill>
                  <a:srgbClr val="000000"/>
                </a:solidFill>
                <a:latin typeface="Times New Roman" pitchFamily="18" charset="0"/>
              </a:rPr>
              <a:t>Chief Administrator</a:t>
            </a:r>
          </a:p>
          <a:p>
            <a:pPr algn="ctr">
              <a:buFont typeface="Symbol" pitchFamily="18" charset="2"/>
              <a:buChar char="·"/>
            </a:pPr>
            <a:r>
              <a:rPr lang="en-US" altLang="en-US" sz="3600" b="1" dirty="0" smtClean="0">
                <a:solidFill>
                  <a:srgbClr val="000000"/>
                </a:solidFill>
                <a:latin typeface="Times New Roman" pitchFamily="18" charset="0"/>
              </a:rPr>
              <a:t>Commander </a:t>
            </a:r>
            <a:r>
              <a:rPr lang="en-US" altLang="en-US" sz="3600" b="1" dirty="0">
                <a:solidFill>
                  <a:srgbClr val="000000"/>
                </a:solidFill>
                <a:latin typeface="Times New Roman" pitchFamily="18" charset="0"/>
              </a:rPr>
              <a:t>in Chief</a:t>
            </a:r>
          </a:p>
          <a:p>
            <a:pPr algn="ctr">
              <a:buFont typeface="Symbol" pitchFamily="18" charset="2"/>
              <a:buChar char="·"/>
            </a:pPr>
            <a:r>
              <a:rPr lang="en-US" altLang="en-US" sz="3600" b="1" dirty="0" smtClean="0">
                <a:solidFill>
                  <a:srgbClr val="000000"/>
                </a:solidFill>
                <a:latin typeface="Times New Roman" pitchFamily="18" charset="0"/>
              </a:rPr>
              <a:t>Foreign Policy Leader</a:t>
            </a:r>
            <a:endParaRPr lang="en-US" altLang="en-US" sz="3600" b="1" dirty="0">
              <a:solidFill>
                <a:srgbClr val="000000"/>
              </a:solidFill>
              <a:latin typeface="Times New Roman" pitchFamily="18" charset="0"/>
            </a:endParaRPr>
          </a:p>
          <a:p>
            <a:pPr algn="ctr">
              <a:buFont typeface="Symbol" pitchFamily="18" charset="2"/>
              <a:buChar char="·"/>
            </a:pPr>
            <a:r>
              <a:rPr lang="en-US" altLang="en-US" sz="3600" b="1" dirty="0" smtClean="0">
                <a:solidFill>
                  <a:srgbClr val="000000"/>
                </a:solidFill>
                <a:latin typeface="Times New Roman" pitchFamily="18" charset="0"/>
              </a:rPr>
              <a:t>Chief Agenda Setter</a:t>
            </a:r>
            <a:endParaRPr lang="en-US" altLang="en-US" sz="3600" dirty="0"/>
          </a:p>
        </p:txBody>
      </p:sp>
    </p:spTree>
    <p:extLst>
      <p:ext uri="{BB962C8B-B14F-4D97-AF65-F5344CB8AC3E}">
        <p14:creationId xmlns:p14="http://schemas.microsoft.com/office/powerpoint/2010/main" val="297912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313700"/>
            <a:ext cx="8801100" cy="404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3446" tIns="51723" rIns="103446" bIns="51723">
            <a:spAutoFit/>
          </a:bodyPr>
          <a:lstStyle/>
          <a:p>
            <a:pPr algn="ctr"/>
            <a:r>
              <a:rPr lang="en-US" altLang="en-US" sz="3200" dirty="0">
                <a:solidFill>
                  <a:srgbClr val="000000"/>
                </a:solidFill>
                <a:latin typeface="Times New Roman" pitchFamily="18" charset="0"/>
              </a:rPr>
              <a:t>Chief </a:t>
            </a:r>
            <a:r>
              <a:rPr lang="en-US" altLang="en-US" sz="3200" dirty="0" smtClean="0">
                <a:solidFill>
                  <a:srgbClr val="000000"/>
                </a:solidFill>
                <a:latin typeface="Times New Roman" pitchFamily="18" charset="0"/>
              </a:rPr>
              <a:t>Executive/Head of State (leader of nation)</a:t>
            </a:r>
            <a:endParaRPr lang="en-US" altLang="en-US" sz="3200" dirty="0">
              <a:solidFill>
                <a:srgbClr val="000000"/>
              </a:solidFill>
              <a:latin typeface="Times New Roman" pitchFamily="18" charset="0"/>
            </a:endParaRPr>
          </a:p>
          <a:p>
            <a:pPr algn="ctr"/>
            <a:r>
              <a:rPr lang="en-US" altLang="en-US" sz="3200" dirty="0" smtClean="0">
                <a:solidFill>
                  <a:srgbClr val="000000"/>
                </a:solidFill>
                <a:latin typeface="Times New Roman" pitchFamily="18" charset="0"/>
              </a:rPr>
              <a:t>The </a:t>
            </a:r>
            <a:r>
              <a:rPr lang="en-US" altLang="en-US" sz="3200" dirty="0">
                <a:solidFill>
                  <a:srgbClr val="000000"/>
                </a:solidFill>
                <a:latin typeface="Times New Roman" pitchFamily="18" charset="0"/>
              </a:rPr>
              <a:t>President is vested by the Constitution with the "Executive Power" of the United States.  </a:t>
            </a:r>
            <a:r>
              <a:rPr lang="en-US" altLang="en-US" sz="3200" dirty="0" smtClean="0">
                <a:solidFill>
                  <a:srgbClr val="000000"/>
                </a:solidFill>
                <a:latin typeface="Times New Roman" pitchFamily="18" charset="0"/>
              </a:rPr>
              <a:t>He directs the activities of 1000’s of government employees</a:t>
            </a:r>
            <a:r>
              <a:rPr lang="en-US" altLang="en-US" sz="3200" dirty="0">
                <a:solidFill>
                  <a:srgbClr val="000000"/>
                </a:solidFill>
                <a:latin typeface="Times New Roman" pitchFamily="18" charset="0"/>
              </a:rPr>
              <a:t> </a:t>
            </a:r>
            <a:r>
              <a:rPr lang="en-US" altLang="en-US" sz="3200" dirty="0" smtClean="0">
                <a:solidFill>
                  <a:srgbClr val="000000"/>
                </a:solidFill>
                <a:latin typeface="Times New Roman" pitchFamily="18" charset="0"/>
              </a:rPr>
              <a:t>in order to carry out or execute the nations laws.  His job is to implement laws passed by Congress.  Art. 2 receive Ambassadors and other public Ministers.  					Many ceremonial duties.</a:t>
            </a:r>
            <a:endParaRPr lang="en-US" altLang="en-US" sz="3200" dirty="0"/>
          </a:p>
        </p:txBody>
      </p:sp>
      <p:pic>
        <p:nvPicPr>
          <p:cNvPr id="7171" name="Picture 3" descr="A8064-10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15740"/>
            <a:ext cx="3727186" cy="26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4"/>
          <p:cNvSpPr txBox="1">
            <a:spLocks noChangeArrowheads="1"/>
          </p:cNvSpPr>
          <p:nvPr/>
        </p:nvSpPr>
        <p:spPr bwMode="auto">
          <a:xfrm>
            <a:off x="6629400" y="6408587"/>
            <a:ext cx="2324100" cy="21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446" tIns="51723" rIns="103446" bIns="51723">
            <a:spAutoFit/>
          </a:bodyPr>
          <a:lstStyle/>
          <a:p>
            <a:r>
              <a:rPr lang="en-US" altLang="en-US" sz="700" dirty="0">
                <a:solidFill>
                  <a:srgbClr val="000000"/>
                </a:solidFill>
                <a:latin typeface="Times New Roman" pitchFamily="18" charset="0"/>
              </a:rPr>
              <a:t>ref:  http://www.ford.utexas.edu/avproj/A8064-10A.jpg</a:t>
            </a:r>
            <a:endParaRPr lang="en-US" altLang="en-US" sz="700" dirty="0"/>
          </a:p>
        </p:txBody>
      </p:sp>
    </p:spTree>
    <p:extLst>
      <p:ext uri="{BB962C8B-B14F-4D97-AF65-F5344CB8AC3E}">
        <p14:creationId xmlns:p14="http://schemas.microsoft.com/office/powerpoint/2010/main" val="227465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763000" cy="5632311"/>
          </a:xfrm>
          <a:prstGeom prst="rect">
            <a:avLst/>
          </a:prstGeom>
          <a:noFill/>
        </p:spPr>
        <p:txBody>
          <a:bodyPr wrap="square" rtlCol="0">
            <a:spAutoFit/>
          </a:bodyPr>
          <a:lstStyle/>
          <a:p>
            <a:r>
              <a:rPr lang="en-US" sz="3600" dirty="0" smtClean="0"/>
              <a:t>150 departments, 2 million employees- President in charge of all of this people and their departments and agencies.</a:t>
            </a:r>
          </a:p>
          <a:p>
            <a:endParaRPr lang="en-US" sz="3600" dirty="0"/>
          </a:p>
          <a:p>
            <a:r>
              <a:rPr lang="en-US" sz="3600" dirty="0" smtClean="0"/>
              <a:t>Source of authority- Article 2 Sec. 1  executive power vested in President.</a:t>
            </a:r>
          </a:p>
          <a:p>
            <a:r>
              <a:rPr lang="en-US" sz="3600" dirty="0" smtClean="0"/>
              <a:t>Art. 2 Sec. 3  he shall take care that the laws be faithfully executed.  Remember Congress controls the $ that is required for enforcement.</a:t>
            </a:r>
            <a:endParaRPr lang="en-US" sz="3600" dirty="0"/>
          </a:p>
        </p:txBody>
      </p:sp>
    </p:spTree>
    <p:extLst>
      <p:ext uri="{BB962C8B-B14F-4D97-AF65-F5344CB8AC3E}">
        <p14:creationId xmlns:p14="http://schemas.microsoft.com/office/powerpoint/2010/main" val="4104501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2841</Words>
  <Application>Microsoft Office PowerPoint</Application>
  <PresentationFormat>On-screen Show (4:3)</PresentationFormat>
  <Paragraphs>238</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Script MT Bold</vt:lpstr>
      <vt:lpstr>Symbol</vt:lpstr>
      <vt:lpstr>Times New Roman</vt:lpstr>
      <vt:lpstr>Office Theme</vt:lpstr>
      <vt:lpstr>American Government Honors Chapter 9 The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34</cp:revision>
  <dcterms:created xsi:type="dcterms:W3CDTF">2014-01-06T16:26:44Z</dcterms:created>
  <dcterms:modified xsi:type="dcterms:W3CDTF">2017-11-28T14:37:06Z</dcterms:modified>
</cp:coreProperties>
</file>