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75" r:id="rId2"/>
    <p:sldId id="273" r:id="rId3"/>
    <p:sldId id="262" r:id="rId4"/>
    <p:sldId id="277" r:id="rId5"/>
    <p:sldId id="272" r:id="rId6"/>
    <p:sldId id="256" r:id="rId7"/>
    <p:sldId id="270" r:id="rId8"/>
    <p:sldId id="266" r:id="rId9"/>
    <p:sldId id="267" r:id="rId10"/>
    <p:sldId id="257" r:id="rId11"/>
    <p:sldId id="259" r:id="rId12"/>
    <p:sldId id="269" r:id="rId13"/>
    <p:sldId id="271" r:id="rId14"/>
    <p:sldId id="265" r:id="rId15"/>
    <p:sldId id="264" r:id="rId16"/>
    <p:sldId id="263" r:id="rId17"/>
    <p:sldId id="261"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Lst>
  <p:sldSz cx="16014700" cy="10160000"/>
  <p:notesSz cx="6858000" cy="9144000"/>
  <p:embeddedFontLst>
    <p:embeddedFont>
      <p:font typeface="Calibri" panose="020F0502020204030204" pitchFamily="34" charset="0"/>
      <p:regular r:id="rId33"/>
      <p:bold r:id="rId34"/>
      <p:italic r:id="rId35"/>
      <p:boldItalic r:id="rId3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09" autoAdjust="0"/>
  </p:normalViewPr>
  <p:slideViewPr>
    <p:cSldViewPr>
      <p:cViewPr varScale="1">
        <p:scale>
          <a:sx n="48" d="100"/>
          <a:sy n="48" d="100"/>
        </p:scale>
        <p:origin x="-114" y="-102"/>
      </p:cViewPr>
      <p:guideLst>
        <p:guide orient="horz" pos="3200"/>
        <p:guide pos="504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01103" y="3156188"/>
            <a:ext cx="13612495" cy="2177815"/>
          </a:xfrm>
        </p:spPr>
        <p:txBody>
          <a:bodyPr/>
          <a:lstStyle/>
          <a:p>
            <a:r>
              <a:rPr lang="en-US" smtClean="0"/>
              <a:t>Click to edit Master title style</a:t>
            </a:r>
            <a:endParaRPr lang="en-US"/>
          </a:p>
        </p:txBody>
      </p:sp>
      <p:sp>
        <p:nvSpPr>
          <p:cNvPr id="3" name="Subtitle 2"/>
          <p:cNvSpPr>
            <a:spLocks noGrp="1"/>
          </p:cNvSpPr>
          <p:nvPr>
            <p:ph type="subTitle" idx="1"/>
          </p:nvPr>
        </p:nvSpPr>
        <p:spPr>
          <a:xfrm>
            <a:off x="2402205" y="5757333"/>
            <a:ext cx="11210290" cy="25964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EA5E6F-B746-4CC0-BC29-11CB04564D70}"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2593717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A5E6F-B746-4CC0-BC29-11CB04564D70}"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854544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10657" y="406873"/>
            <a:ext cx="3603308" cy="866892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0738" y="406873"/>
            <a:ext cx="10543011" cy="866892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A5E6F-B746-4CC0-BC29-11CB04564D70}"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4209489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EA5E6F-B746-4CC0-BC29-11CB04564D70}"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2887057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5051" y="6528743"/>
            <a:ext cx="13612495" cy="2017889"/>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65051" y="4306243"/>
            <a:ext cx="13612495" cy="22224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EA5E6F-B746-4CC0-BC29-11CB04564D70}" type="datetimeFigureOut">
              <a:rPr lang="en-US" smtClean="0"/>
              <a:t>10/31/2013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51097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0736" y="2370669"/>
            <a:ext cx="7073159" cy="67051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140807" y="2370669"/>
            <a:ext cx="7073159" cy="670513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EA5E6F-B746-4CC0-BC29-11CB04564D70}"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42406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00735" y="2274242"/>
            <a:ext cx="7075941" cy="94779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0735" y="3222037"/>
            <a:ext cx="7075941" cy="5853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135249" y="2274242"/>
            <a:ext cx="7078720" cy="94779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135249" y="3222037"/>
            <a:ext cx="7078720" cy="58537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EA5E6F-B746-4CC0-BC29-11CB04564D70}" type="datetimeFigureOut">
              <a:rPr lang="en-US" smtClean="0"/>
              <a:t>10/31/2013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1012169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EA5E6F-B746-4CC0-BC29-11CB04564D70}" type="datetimeFigureOut">
              <a:rPr lang="en-US" smtClean="0"/>
              <a:t>10/31/2013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12811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A5E6F-B746-4CC0-BC29-11CB04564D70}" type="datetimeFigureOut">
              <a:rPr lang="en-US" smtClean="0"/>
              <a:t>10/31/2013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2606451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0737" y="404518"/>
            <a:ext cx="5268726" cy="1721556"/>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261303" y="404521"/>
            <a:ext cx="8952662" cy="86712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00737" y="2126077"/>
            <a:ext cx="5268726" cy="694972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A5E6F-B746-4CC0-BC29-11CB04564D70}"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212472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38993" y="7112000"/>
            <a:ext cx="9608820" cy="8396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38993" y="907815"/>
            <a:ext cx="9608820" cy="6096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138993" y="7951612"/>
            <a:ext cx="9608820" cy="11923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EA5E6F-B746-4CC0-BC29-11CB04564D70}" type="datetimeFigureOut">
              <a:rPr lang="en-US" smtClean="0"/>
              <a:t>10/31/2013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99BAE-3AFD-4E6D-A0B8-271DD5F60F19}" type="slidenum">
              <a:rPr lang="en-US" smtClean="0"/>
              <a:t>‹#›</a:t>
            </a:fld>
            <a:endParaRPr lang="en-US"/>
          </a:p>
        </p:txBody>
      </p:sp>
    </p:spTree>
    <p:extLst>
      <p:ext uri="{BB962C8B-B14F-4D97-AF65-F5344CB8AC3E}">
        <p14:creationId xmlns:p14="http://schemas.microsoft.com/office/powerpoint/2010/main" val="130484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0735" y="406871"/>
            <a:ext cx="14413230" cy="169333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00735" y="2370669"/>
            <a:ext cx="14413230" cy="6705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00737" y="9416817"/>
            <a:ext cx="3736764" cy="540926"/>
          </a:xfrm>
          <a:prstGeom prst="rect">
            <a:avLst/>
          </a:prstGeom>
        </p:spPr>
        <p:txBody>
          <a:bodyPr vert="horz" lIns="91440" tIns="45720" rIns="91440" bIns="45720" rtlCol="0" anchor="ctr"/>
          <a:lstStyle>
            <a:lvl1pPr algn="l">
              <a:defRPr sz="1200">
                <a:solidFill>
                  <a:schemeClr val="tx1">
                    <a:tint val="75000"/>
                  </a:schemeClr>
                </a:solidFill>
              </a:defRPr>
            </a:lvl1pPr>
          </a:lstStyle>
          <a:p>
            <a:fld id="{C2EA5E6F-B746-4CC0-BC29-11CB04564D70}" type="datetimeFigureOut">
              <a:rPr lang="en-US" smtClean="0"/>
              <a:t>10/31/2013</a:t>
            </a:fld>
            <a:endParaRPr lang="en-US"/>
          </a:p>
        </p:txBody>
      </p:sp>
      <p:sp>
        <p:nvSpPr>
          <p:cNvPr id="5" name="Footer Placeholder 4"/>
          <p:cNvSpPr>
            <a:spLocks noGrp="1"/>
          </p:cNvSpPr>
          <p:nvPr>
            <p:ph type="ftr" sz="quarter" idx="3"/>
          </p:nvPr>
        </p:nvSpPr>
        <p:spPr>
          <a:xfrm>
            <a:off x="5471693" y="9416817"/>
            <a:ext cx="5071321" cy="54092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477203" y="9416817"/>
            <a:ext cx="3736764" cy="540926"/>
          </a:xfrm>
          <a:prstGeom prst="rect">
            <a:avLst/>
          </a:prstGeom>
        </p:spPr>
        <p:txBody>
          <a:bodyPr vert="horz" lIns="91440" tIns="45720" rIns="91440" bIns="45720" rtlCol="0" anchor="ctr"/>
          <a:lstStyle>
            <a:lvl1pPr algn="r">
              <a:defRPr sz="1200">
                <a:solidFill>
                  <a:schemeClr val="tx1">
                    <a:tint val="75000"/>
                  </a:schemeClr>
                </a:solidFill>
              </a:defRPr>
            </a:lvl1pPr>
          </a:lstStyle>
          <a:p>
            <a:fld id="{79199BAE-3AFD-4E6D-A0B8-271DD5F60F19}" type="slidenum">
              <a:rPr lang="en-US" smtClean="0"/>
              <a:t>‹#›</a:t>
            </a:fld>
            <a:endParaRPr lang="en-US"/>
          </a:p>
        </p:txBody>
      </p:sp>
    </p:spTree>
    <p:extLst>
      <p:ext uri="{BB962C8B-B14F-4D97-AF65-F5344CB8AC3E}">
        <p14:creationId xmlns:p14="http://schemas.microsoft.com/office/powerpoint/2010/main" val="3468996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pag.vancouver.wsu.edu/"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pos.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fair.org/take-action-now/media-activism-kit/how-to-detect-bias-in-news-media/"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cnn.com/election/2012/results/race/presiden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opensecrets.org/pacs/list.php"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7350" y="508000"/>
            <a:ext cx="15087600" cy="6740307"/>
          </a:xfrm>
          <a:prstGeom prst="rect">
            <a:avLst/>
          </a:prstGeom>
          <a:noFill/>
        </p:spPr>
        <p:txBody>
          <a:bodyPr wrap="square" rtlCol="0">
            <a:spAutoFit/>
          </a:bodyPr>
          <a:lstStyle/>
          <a:p>
            <a:r>
              <a:rPr lang="en-US" sz="3600" dirty="0" smtClean="0"/>
              <a:t>Chapter 9.1 </a:t>
            </a:r>
            <a:r>
              <a:rPr lang="en-US" sz="3600" b="1" dirty="0" smtClean="0"/>
              <a:t>Public Opinion</a:t>
            </a:r>
          </a:p>
          <a:p>
            <a:r>
              <a:rPr lang="en-US" sz="3600" dirty="0" smtClean="0"/>
              <a:t>Public Opinion-collection of views shared by a segment of society on an issue of interest or concern.  Obviously many issues will have groups on both sides.  </a:t>
            </a:r>
          </a:p>
          <a:p>
            <a:endParaRPr lang="en-US" sz="3600" dirty="0"/>
          </a:p>
          <a:p>
            <a:r>
              <a:rPr lang="en-US" sz="3600" b="1" dirty="0" smtClean="0"/>
              <a:t>Public Opinion &amp; Public Policy (choices gov’t makes)</a:t>
            </a:r>
          </a:p>
          <a:p>
            <a:r>
              <a:rPr lang="en-US" sz="3600" dirty="0"/>
              <a:t>	</a:t>
            </a:r>
            <a:r>
              <a:rPr lang="en-US" sz="3600" dirty="0" smtClean="0"/>
              <a:t>a. public opinion is “led” by the decisions and actions of political/social leaders.  This is when public = 1 large group concerned about an issue.</a:t>
            </a:r>
          </a:p>
          <a:p>
            <a:r>
              <a:rPr lang="en-US" sz="3600" dirty="0"/>
              <a:t>	</a:t>
            </a:r>
            <a:endParaRPr lang="en-US" sz="3600" dirty="0" smtClean="0"/>
          </a:p>
          <a:p>
            <a:r>
              <a:rPr lang="en-US" sz="3600" dirty="0"/>
              <a:t>	</a:t>
            </a:r>
            <a:r>
              <a:rPr lang="en-US" sz="3600" dirty="0" smtClean="0"/>
              <a:t>b. When public = many publics each with different opinion, then it is said that peoples attitudes lead public policy.</a:t>
            </a:r>
          </a:p>
          <a:p>
            <a:endParaRPr lang="en-US" sz="3600" b="1" dirty="0" smtClean="0"/>
          </a:p>
          <a:p>
            <a:endParaRPr lang="en-US" sz="3600" dirty="0"/>
          </a:p>
        </p:txBody>
      </p:sp>
    </p:spTree>
    <p:extLst>
      <p:ext uri="{BB962C8B-B14F-4D97-AF65-F5344CB8AC3E}">
        <p14:creationId xmlns:p14="http://schemas.microsoft.com/office/powerpoint/2010/main" val="1338409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0" y="0"/>
            <a:ext cx="16202873" cy="5078313"/>
          </a:xfrm>
          <a:prstGeom prst="rect">
            <a:avLst/>
          </a:prstGeom>
          <a:noFill/>
        </p:spPr>
        <p:txBody>
          <a:bodyPr vert="horz" rtlCol="0">
            <a:spAutoFit/>
          </a:bodyPr>
          <a:lstStyle/>
          <a:p>
            <a:r>
              <a:rPr lang="en-US" sz="3600" u="sng" dirty="0" smtClean="0">
                <a:solidFill>
                  <a:srgbClr val="000000"/>
                </a:solidFill>
                <a:latin typeface="Times New Roman - 48"/>
              </a:rPr>
              <a:t>Purpose</a:t>
            </a:r>
            <a:r>
              <a:rPr lang="en-US" sz="3600" dirty="0" smtClean="0">
                <a:solidFill>
                  <a:srgbClr val="000000"/>
                </a:solidFill>
                <a:latin typeface="Times New Roman - 48"/>
              </a:rPr>
              <a:t>-interest groups help citizens communicate their "wants" to  government leaders, influence public policy and get the goals they support.</a:t>
            </a:r>
          </a:p>
          <a:p>
            <a:endParaRPr lang="en-US" sz="3600" dirty="0" smtClean="0">
              <a:solidFill>
                <a:srgbClr val="000000"/>
              </a:solidFill>
              <a:latin typeface="Times New Roman - 48"/>
            </a:endParaRPr>
          </a:p>
          <a:p>
            <a:r>
              <a:rPr lang="en-US" sz="3600" dirty="0" smtClean="0">
                <a:solidFill>
                  <a:srgbClr val="000000"/>
                </a:solidFill>
                <a:latin typeface="Times New Roman - 48"/>
              </a:rPr>
              <a:t>Po</a:t>
            </a:r>
            <a:r>
              <a:rPr lang="en-US" sz="3600" u="sng" dirty="0" smtClean="0">
                <a:solidFill>
                  <a:srgbClr val="000000"/>
                </a:solidFill>
                <a:latin typeface="Times New Roman - 48"/>
              </a:rPr>
              <a:t>wer-</a:t>
            </a:r>
            <a:r>
              <a:rPr lang="en-US" sz="3600" dirty="0" smtClean="0">
                <a:solidFill>
                  <a:srgbClr val="000000"/>
                </a:solidFill>
                <a:latin typeface="Times New Roman - 48"/>
              </a:rPr>
              <a:t> "strength in numbers" but its proportional.  (100 in a small town is a large voice but in large city not even a whisper.</a:t>
            </a:r>
          </a:p>
          <a:p>
            <a:endParaRPr lang="en-US" sz="3600" dirty="0" smtClean="0">
              <a:solidFill>
                <a:srgbClr val="000000"/>
              </a:solidFill>
              <a:latin typeface="Times New Roman - 48"/>
            </a:endParaRPr>
          </a:p>
          <a:p>
            <a:r>
              <a:rPr lang="en-US" sz="3600" dirty="0" smtClean="0">
                <a:solidFill>
                  <a:srgbClr val="000000"/>
                </a:solidFill>
                <a:latin typeface="Times New Roman - 48"/>
              </a:rPr>
              <a:t>Le</a:t>
            </a:r>
            <a:r>
              <a:rPr lang="en-US" sz="3600" u="sng" dirty="0" smtClean="0">
                <a:solidFill>
                  <a:srgbClr val="000000"/>
                </a:solidFill>
                <a:latin typeface="Times New Roman - 48"/>
              </a:rPr>
              <a:t>adership</a:t>
            </a:r>
            <a:r>
              <a:rPr lang="en-US" sz="3600" dirty="0" smtClean="0">
                <a:solidFill>
                  <a:srgbClr val="000000"/>
                </a:solidFill>
                <a:latin typeface="Times New Roman - 48"/>
              </a:rPr>
              <a:t>- leaders strengthen political power of the group by unifying members,  keeping them informed, act as speakers for the group, raise $, etc.</a:t>
            </a:r>
          </a:p>
          <a:p>
            <a:endParaRPr lang="en-US" sz="3600" dirty="0">
              <a:solidFill>
                <a:srgbClr val="000000"/>
              </a:solidFill>
              <a:latin typeface="Times New Roman - 48"/>
            </a:endParaRPr>
          </a:p>
        </p:txBody>
      </p:sp>
    </p:spTree>
    <p:extLst>
      <p:ext uri="{BB962C8B-B14F-4D97-AF65-F5344CB8AC3E}">
        <p14:creationId xmlns:p14="http://schemas.microsoft.com/office/powerpoint/2010/main" val="2150400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0" y="902996"/>
            <a:ext cx="15933730" cy="10064294"/>
          </a:xfrm>
          <a:prstGeom prst="rect">
            <a:avLst/>
          </a:prstGeom>
          <a:noFill/>
        </p:spPr>
        <p:txBody>
          <a:bodyPr vert="horz" wrap="square" rtlCol="0">
            <a:spAutoFit/>
          </a:bodyPr>
          <a:lstStyle/>
          <a:p>
            <a:r>
              <a:rPr lang="en-US" sz="3600" b="1" dirty="0" smtClean="0">
                <a:solidFill>
                  <a:srgbClr val="000000"/>
                </a:solidFill>
                <a:latin typeface="Times New Roman - 48"/>
              </a:rPr>
              <a:t>Business Groups</a:t>
            </a:r>
            <a:r>
              <a:rPr lang="en-US" sz="3600" dirty="0" smtClean="0">
                <a:solidFill>
                  <a:srgbClr val="000000"/>
                </a:solidFill>
                <a:latin typeface="Times New Roman - 48"/>
              </a:rPr>
              <a:t>-NAM-national assoc. of </a:t>
            </a:r>
            <a:r>
              <a:rPr lang="en-US" sz="3600" dirty="0" err="1" smtClean="0">
                <a:solidFill>
                  <a:srgbClr val="000000"/>
                </a:solidFill>
                <a:latin typeface="Times New Roman - 48"/>
              </a:rPr>
              <a:t>mfg's</a:t>
            </a:r>
            <a:r>
              <a:rPr lang="en-US" sz="3600" dirty="0" smtClean="0">
                <a:solidFill>
                  <a:srgbClr val="000000"/>
                </a:solidFill>
                <a:latin typeface="Times New Roman - 48"/>
              </a:rPr>
              <a:t> works to reduce government regulation of business, lower taxes.   Chamber of Commerce speaks for small businesses.</a:t>
            </a:r>
          </a:p>
          <a:p>
            <a:endParaRPr lang="en-US" sz="3600" dirty="0" smtClean="0">
              <a:solidFill>
                <a:srgbClr val="000000"/>
              </a:solidFill>
              <a:latin typeface="Times New Roman - 48"/>
            </a:endParaRPr>
          </a:p>
          <a:p>
            <a:r>
              <a:rPr lang="en-US" sz="3600" dirty="0" smtClean="0">
                <a:solidFill>
                  <a:srgbClr val="000000"/>
                </a:solidFill>
                <a:latin typeface="Times New Roman - 48"/>
              </a:rPr>
              <a:t>L</a:t>
            </a:r>
            <a:r>
              <a:rPr lang="en-US" sz="3600" b="1" dirty="0" smtClean="0">
                <a:solidFill>
                  <a:srgbClr val="000000"/>
                </a:solidFill>
                <a:latin typeface="Times New Roman - 48"/>
              </a:rPr>
              <a:t>abor Groups</a:t>
            </a:r>
            <a:r>
              <a:rPr lang="en-US" sz="3600" dirty="0" smtClean="0">
                <a:solidFill>
                  <a:srgbClr val="000000"/>
                </a:solidFill>
                <a:latin typeface="Times New Roman - 48"/>
              </a:rPr>
              <a:t>-AFL-CIO largest- includes United Auto Workers, United Mine Workers, Intl Brotherhood of </a:t>
            </a:r>
            <a:r>
              <a:rPr lang="en-US" sz="3600" dirty="0">
                <a:solidFill>
                  <a:srgbClr val="000000"/>
                </a:solidFill>
                <a:latin typeface="Times New Roman - 48"/>
              </a:rPr>
              <a:t>Teamsters. .) labor </a:t>
            </a:r>
            <a:r>
              <a:rPr lang="en-US" sz="3600" dirty="0" smtClean="0">
                <a:solidFill>
                  <a:srgbClr val="000000"/>
                </a:solidFill>
                <a:latin typeface="Times New Roman - 48"/>
              </a:rPr>
              <a:t>unions </a:t>
            </a:r>
            <a:r>
              <a:rPr lang="en-US" sz="3600" dirty="0">
                <a:solidFill>
                  <a:srgbClr val="000000"/>
                </a:solidFill>
                <a:latin typeface="Times New Roman - 48"/>
              </a:rPr>
              <a:t>work to gain higher wages and  better benefits for members. </a:t>
            </a:r>
            <a:endParaRPr lang="en-US" sz="3600" dirty="0" smtClean="0">
              <a:solidFill>
                <a:srgbClr val="000000"/>
              </a:solidFill>
              <a:latin typeface="Times New Roman - 48"/>
            </a:endParaRPr>
          </a:p>
          <a:p>
            <a:endParaRPr lang="en-US" sz="3600" dirty="0" smtClean="0">
              <a:solidFill>
                <a:srgbClr val="000000"/>
              </a:solidFill>
              <a:latin typeface="Times New Roman - 48"/>
            </a:endParaRPr>
          </a:p>
          <a:p>
            <a:r>
              <a:rPr lang="en-US" sz="3600" dirty="0" smtClean="0">
                <a:solidFill>
                  <a:srgbClr val="000000"/>
                </a:solidFill>
                <a:latin typeface="Times New Roman - 48"/>
              </a:rPr>
              <a:t>A</a:t>
            </a:r>
            <a:r>
              <a:rPr lang="en-US" sz="3600" b="1" dirty="0" smtClean="0">
                <a:solidFill>
                  <a:srgbClr val="000000"/>
                </a:solidFill>
                <a:latin typeface="Times New Roman - 48"/>
              </a:rPr>
              <a:t>gricultural Groups- </a:t>
            </a:r>
            <a:r>
              <a:rPr lang="en-US" sz="3600" dirty="0" smtClean="0">
                <a:solidFill>
                  <a:srgbClr val="000000"/>
                </a:solidFill>
                <a:latin typeface="Times New Roman - 48"/>
              </a:rPr>
              <a:t>American Farm  Bureau Federation represents larger farmers and works closely with the Dept. of Agric.  National Farmers Union- smaller farmers-supports price supports.   Grange- social but advocates for price supports for crops.</a:t>
            </a:r>
          </a:p>
          <a:p>
            <a:endParaRPr lang="en-US" sz="3600" dirty="0">
              <a:solidFill>
                <a:srgbClr val="000000"/>
              </a:solidFill>
              <a:latin typeface="Times New Roman - 48"/>
            </a:endParaRPr>
          </a:p>
          <a:p>
            <a:r>
              <a:rPr lang="en-US" sz="3600" b="1" dirty="0" smtClean="0">
                <a:solidFill>
                  <a:srgbClr val="000000"/>
                </a:solidFill>
                <a:latin typeface="Times New Roman - 48"/>
              </a:rPr>
              <a:t>Cause-Based-Groups</a:t>
            </a:r>
            <a:r>
              <a:rPr lang="en-US" sz="3600" dirty="0" smtClean="0">
                <a:solidFill>
                  <a:srgbClr val="000000"/>
                </a:solidFill>
                <a:latin typeface="Times New Roman - 48"/>
              </a:rPr>
              <a:t>- promote a cause or single issue.  MADD</a:t>
            </a:r>
          </a:p>
          <a:p>
            <a:endParaRPr lang="en-US" sz="3600" dirty="0">
              <a:solidFill>
                <a:srgbClr val="000000"/>
              </a:solidFill>
              <a:latin typeface="Times New Roman - 48"/>
            </a:endParaRPr>
          </a:p>
          <a:p>
            <a:r>
              <a:rPr lang="en-US" sz="3600" b="1" dirty="0" smtClean="0">
                <a:solidFill>
                  <a:srgbClr val="000000"/>
                </a:solidFill>
                <a:latin typeface="Times New Roman - 48"/>
              </a:rPr>
              <a:t>Societal Groups- </a:t>
            </a:r>
            <a:r>
              <a:rPr lang="en-US" sz="3600" dirty="0" smtClean="0">
                <a:solidFill>
                  <a:srgbClr val="000000"/>
                </a:solidFill>
                <a:latin typeface="Times New Roman - 48"/>
              </a:rPr>
              <a:t>AARP, NOW (religious, social , religious </a:t>
            </a:r>
            <a:r>
              <a:rPr lang="en-US" sz="3600" dirty="0" err="1" smtClean="0">
                <a:solidFill>
                  <a:srgbClr val="000000"/>
                </a:solidFill>
                <a:latin typeface="Times New Roman - 48"/>
              </a:rPr>
              <a:t>etc</a:t>
            </a:r>
            <a:r>
              <a:rPr lang="en-US" sz="3600" dirty="0">
                <a:solidFill>
                  <a:srgbClr val="000000"/>
                </a:solidFill>
                <a:latin typeface="Times New Roman - 48"/>
              </a:rPr>
              <a:t>) Senior groups like AARP work for  higher S.S. benefits and health care.</a:t>
            </a:r>
          </a:p>
          <a:p>
            <a:endParaRPr lang="en-US" sz="3600" b="1" dirty="0">
              <a:solidFill>
                <a:srgbClr val="000000"/>
              </a:solidFill>
              <a:latin typeface="Times New Roman - 48"/>
            </a:endParaRPr>
          </a:p>
        </p:txBody>
      </p:sp>
      <p:sp>
        <p:nvSpPr>
          <p:cNvPr id="3" name="TextBox 2"/>
          <p:cNvSpPr txBox="1"/>
          <p:nvPr/>
        </p:nvSpPr>
        <p:spPr>
          <a:xfrm>
            <a:off x="285366" y="203200"/>
            <a:ext cx="15574297" cy="707886"/>
          </a:xfrm>
          <a:prstGeom prst="rect">
            <a:avLst/>
          </a:prstGeom>
          <a:noFill/>
        </p:spPr>
        <p:txBody>
          <a:bodyPr wrap="square" rtlCol="0">
            <a:spAutoFit/>
          </a:bodyPr>
          <a:lstStyle/>
          <a:p>
            <a:r>
              <a:rPr lang="en-US" sz="4000" dirty="0" smtClean="0"/>
              <a:t>Types of Interest Groups- economic, social, political, cultural and religious. </a:t>
            </a:r>
            <a:endParaRPr lang="en-US" sz="4000" dirty="0"/>
          </a:p>
        </p:txBody>
      </p:sp>
    </p:spTree>
    <p:extLst>
      <p:ext uri="{BB962C8B-B14F-4D97-AF65-F5344CB8AC3E}">
        <p14:creationId xmlns:p14="http://schemas.microsoft.com/office/powerpoint/2010/main" val="3456926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750" y="159445"/>
            <a:ext cx="15697199" cy="10033516"/>
          </a:xfrm>
          <a:prstGeom prst="rect">
            <a:avLst/>
          </a:prstGeom>
          <a:noFill/>
        </p:spPr>
        <p:txBody>
          <a:bodyPr wrap="square" rtlCol="0">
            <a:spAutoFit/>
          </a:bodyPr>
          <a:lstStyle/>
          <a:p>
            <a:r>
              <a:rPr lang="en-US" sz="3600" dirty="0" smtClean="0"/>
              <a:t>Types continued.</a:t>
            </a:r>
          </a:p>
          <a:p>
            <a:r>
              <a:rPr lang="en-US" sz="3600" b="1" dirty="0" smtClean="0"/>
              <a:t>Professional Groups</a:t>
            </a:r>
            <a:r>
              <a:rPr lang="en-US" sz="3600" dirty="0" smtClean="0"/>
              <a:t>-AMA, ABA, establish standards for their profession, influence training and licensing, and educate the public and government about their concerns and profession.</a:t>
            </a:r>
          </a:p>
          <a:p>
            <a:endParaRPr lang="en-US" b="1" dirty="0" smtClean="0"/>
          </a:p>
          <a:p>
            <a:r>
              <a:rPr lang="en-US" sz="3200" b="1" dirty="0" smtClean="0"/>
              <a:t>How they work- </a:t>
            </a:r>
            <a:r>
              <a:rPr lang="en-US" sz="3200" dirty="0" smtClean="0"/>
              <a:t>hard work, accurate/timely information, communication and MONEY.  Interest groups support candidates and lobby to influence public officials and public policy.</a:t>
            </a:r>
          </a:p>
          <a:p>
            <a:endParaRPr lang="en-US" sz="1200" b="1" dirty="0"/>
          </a:p>
          <a:p>
            <a:r>
              <a:rPr lang="en-US" sz="3200" b="1" dirty="0" smtClean="0"/>
              <a:t>	Endorse Candidates-</a:t>
            </a:r>
            <a:r>
              <a:rPr lang="en-US" sz="3200" dirty="0" smtClean="0"/>
              <a:t> help get candidates elected, they will publically support a particular candidate and give them $ for campaign.  The candidate will generally support the particular interests of the group.</a:t>
            </a:r>
          </a:p>
          <a:p>
            <a:r>
              <a:rPr lang="en-US" sz="3200" b="1" dirty="0"/>
              <a:t>	</a:t>
            </a:r>
            <a:endParaRPr lang="en-US" sz="3200" b="1" dirty="0" smtClean="0"/>
          </a:p>
          <a:p>
            <a:r>
              <a:rPr lang="en-US" sz="3200" b="1" dirty="0"/>
              <a:t>	</a:t>
            </a:r>
            <a:r>
              <a:rPr lang="en-US" sz="3200" b="1" dirty="0" smtClean="0"/>
              <a:t>Lobbying-</a:t>
            </a:r>
            <a:r>
              <a:rPr lang="en-US" sz="3200" dirty="0" smtClean="0"/>
              <a:t> contacting public officials to persuade the official to support the groups interests.  Usually utilize professional lobbyists.  Blast texts, email etc.</a:t>
            </a:r>
          </a:p>
          <a:p>
            <a:endParaRPr lang="en-US" sz="1200" b="1" dirty="0"/>
          </a:p>
          <a:p>
            <a:r>
              <a:rPr lang="en-US" sz="3200" b="1" dirty="0" smtClean="0"/>
              <a:t>	Informing Public Opinion-</a:t>
            </a:r>
            <a:r>
              <a:rPr lang="en-US" sz="3200" dirty="0" smtClean="0"/>
              <a:t>having someone explain the groups position, in an effort to generate support and influence lawmakers.</a:t>
            </a:r>
          </a:p>
          <a:p>
            <a:endParaRPr lang="en-US" sz="1200" b="1" dirty="0"/>
          </a:p>
          <a:p>
            <a:r>
              <a:rPr lang="en-US" sz="3200" b="1" dirty="0" smtClean="0"/>
              <a:t>	Grass roots-</a:t>
            </a:r>
            <a:r>
              <a:rPr lang="en-US" sz="3200" dirty="0" smtClean="0"/>
              <a:t> lowest level, (garage band)  simple, low money attempt to generate large interest in an issue.  (phone tree, internet, etc.)</a:t>
            </a:r>
          </a:p>
          <a:p>
            <a:r>
              <a:rPr lang="en-US" sz="3200" b="1" dirty="0"/>
              <a:t>	</a:t>
            </a:r>
            <a:endParaRPr lang="en-US" sz="3200" b="1" dirty="0" smtClean="0"/>
          </a:p>
          <a:p>
            <a:r>
              <a:rPr lang="en-US" sz="3200" b="1" dirty="0"/>
              <a:t>	</a:t>
            </a:r>
            <a:r>
              <a:rPr lang="en-US" sz="3200" b="1" dirty="0" smtClean="0"/>
              <a:t>Lawsuit-</a:t>
            </a:r>
            <a:r>
              <a:rPr lang="en-US" sz="3200" dirty="0" smtClean="0"/>
              <a:t> using the legal system.  Brown v. </a:t>
            </a:r>
            <a:r>
              <a:rPr lang="en-US" sz="3200" dirty="0" err="1" smtClean="0"/>
              <a:t>Bof</a:t>
            </a:r>
            <a:r>
              <a:rPr lang="en-US" sz="3200" dirty="0" smtClean="0"/>
              <a:t> E Topeka, Kansas</a:t>
            </a:r>
            <a:endParaRPr lang="en-US" sz="3200" b="1" dirty="0"/>
          </a:p>
        </p:txBody>
      </p:sp>
    </p:spTree>
    <p:extLst>
      <p:ext uri="{BB962C8B-B14F-4D97-AF65-F5344CB8AC3E}">
        <p14:creationId xmlns:p14="http://schemas.microsoft.com/office/powerpoint/2010/main" val="590203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6589"/>
            <a:ext cx="16014700" cy="10064294"/>
          </a:xfrm>
          <a:prstGeom prst="rect">
            <a:avLst/>
          </a:prstGeom>
          <a:noFill/>
        </p:spPr>
        <p:txBody>
          <a:bodyPr wrap="square" rtlCol="0">
            <a:spAutoFit/>
          </a:bodyPr>
          <a:lstStyle/>
          <a:p>
            <a:r>
              <a:rPr lang="en-US" sz="3600" dirty="0" smtClean="0"/>
              <a:t>Interest groups support both majority and minority interests.  Both are trying to influence public policy and political issues.  </a:t>
            </a:r>
          </a:p>
          <a:p>
            <a:endParaRPr lang="en-US" sz="1400" dirty="0"/>
          </a:p>
          <a:p>
            <a:r>
              <a:rPr lang="en-US" sz="3600" b="1" dirty="0" smtClean="0"/>
              <a:t>Benefits</a:t>
            </a:r>
            <a:r>
              <a:rPr lang="en-US" sz="3600" dirty="0" smtClean="0"/>
              <a:t>- gives minority interests a voice in political process.  Civil Rights of the 1960’s.</a:t>
            </a:r>
          </a:p>
          <a:p>
            <a:endParaRPr lang="en-US" sz="3600" dirty="0"/>
          </a:p>
          <a:p>
            <a:r>
              <a:rPr lang="en-US" sz="3600" b="1" dirty="0" smtClean="0"/>
              <a:t>Criticisms</a:t>
            </a:r>
            <a:endParaRPr lang="en-US" sz="3600" dirty="0"/>
          </a:p>
          <a:p>
            <a:pPr marL="571500" indent="-571500">
              <a:buFont typeface="Arial" panose="020B0604020202020204" pitchFamily="34" charset="0"/>
              <a:buChar char="•"/>
            </a:pPr>
            <a:r>
              <a:rPr lang="en-US" sz="3600" dirty="0" smtClean="0"/>
              <a:t>	To much influence- a small group with lots of $ can have way to much influence.</a:t>
            </a:r>
          </a:p>
          <a:p>
            <a:pPr marL="571500" indent="-571500">
              <a:buFont typeface="Arial" panose="020B0604020202020204" pitchFamily="34" charset="0"/>
              <a:buChar char="•"/>
            </a:pPr>
            <a:r>
              <a:rPr lang="en-US" sz="3600" dirty="0"/>
              <a:t>	</a:t>
            </a:r>
            <a:r>
              <a:rPr lang="en-US" sz="3600" dirty="0" smtClean="0"/>
              <a:t>narrow issue focus, often ignoring or missing the big picture.</a:t>
            </a:r>
          </a:p>
          <a:p>
            <a:pPr marL="571500" indent="-571500">
              <a:buFont typeface="Arial" panose="020B0604020202020204" pitchFamily="34" charset="0"/>
              <a:buChar char="•"/>
            </a:pPr>
            <a:r>
              <a:rPr lang="en-US" sz="3600" dirty="0" smtClean="0"/>
              <a:t>Appeal to emotions not solutions</a:t>
            </a:r>
          </a:p>
          <a:p>
            <a:pPr marL="571500" indent="-571500">
              <a:buFont typeface="Arial" panose="020B0604020202020204" pitchFamily="34" charset="0"/>
              <a:buChar char="•"/>
            </a:pPr>
            <a:r>
              <a:rPr lang="en-US" sz="3600" dirty="0" smtClean="0"/>
              <a:t>Because both sides are often represented Congress is stymied.  (doesn’t act so as not to take sides)</a:t>
            </a:r>
          </a:p>
          <a:p>
            <a:pPr marL="571500" indent="-571500">
              <a:buFont typeface="Arial" panose="020B0604020202020204" pitchFamily="34" charset="0"/>
              <a:buChar char="•"/>
            </a:pPr>
            <a:endParaRPr lang="en-US" sz="3600" b="1" dirty="0"/>
          </a:p>
          <a:p>
            <a:r>
              <a:rPr lang="en-US" sz="3600" b="1" dirty="0" smtClean="0"/>
              <a:t>Limits of Groups</a:t>
            </a:r>
          </a:p>
          <a:p>
            <a:r>
              <a:rPr lang="en-US" sz="3600" b="1" dirty="0"/>
              <a:t> </a:t>
            </a:r>
            <a:r>
              <a:rPr lang="en-US" sz="3600" b="1" dirty="0" smtClean="0"/>
              <a:t>   2007 </a:t>
            </a:r>
            <a:r>
              <a:rPr lang="en-US" sz="3600" dirty="0" smtClean="0"/>
              <a:t>scandals- $, trips, etc.  Congress passed reforms and rules for legislatures and lobbyist activities.   Leg- cannot accept trips, $, tickets etc.  BUT- these are smart folks- will they develop e a workaround?</a:t>
            </a:r>
            <a:endParaRPr lang="en-US" sz="3600" b="1" dirty="0" smtClean="0"/>
          </a:p>
          <a:p>
            <a:pPr marL="571500" indent="-571500">
              <a:buFont typeface="Arial" panose="020B0604020202020204" pitchFamily="34" charset="0"/>
              <a:buChar char="•"/>
            </a:pPr>
            <a:endParaRPr lang="en-US" sz="3600" b="1" dirty="0"/>
          </a:p>
        </p:txBody>
      </p:sp>
    </p:spTree>
    <p:extLst>
      <p:ext uri="{BB962C8B-B14F-4D97-AF65-F5344CB8AC3E}">
        <p14:creationId xmlns:p14="http://schemas.microsoft.com/office/powerpoint/2010/main" val="2348905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40313" y="0"/>
            <a:ext cx="15173928" cy="2031325"/>
          </a:xfrm>
          <a:prstGeom prst="rect">
            <a:avLst/>
          </a:prstGeom>
          <a:noFill/>
        </p:spPr>
        <p:txBody>
          <a:bodyPr vert="horz" rtlCol="0">
            <a:spAutoFit/>
          </a:bodyPr>
          <a:lstStyle/>
          <a:p>
            <a:endParaRPr lang="en-US" dirty="0" smtClean="0"/>
          </a:p>
          <a:p>
            <a:r>
              <a:rPr lang="en-US" sz="3600" dirty="0" smtClean="0"/>
              <a:t>L</a:t>
            </a:r>
            <a:r>
              <a:rPr lang="en-US" sz="3600" dirty="0" smtClean="0">
                <a:solidFill>
                  <a:srgbClr val="000000"/>
                </a:solidFill>
                <a:latin typeface="Times New Roman - 48"/>
              </a:rPr>
              <a:t>obbyists also provide testimony  during congressional committee meetings when a potential bill is being discussed.</a:t>
            </a:r>
          </a:p>
          <a:p>
            <a:r>
              <a:rPr lang="en-US" sz="3600" dirty="0" smtClean="0">
                <a:solidFill>
                  <a:srgbClr val="000000"/>
                </a:solidFill>
                <a:latin typeface="Times New Roman - 48"/>
              </a:rPr>
              <a:t>Lobbyists also help bills (50% of time)</a:t>
            </a:r>
            <a:endParaRPr lang="en-US" sz="3600" dirty="0">
              <a:solidFill>
                <a:srgbClr val="000000"/>
              </a:solidFill>
              <a:latin typeface="Times New Roman - 48"/>
            </a:endParaRPr>
          </a:p>
        </p:txBody>
      </p:sp>
      <p:sp>
        <p:nvSpPr>
          <p:cNvPr id="3" name="TextBox 2"/>
          <p:cNvSpPr txBox="1"/>
          <p:nvPr/>
        </p:nvSpPr>
        <p:spPr>
          <a:xfrm>
            <a:off x="340313" y="2199588"/>
            <a:ext cx="15334075" cy="2308324"/>
          </a:xfrm>
          <a:prstGeom prst="rect">
            <a:avLst/>
          </a:prstGeom>
          <a:noFill/>
        </p:spPr>
        <p:txBody>
          <a:bodyPr vert="horz" rtlCol="0">
            <a:spAutoFit/>
          </a:bodyPr>
          <a:lstStyle/>
          <a:p>
            <a:r>
              <a:rPr lang="en-US" sz="3600" dirty="0" smtClean="0">
                <a:solidFill>
                  <a:srgbClr val="000000"/>
                </a:solidFill>
                <a:latin typeface="Times New Roman - 48"/>
              </a:rPr>
              <a:t>How interest groups seek support.</a:t>
            </a:r>
          </a:p>
          <a:p>
            <a:r>
              <a:rPr lang="en-US" sz="3600" dirty="0" smtClean="0">
                <a:solidFill>
                  <a:srgbClr val="000000"/>
                </a:solidFill>
                <a:latin typeface="Times New Roman - 48"/>
              </a:rPr>
              <a:t>Media Campaigns-</a:t>
            </a:r>
            <a:r>
              <a:rPr lang="en-US" sz="3600" dirty="0" err="1" smtClean="0">
                <a:solidFill>
                  <a:srgbClr val="000000"/>
                </a:solidFill>
                <a:latin typeface="Times New Roman - 48"/>
              </a:rPr>
              <a:t>t.v</a:t>
            </a:r>
            <a:r>
              <a:rPr lang="en-US" sz="3600" dirty="0" smtClean="0">
                <a:solidFill>
                  <a:srgbClr val="000000"/>
                </a:solidFill>
                <a:latin typeface="Times New Roman - 48"/>
              </a:rPr>
              <a:t>., newspaper, mag, radio.  To inform public and create support for their views.</a:t>
            </a:r>
          </a:p>
          <a:p>
            <a:r>
              <a:rPr lang="en-US" sz="3600" dirty="0" smtClean="0">
                <a:solidFill>
                  <a:srgbClr val="000000"/>
                </a:solidFill>
                <a:latin typeface="Times New Roman - 48"/>
              </a:rPr>
              <a:t>Letter witting- NRA letters to congress.</a:t>
            </a:r>
            <a:endParaRPr lang="en-US" sz="3600" dirty="0">
              <a:solidFill>
                <a:srgbClr val="000000"/>
              </a:solidFill>
              <a:latin typeface="Times New Roman - 48"/>
            </a:endParaRPr>
          </a:p>
        </p:txBody>
      </p:sp>
      <p:sp>
        <p:nvSpPr>
          <p:cNvPr id="4" name="TextBox 3"/>
          <p:cNvSpPr txBox="1"/>
          <p:nvPr/>
        </p:nvSpPr>
        <p:spPr>
          <a:xfrm>
            <a:off x="260239" y="4971229"/>
            <a:ext cx="15654369" cy="3323987"/>
          </a:xfrm>
          <a:prstGeom prst="rect">
            <a:avLst/>
          </a:prstGeom>
          <a:noFill/>
        </p:spPr>
        <p:txBody>
          <a:bodyPr vert="horz" rtlCol="0">
            <a:spAutoFit/>
          </a:bodyPr>
          <a:lstStyle/>
          <a:p>
            <a:r>
              <a:rPr lang="en-US" sz="3500" b="1" dirty="0" smtClean="0">
                <a:solidFill>
                  <a:srgbClr val="000000"/>
                </a:solidFill>
                <a:latin typeface="Times New Roman - 47"/>
              </a:rPr>
              <a:t>Limitations</a:t>
            </a:r>
            <a:r>
              <a:rPr lang="en-US" sz="3500" dirty="0" smtClean="0">
                <a:solidFill>
                  <a:srgbClr val="000000"/>
                </a:solidFill>
                <a:latin typeface="Times New Roman - 47"/>
              </a:rPr>
              <a:t>- Several factors limit the  effectiveness of interest groups.  Competing groups keep any one from  controlling lawmakers.  Often, the larger the group the more diverse the interests  of its members, therefore smaller groups have actually been more successful in shaping policy.</a:t>
            </a:r>
          </a:p>
          <a:p>
            <a:r>
              <a:rPr lang="en-US" sz="3500" dirty="0" smtClean="0">
                <a:solidFill>
                  <a:srgbClr val="000000"/>
                </a:solidFill>
                <a:latin typeface="Times New Roman - 47"/>
              </a:rPr>
              <a:t>C</a:t>
            </a:r>
            <a:r>
              <a:rPr lang="en-US" sz="3500" b="1" dirty="0" smtClean="0">
                <a:solidFill>
                  <a:srgbClr val="000000"/>
                </a:solidFill>
                <a:latin typeface="Times New Roman - 47"/>
              </a:rPr>
              <a:t>oncerns</a:t>
            </a:r>
            <a:r>
              <a:rPr lang="en-US" sz="3500" dirty="0" smtClean="0">
                <a:solidFill>
                  <a:srgbClr val="000000"/>
                </a:solidFill>
                <a:latin typeface="Times New Roman - 47"/>
              </a:rPr>
              <a:t>: financial contributions to political campaigns. (helping the right people get elected)</a:t>
            </a:r>
            <a:endParaRPr lang="en-US" sz="3500" dirty="0">
              <a:solidFill>
                <a:srgbClr val="000000"/>
              </a:solidFill>
              <a:latin typeface="Times New Roman - 47"/>
            </a:endParaRPr>
          </a:p>
        </p:txBody>
      </p:sp>
    </p:spTree>
    <p:extLst>
      <p:ext uri="{BB962C8B-B14F-4D97-AF65-F5344CB8AC3E}">
        <p14:creationId xmlns:p14="http://schemas.microsoft.com/office/powerpoint/2010/main" val="486636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80166" y="177256"/>
            <a:ext cx="15814516" cy="3416320"/>
          </a:xfrm>
          <a:prstGeom prst="rect">
            <a:avLst/>
          </a:prstGeom>
          <a:noFill/>
        </p:spPr>
        <p:txBody>
          <a:bodyPr vert="horz" rtlCol="0">
            <a:spAutoFit/>
          </a:bodyPr>
          <a:lstStyle/>
          <a:p>
            <a:r>
              <a:rPr lang="en-US" sz="3600" smtClean="0">
                <a:solidFill>
                  <a:srgbClr val="000000"/>
                </a:solidFill>
                <a:latin typeface="Times New Roman - 48"/>
              </a:rPr>
              <a:t>Many lobbyists are former senators and  representatives, others are lawyers or  public relations experts. Many legislators  leave public office to cash in on their  connections.  $$$$.  Lobbyist must  submit detailed records bi-annually  showing who they are representing,  what is the issue they are addressing and  how much money has been paid by  client.  This is to attempt to prevent  illegal influence over members of  Congress. </a:t>
            </a:r>
            <a:endParaRPr lang="en-US" sz="3600">
              <a:solidFill>
                <a:srgbClr val="000000"/>
              </a:solidFill>
              <a:latin typeface="Times New Roman - 48"/>
            </a:endParaRPr>
          </a:p>
        </p:txBody>
      </p:sp>
      <p:sp>
        <p:nvSpPr>
          <p:cNvPr id="3" name="TextBox 2"/>
          <p:cNvSpPr txBox="1"/>
          <p:nvPr/>
        </p:nvSpPr>
        <p:spPr>
          <a:xfrm>
            <a:off x="100092" y="5438541"/>
            <a:ext cx="16214884" cy="2308324"/>
          </a:xfrm>
          <a:prstGeom prst="rect">
            <a:avLst/>
          </a:prstGeom>
          <a:noFill/>
        </p:spPr>
        <p:txBody>
          <a:bodyPr vert="horz" rtlCol="0">
            <a:spAutoFit/>
          </a:bodyPr>
          <a:lstStyle/>
          <a:p>
            <a:r>
              <a:rPr lang="en-US" sz="3600" smtClean="0">
                <a:solidFill>
                  <a:srgbClr val="000000"/>
                </a:solidFill>
                <a:latin typeface="Times New Roman - 48"/>
              </a:rPr>
              <a:t>One of lobbyists most successful methods  of persuasion is to provide policymakers  with useful information that supports the  interests groups position.  Rules limit gifts  lobbyists can give legislators. (including  meals and entertainment $50.00, $100  from any source.</a:t>
            </a:r>
            <a:endParaRPr lang="en-US" sz="3600">
              <a:solidFill>
                <a:srgbClr val="000000"/>
              </a:solidFill>
              <a:latin typeface="Times New Roman - 48"/>
            </a:endParaRPr>
          </a:p>
        </p:txBody>
      </p:sp>
    </p:spTree>
    <p:extLst>
      <p:ext uri="{BB962C8B-B14F-4D97-AF65-F5344CB8AC3E}">
        <p14:creationId xmlns:p14="http://schemas.microsoft.com/office/powerpoint/2010/main" val="3308552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11150" y="0"/>
            <a:ext cx="13781786" cy="13018949"/>
          </a:xfrm>
          <a:prstGeom prst="rect">
            <a:avLst/>
          </a:prstGeom>
          <a:noFill/>
        </p:spPr>
        <p:txBody>
          <a:bodyPr vert="horz" wrap="square" rtlCol="0">
            <a:spAutoFit/>
          </a:bodyPr>
          <a:lstStyle/>
          <a:p>
            <a:r>
              <a:rPr lang="en-US" sz="2800" b="1" dirty="0" smtClean="0">
                <a:solidFill>
                  <a:srgbClr val="000000"/>
                </a:solidFill>
                <a:latin typeface="Times New Roman - 19"/>
              </a:rPr>
              <a:t>Total Lobbying Spending</a:t>
            </a:r>
          </a:p>
          <a:p>
            <a:r>
              <a:rPr lang="en-US" sz="2800" b="1" dirty="0" smtClean="0">
                <a:solidFill>
                  <a:srgbClr val="000000"/>
                </a:solidFill>
                <a:latin typeface="Times New Roman - 19"/>
              </a:rPr>
              <a:t>1998 $1,439,464,755 $1.44 Billion</a:t>
            </a:r>
          </a:p>
          <a:p>
            <a:r>
              <a:rPr lang="en-US" sz="2800" b="1" dirty="0" smtClean="0">
                <a:solidFill>
                  <a:srgbClr val="000000"/>
                </a:solidFill>
                <a:latin typeface="Times New Roman - 19"/>
              </a:rPr>
              <a:t>1999 $1,436,755,787 $1.44 Billion</a:t>
            </a:r>
          </a:p>
          <a:p>
            <a:r>
              <a:rPr lang="en-US" sz="2800" b="1" dirty="0" smtClean="0">
                <a:solidFill>
                  <a:srgbClr val="000000"/>
                </a:solidFill>
                <a:latin typeface="Times New Roman - 19"/>
              </a:rPr>
              <a:t>2000 $1,559,421,252 $1.56 Billion</a:t>
            </a:r>
          </a:p>
          <a:p>
            <a:r>
              <a:rPr lang="en-US" sz="2800" b="1" dirty="0" smtClean="0">
                <a:solidFill>
                  <a:srgbClr val="000000"/>
                </a:solidFill>
                <a:latin typeface="Times New Roman - 19"/>
              </a:rPr>
              <a:t>2001 $1,639,649,358 $1.64 Billion</a:t>
            </a:r>
          </a:p>
          <a:p>
            <a:r>
              <a:rPr lang="en-US" sz="2800" b="1" dirty="0" smtClean="0">
                <a:solidFill>
                  <a:srgbClr val="000000"/>
                </a:solidFill>
                <a:latin typeface="Times New Roman - 19"/>
              </a:rPr>
              <a:t>2002 $1,818,367,362 $1.82 Billion</a:t>
            </a:r>
          </a:p>
          <a:p>
            <a:r>
              <a:rPr lang="en-US" sz="2800" b="1" dirty="0" smtClean="0">
                <a:solidFill>
                  <a:srgbClr val="000000"/>
                </a:solidFill>
                <a:latin typeface="Times New Roman - 19"/>
              </a:rPr>
              <a:t>2003 $2,039,395,243 $2.04 Billion</a:t>
            </a:r>
          </a:p>
          <a:p>
            <a:r>
              <a:rPr lang="en-US" sz="2800" b="1" dirty="0" smtClean="0">
                <a:solidFill>
                  <a:srgbClr val="000000"/>
                </a:solidFill>
                <a:latin typeface="Times New Roman - 19"/>
              </a:rPr>
              <a:t>2004 $2,168,501,066 $2.17 Billion</a:t>
            </a:r>
          </a:p>
          <a:p>
            <a:r>
              <a:rPr lang="en-US" sz="2800" b="1" dirty="0" smtClean="0">
                <a:solidFill>
                  <a:srgbClr val="000000"/>
                </a:solidFill>
                <a:latin typeface="Times New Roman - 19"/>
              </a:rPr>
              <a:t>2005 $2,432,907,827 $2.43 Billion</a:t>
            </a:r>
          </a:p>
          <a:p>
            <a:r>
              <a:rPr lang="en-US" sz="2800" b="1" dirty="0" smtClean="0">
                <a:solidFill>
                  <a:srgbClr val="000000"/>
                </a:solidFill>
                <a:latin typeface="Times New Roman - 19"/>
              </a:rPr>
              <a:t>2006 $2,619,750,920 $2.62 Billion</a:t>
            </a:r>
          </a:p>
          <a:p>
            <a:r>
              <a:rPr lang="en-US" sz="2800" b="1" dirty="0" smtClean="0">
                <a:solidFill>
                  <a:srgbClr val="000000"/>
                </a:solidFill>
                <a:latin typeface="Times New Roman - 19"/>
              </a:rPr>
              <a:t>2007 $2,853,927,852 $2.85 Billion</a:t>
            </a:r>
          </a:p>
          <a:p>
            <a:r>
              <a:rPr lang="en-US" sz="2800" b="1" dirty="0" smtClean="0">
                <a:solidFill>
                  <a:srgbClr val="000000"/>
                </a:solidFill>
                <a:latin typeface="Times New Roman - 19"/>
              </a:rPr>
              <a:t>2008 $3,297,016,140 $3.30 Billion</a:t>
            </a:r>
          </a:p>
          <a:p>
            <a:r>
              <a:rPr lang="en-US" sz="2800" b="1" dirty="0" smtClean="0">
                <a:solidFill>
                  <a:srgbClr val="000000"/>
                </a:solidFill>
                <a:latin typeface="Times New Roman - 19"/>
              </a:rPr>
              <a:t>2009 $3,488,239,122 $3.49 Billion</a:t>
            </a:r>
          </a:p>
          <a:p>
            <a:r>
              <a:rPr lang="en-US" sz="2800" b="1" dirty="0" smtClean="0">
                <a:solidFill>
                  <a:srgbClr val="000000"/>
                </a:solidFill>
                <a:latin typeface="Times New Roman - 19"/>
              </a:rPr>
              <a:t>2010 $2,608,646,121 $2.61 Billion</a:t>
            </a:r>
          </a:p>
          <a:p>
            <a:endParaRPr lang="en-US" sz="2800" b="1" dirty="0" smtClean="0">
              <a:solidFill>
                <a:srgbClr val="000000"/>
              </a:solidFill>
              <a:latin typeface="Times New Roman - 19"/>
            </a:endParaRPr>
          </a:p>
          <a:p>
            <a:r>
              <a:rPr lang="en-US" sz="2800" b="1" dirty="0" smtClean="0">
                <a:solidFill>
                  <a:srgbClr val="000000"/>
                </a:solidFill>
                <a:latin typeface="Times New Roman - 19"/>
              </a:rPr>
              <a:t>Number of Lobbyists*</a:t>
            </a:r>
          </a:p>
          <a:p>
            <a:r>
              <a:rPr lang="en-US" sz="2800" b="1" dirty="0" smtClean="0">
                <a:solidFill>
                  <a:srgbClr val="000000"/>
                </a:solidFill>
                <a:latin typeface="Times New Roman - 19"/>
              </a:rPr>
              <a:t>1998 $10,404 10,404</a:t>
            </a:r>
          </a:p>
          <a:p>
            <a:r>
              <a:rPr lang="en-US" sz="2800" b="1" dirty="0" smtClean="0">
                <a:solidFill>
                  <a:srgbClr val="000000"/>
                </a:solidFill>
                <a:latin typeface="Times New Roman - 19"/>
              </a:rPr>
              <a:t>1999 $12,943 12,943</a:t>
            </a:r>
          </a:p>
          <a:p>
            <a:r>
              <a:rPr lang="en-US" sz="2800" b="1" dirty="0" smtClean="0">
                <a:solidFill>
                  <a:srgbClr val="000000"/>
                </a:solidFill>
                <a:latin typeface="Times New Roman - 19"/>
              </a:rPr>
              <a:t>2000 $12,541 12,541</a:t>
            </a:r>
          </a:p>
          <a:p>
            <a:r>
              <a:rPr lang="en-US" sz="2800" b="1" dirty="0" smtClean="0">
                <a:solidFill>
                  <a:srgbClr val="000000"/>
                </a:solidFill>
                <a:latin typeface="Times New Roman - 19"/>
              </a:rPr>
              <a:t>2001 $11,845 11,845</a:t>
            </a:r>
          </a:p>
          <a:p>
            <a:r>
              <a:rPr lang="en-US" sz="2800" b="1" dirty="0" smtClean="0">
                <a:solidFill>
                  <a:srgbClr val="000000"/>
                </a:solidFill>
                <a:latin typeface="Times New Roman - 19"/>
              </a:rPr>
              <a:t>2002 $12,131 12,131</a:t>
            </a:r>
          </a:p>
          <a:p>
            <a:r>
              <a:rPr lang="en-US" sz="2800" b="1" dirty="0" smtClean="0">
                <a:solidFill>
                  <a:srgbClr val="000000"/>
                </a:solidFill>
                <a:latin typeface="Times New Roman - 19"/>
              </a:rPr>
              <a:t>2003 $12,923 12,923</a:t>
            </a:r>
          </a:p>
          <a:p>
            <a:r>
              <a:rPr lang="en-US" sz="2800" b="1" dirty="0" smtClean="0">
                <a:solidFill>
                  <a:srgbClr val="000000"/>
                </a:solidFill>
                <a:latin typeface="Times New Roman - 19"/>
              </a:rPr>
              <a:t>2004 $13,158 13,158</a:t>
            </a:r>
          </a:p>
          <a:p>
            <a:r>
              <a:rPr lang="en-US" sz="2800" b="1" dirty="0" smtClean="0">
                <a:solidFill>
                  <a:srgbClr val="000000"/>
                </a:solidFill>
                <a:latin typeface="Times New Roman - 19"/>
              </a:rPr>
              <a:t>2005 $14,070 14,070</a:t>
            </a:r>
          </a:p>
          <a:p>
            <a:r>
              <a:rPr lang="en-US" sz="2800" b="1" dirty="0" smtClean="0">
                <a:solidFill>
                  <a:srgbClr val="000000"/>
                </a:solidFill>
                <a:latin typeface="Times New Roman - 19"/>
              </a:rPr>
              <a:t>2006 $14,516 14,516</a:t>
            </a:r>
          </a:p>
          <a:p>
            <a:r>
              <a:rPr lang="en-US" sz="2800" b="1" dirty="0" smtClean="0">
                <a:solidFill>
                  <a:srgbClr val="000000"/>
                </a:solidFill>
                <a:latin typeface="Times New Roman - 19"/>
              </a:rPr>
              <a:t>2007 $14,869 14,869</a:t>
            </a:r>
          </a:p>
          <a:p>
            <a:r>
              <a:rPr lang="en-US" sz="2800" b="1" dirty="0" smtClean="0">
                <a:solidFill>
                  <a:srgbClr val="000000"/>
                </a:solidFill>
                <a:latin typeface="Times New Roman - 19"/>
              </a:rPr>
              <a:t>2008 $14,216 14,216</a:t>
            </a:r>
          </a:p>
          <a:p>
            <a:r>
              <a:rPr lang="en-US" sz="2800" b="1" dirty="0" smtClean="0">
                <a:solidFill>
                  <a:srgbClr val="000000"/>
                </a:solidFill>
                <a:latin typeface="Times New Roman - 19"/>
              </a:rPr>
              <a:t>2009 $13,664 13,664</a:t>
            </a:r>
          </a:p>
          <a:p>
            <a:r>
              <a:rPr lang="en-US" sz="1400" b="1" dirty="0" smtClean="0">
                <a:solidFill>
                  <a:srgbClr val="000000"/>
                </a:solidFill>
                <a:latin typeface="Times New Roman - 19"/>
              </a:rPr>
              <a:t>2010 $12,488 12,488</a:t>
            </a:r>
          </a:p>
          <a:p>
            <a:endParaRPr lang="en-US" sz="1400" b="1" dirty="0" smtClean="0">
              <a:solidFill>
                <a:srgbClr val="000000"/>
              </a:solidFill>
              <a:latin typeface="Times New Roman - 19"/>
            </a:endParaRPr>
          </a:p>
          <a:p>
            <a:r>
              <a:rPr lang="en-US" sz="1400" b="1" dirty="0" smtClean="0">
                <a:solidFill>
                  <a:srgbClr val="000000"/>
                </a:solidFill>
                <a:latin typeface="Times New Roman - 19"/>
              </a:rPr>
              <a:t>NOTE: Figures are on this page are calculations by the Center for  Responsive Politics based on data from the Senate Office of Public Records.  Data for the most recent year was downloaded on November 29, 2010.</a:t>
            </a:r>
            <a:endParaRPr lang="en-US" sz="1400" b="1" dirty="0">
              <a:solidFill>
                <a:srgbClr val="000000"/>
              </a:solidFill>
              <a:latin typeface="Times New Roman - 19"/>
            </a:endParaRPr>
          </a:p>
        </p:txBody>
      </p:sp>
    </p:spTree>
    <p:extLst>
      <p:ext uri="{BB962C8B-B14F-4D97-AF65-F5344CB8AC3E}">
        <p14:creationId xmlns:p14="http://schemas.microsoft.com/office/powerpoint/2010/main" val="1776047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20202" y="128914"/>
            <a:ext cx="15173928" cy="1200329"/>
          </a:xfrm>
          <a:prstGeom prst="rect">
            <a:avLst/>
          </a:prstGeom>
          <a:noFill/>
        </p:spPr>
        <p:txBody>
          <a:bodyPr vert="horz" rtlCol="0">
            <a:spAutoFit/>
          </a:bodyPr>
          <a:lstStyle/>
          <a:p>
            <a:r>
              <a:rPr lang="en-US" sz="3600" dirty="0" smtClean="0">
                <a:solidFill>
                  <a:srgbClr val="000000"/>
                </a:solidFill>
                <a:latin typeface="Times New Roman - 48"/>
              </a:rPr>
              <a:t>Other Groups-thousand of groups exist  for so many purposes, check out this sample list.</a:t>
            </a:r>
            <a:endParaRPr lang="en-US" sz="3600" dirty="0">
              <a:solidFill>
                <a:srgbClr val="000000"/>
              </a:solidFill>
              <a:latin typeface="Times New Roman - 48"/>
            </a:endParaRPr>
          </a:p>
        </p:txBody>
      </p:sp>
      <p:sp>
        <p:nvSpPr>
          <p:cNvPr id="3" name="TextBox 2">
            <a:hlinkClick r:id="rId2"/>
          </p:cNvPr>
          <p:cNvSpPr txBox="1"/>
          <p:nvPr/>
        </p:nvSpPr>
        <p:spPr>
          <a:xfrm>
            <a:off x="460423" y="1555020"/>
            <a:ext cx="11790823" cy="754053"/>
          </a:xfrm>
          <a:prstGeom prst="rect">
            <a:avLst/>
          </a:prstGeom>
          <a:noFill/>
        </p:spPr>
        <p:txBody>
          <a:bodyPr vert="horz" wrap="square" rtlCol="0">
            <a:spAutoFit/>
          </a:bodyPr>
          <a:lstStyle/>
          <a:p>
            <a:r>
              <a:rPr lang="en-US" sz="2800" b="1" dirty="0" smtClean="0">
                <a:solidFill>
                  <a:srgbClr val="000000"/>
                </a:solidFill>
                <a:latin typeface="Times New Roman - 20"/>
                <a:hlinkClick r:id="rId2"/>
              </a:rPr>
              <a:t>http://pag.vancouver.wsu.edu</a:t>
            </a:r>
            <a:r>
              <a:rPr lang="en-US" sz="1500" b="1" dirty="0" smtClean="0">
                <a:solidFill>
                  <a:srgbClr val="000000"/>
                </a:solidFill>
                <a:latin typeface="Times New Roman - 20"/>
                <a:hlinkClick r:id="rId2"/>
              </a:rPr>
              <a:t>/</a:t>
            </a:r>
            <a:endParaRPr lang="en-US" sz="1500" b="1" dirty="0" smtClean="0">
              <a:solidFill>
                <a:srgbClr val="000000"/>
              </a:solidFill>
              <a:latin typeface="Times New Roman - 20"/>
            </a:endParaRPr>
          </a:p>
          <a:p>
            <a:endParaRPr lang="en-US" sz="1500" b="1" dirty="0">
              <a:solidFill>
                <a:srgbClr val="000000"/>
              </a:solidFill>
              <a:latin typeface="Times New Roman - 20"/>
            </a:endParaRPr>
          </a:p>
        </p:txBody>
      </p:sp>
      <p:sp>
        <p:nvSpPr>
          <p:cNvPr id="4" name="TextBox 3"/>
          <p:cNvSpPr txBox="1"/>
          <p:nvPr/>
        </p:nvSpPr>
        <p:spPr>
          <a:xfrm>
            <a:off x="416244" y="3048639"/>
            <a:ext cx="15173928" cy="5078313"/>
          </a:xfrm>
          <a:prstGeom prst="rect">
            <a:avLst/>
          </a:prstGeom>
          <a:noFill/>
        </p:spPr>
        <p:txBody>
          <a:bodyPr vert="horz" rtlCol="0">
            <a:spAutoFit/>
          </a:bodyPr>
          <a:lstStyle/>
          <a:p>
            <a:r>
              <a:rPr lang="en-US" sz="3600" dirty="0" smtClean="0">
                <a:solidFill>
                  <a:srgbClr val="000000"/>
                </a:solidFill>
                <a:latin typeface="Times New Roman - 48"/>
              </a:rPr>
              <a:t>Review-</a:t>
            </a:r>
          </a:p>
          <a:p>
            <a:r>
              <a:rPr lang="en-US" sz="3600" dirty="0" smtClean="0">
                <a:solidFill>
                  <a:srgbClr val="000000"/>
                </a:solidFill>
                <a:latin typeface="Times New Roman - 48"/>
              </a:rPr>
              <a:t>1.  Why are interest groups more effective in influencing the government that are individual citizens?  ______________________________</a:t>
            </a:r>
          </a:p>
          <a:p>
            <a:r>
              <a:rPr lang="en-US" sz="3600" dirty="0" smtClean="0">
                <a:solidFill>
                  <a:srgbClr val="000000"/>
                </a:solidFill>
                <a:latin typeface="Times New Roman - 48"/>
              </a:rPr>
              <a:t>______________________________</a:t>
            </a:r>
          </a:p>
          <a:p>
            <a:r>
              <a:rPr lang="en-US" sz="3600" dirty="0" smtClean="0">
                <a:solidFill>
                  <a:srgbClr val="000000"/>
                </a:solidFill>
                <a:latin typeface="Times New Roman - 48"/>
              </a:rPr>
              <a:t>______________________________</a:t>
            </a:r>
          </a:p>
          <a:p>
            <a:r>
              <a:rPr lang="en-US" sz="3600" dirty="0" smtClean="0">
                <a:solidFill>
                  <a:srgbClr val="000000"/>
                </a:solidFill>
                <a:latin typeface="Times New Roman - 48"/>
              </a:rPr>
              <a:t>2. What the three reasons citizens join  interest groups? _________________  ______________________________ ______________________________</a:t>
            </a:r>
            <a:endParaRPr lang="en-US" sz="3600" dirty="0">
              <a:solidFill>
                <a:srgbClr val="000000"/>
              </a:solidFill>
              <a:latin typeface="Times New Roman - 48"/>
            </a:endParaRPr>
          </a:p>
        </p:txBody>
      </p:sp>
    </p:spTree>
    <p:extLst>
      <p:ext uri="{BB962C8B-B14F-4D97-AF65-F5344CB8AC3E}">
        <p14:creationId xmlns:p14="http://schemas.microsoft.com/office/powerpoint/2010/main" val="1946572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950" y="291812"/>
            <a:ext cx="15544799" cy="5632311"/>
          </a:xfrm>
          <a:prstGeom prst="rect">
            <a:avLst/>
          </a:prstGeom>
          <a:noFill/>
        </p:spPr>
        <p:txBody>
          <a:bodyPr wrap="square" rtlCol="0">
            <a:spAutoFit/>
          </a:bodyPr>
          <a:lstStyle/>
          <a:p>
            <a:r>
              <a:rPr lang="en-US" sz="3600" dirty="0" smtClean="0"/>
              <a:t>9.3 Political Parties</a:t>
            </a:r>
          </a:p>
          <a:p>
            <a:r>
              <a:rPr lang="en-US" sz="3600" dirty="0" smtClean="0"/>
              <a:t>PP=organization that tries to elect its members to public office so that its views can become public policy.  Each party has an ideology (set of ideas, theories, and aims) that the supporters share.  These are united into their social/political program.  This is what separates the different parties and places them on the spectrum.</a:t>
            </a:r>
          </a:p>
          <a:p>
            <a:r>
              <a:rPr lang="en-US" sz="3600" dirty="0" smtClean="0"/>
              <a:t>Democratic Party =liberal, generally support governmental action to change social, political or economic policies believed to be unfair.</a:t>
            </a:r>
          </a:p>
          <a:p>
            <a:endParaRPr lang="en-US" sz="3600" dirty="0"/>
          </a:p>
          <a:p>
            <a:r>
              <a:rPr lang="en-US" sz="3600" dirty="0" smtClean="0"/>
              <a:t>Republican Party= conservative, generally support limited government, lower taxes and traditional social values.</a:t>
            </a:r>
            <a:endParaRPr lang="en-US" sz="3600" dirty="0"/>
          </a:p>
        </p:txBody>
      </p:sp>
    </p:spTree>
    <p:extLst>
      <p:ext uri="{BB962C8B-B14F-4D97-AF65-F5344CB8AC3E}">
        <p14:creationId xmlns:p14="http://schemas.microsoft.com/office/powerpoint/2010/main" val="1014209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1792" y="355600"/>
            <a:ext cx="12490158" cy="95706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1930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50" y="535796"/>
            <a:ext cx="14914436" cy="6740307"/>
          </a:xfrm>
          <a:prstGeom prst="rect">
            <a:avLst/>
          </a:prstGeom>
          <a:noFill/>
        </p:spPr>
        <p:txBody>
          <a:bodyPr wrap="square" rtlCol="0">
            <a:spAutoFit/>
          </a:bodyPr>
          <a:lstStyle/>
          <a:p>
            <a:r>
              <a:rPr lang="en-US" sz="3600" b="1" dirty="0" smtClean="0"/>
              <a:t>Forming Public Opinion</a:t>
            </a:r>
          </a:p>
          <a:p>
            <a:r>
              <a:rPr lang="en-US" sz="3600" dirty="0" smtClean="0"/>
              <a:t>Process of acquiring political beliefs is called political socialization.  This is where those ideas generally come from:</a:t>
            </a:r>
          </a:p>
          <a:p>
            <a:r>
              <a:rPr lang="en-US" sz="3600" dirty="0"/>
              <a:t>	</a:t>
            </a:r>
            <a:r>
              <a:rPr lang="en-US" sz="3600" dirty="0" smtClean="0"/>
              <a:t>a</a:t>
            </a:r>
            <a:r>
              <a:rPr lang="en-US" sz="3600" b="1" dirty="0" smtClean="0"/>
              <a:t>. family</a:t>
            </a:r>
            <a:r>
              <a:rPr lang="en-US" sz="3600" dirty="0" smtClean="0"/>
              <a:t>- usually most direct influence. (race, religion, politics </a:t>
            </a:r>
            <a:r>
              <a:rPr lang="en-US" sz="3600" dirty="0" err="1" smtClean="0"/>
              <a:t>etc</a:t>
            </a:r>
            <a:r>
              <a:rPr lang="en-US" sz="3600" dirty="0" smtClean="0"/>
              <a:t>)</a:t>
            </a:r>
          </a:p>
          <a:p>
            <a:endParaRPr lang="en-US" sz="3600" b="1" dirty="0"/>
          </a:p>
          <a:p>
            <a:r>
              <a:rPr lang="en-US" sz="3600" b="1" dirty="0" smtClean="0"/>
              <a:t>	b. school and work-</a:t>
            </a:r>
            <a:r>
              <a:rPr lang="en-US" sz="3600" dirty="0" smtClean="0"/>
              <a:t>learn about </a:t>
            </a:r>
            <a:r>
              <a:rPr lang="en-US" sz="3600" dirty="0" err="1" smtClean="0"/>
              <a:t>gov</a:t>
            </a:r>
            <a:r>
              <a:rPr lang="en-US" sz="3600" dirty="0" smtClean="0"/>
              <a:t>, citizenship, peer influence.  Young adults frequently impacted by employers.</a:t>
            </a:r>
          </a:p>
          <a:p>
            <a:endParaRPr lang="en-US" sz="3600" b="1" dirty="0"/>
          </a:p>
          <a:p>
            <a:r>
              <a:rPr lang="en-US" sz="3600" b="1" dirty="0" smtClean="0"/>
              <a:t>	c. Other personal factors-</a:t>
            </a:r>
            <a:r>
              <a:rPr lang="en-US" sz="3600" dirty="0" smtClean="0"/>
              <a:t>age, race, gender, religion.  </a:t>
            </a:r>
            <a:r>
              <a:rPr lang="en-US" sz="3600" dirty="0" err="1" smtClean="0"/>
              <a:t>Ie</a:t>
            </a:r>
            <a:r>
              <a:rPr lang="en-US" sz="3600" dirty="0" smtClean="0"/>
              <a:t>)religion may affect views on marriage, abortion, prayer in school.</a:t>
            </a:r>
          </a:p>
          <a:p>
            <a:endParaRPr lang="en-US" sz="3600" b="1" dirty="0"/>
          </a:p>
          <a:p>
            <a:endParaRPr lang="en-US" sz="3600" b="1" dirty="0"/>
          </a:p>
        </p:txBody>
      </p:sp>
      <p:sp>
        <p:nvSpPr>
          <p:cNvPr id="3" name="Rectangle 2"/>
          <p:cNvSpPr/>
          <p:nvPr/>
        </p:nvSpPr>
        <p:spPr>
          <a:xfrm>
            <a:off x="4197350" y="8051800"/>
            <a:ext cx="2729593" cy="1077218"/>
          </a:xfrm>
          <a:prstGeom prst="rect">
            <a:avLst/>
          </a:prstGeom>
        </p:spPr>
        <p:txBody>
          <a:bodyPr wrap="none">
            <a:spAutoFit/>
          </a:bodyPr>
          <a:lstStyle/>
          <a:p>
            <a:r>
              <a:rPr lang="en-US" sz="3200" dirty="0">
                <a:hlinkClick r:id="rId2"/>
              </a:rPr>
              <a:t>http://pos.org</a:t>
            </a:r>
            <a:r>
              <a:rPr lang="en-US" sz="3200" dirty="0" smtClean="0">
                <a:hlinkClick r:id="rId2"/>
              </a:rPr>
              <a:t>/</a:t>
            </a:r>
            <a:endParaRPr lang="en-US" sz="3200" dirty="0" smtClean="0"/>
          </a:p>
          <a:p>
            <a:endParaRPr lang="en-US" sz="3200" dirty="0"/>
          </a:p>
        </p:txBody>
      </p:sp>
    </p:spTree>
    <p:extLst>
      <p:ext uri="{BB962C8B-B14F-4D97-AF65-F5344CB8AC3E}">
        <p14:creationId xmlns:p14="http://schemas.microsoft.com/office/powerpoint/2010/main" val="17668155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019" y="355600"/>
            <a:ext cx="10189028" cy="9143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031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0616" y="355599"/>
            <a:ext cx="12361333" cy="9674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307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950" y="736600"/>
            <a:ext cx="15468600" cy="7294305"/>
          </a:xfrm>
          <a:prstGeom prst="rect">
            <a:avLst/>
          </a:prstGeom>
          <a:noFill/>
        </p:spPr>
        <p:txBody>
          <a:bodyPr wrap="square" rtlCol="0">
            <a:spAutoFit/>
          </a:bodyPr>
          <a:lstStyle/>
          <a:p>
            <a:r>
              <a:rPr lang="en-US" sz="3600" dirty="0" smtClean="0"/>
              <a:t>Parties 3 Main Rolls</a:t>
            </a:r>
          </a:p>
          <a:p>
            <a:r>
              <a:rPr lang="en-US" sz="3600" dirty="0"/>
              <a:t>	</a:t>
            </a:r>
            <a:r>
              <a:rPr lang="en-US" sz="3600" dirty="0" smtClean="0"/>
              <a:t>a. nominating candidates for office-this is the main function.  Candidates must generally support the parties views.  Parties bring $, campaign workers and support to candidate.</a:t>
            </a:r>
          </a:p>
          <a:p>
            <a:endParaRPr lang="en-US" sz="3600" dirty="0"/>
          </a:p>
          <a:p>
            <a:r>
              <a:rPr lang="en-US" sz="3600" dirty="0" smtClean="0"/>
              <a:t>	b. aiding the electoral process- by educating people about their position on major issues.  Help identify who to vote for based upon views.  Help citizens register to vote, learn about issues, where to vote.  Keep and eye on elected officials to make sure they are continuing to promote the views they were elected to support.</a:t>
            </a:r>
          </a:p>
          <a:p>
            <a:endParaRPr lang="en-US" sz="3600" dirty="0"/>
          </a:p>
          <a:p>
            <a:r>
              <a:rPr lang="en-US" sz="3600" dirty="0" smtClean="0"/>
              <a:t>	c. Help run the government- usually one party is in the majority and controls that house.</a:t>
            </a:r>
            <a:endParaRPr lang="en-US" sz="3600" dirty="0"/>
          </a:p>
        </p:txBody>
      </p:sp>
    </p:spTree>
    <p:extLst>
      <p:ext uri="{BB962C8B-B14F-4D97-AF65-F5344CB8AC3E}">
        <p14:creationId xmlns:p14="http://schemas.microsoft.com/office/powerpoint/2010/main" val="2124534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750" y="337234"/>
            <a:ext cx="15697200" cy="7294305"/>
          </a:xfrm>
          <a:prstGeom prst="rect">
            <a:avLst/>
          </a:prstGeom>
          <a:noFill/>
        </p:spPr>
        <p:txBody>
          <a:bodyPr wrap="square" rtlCol="0">
            <a:spAutoFit/>
          </a:bodyPr>
          <a:lstStyle/>
          <a:p>
            <a:r>
              <a:rPr lang="en-US" sz="3600" dirty="0" smtClean="0"/>
              <a:t>American 2 Party System-US parties emerged shortly after ratification.  Federalist party faded away and Democratic-Republican split to form the two major parties we have had for the last 150 years.</a:t>
            </a:r>
          </a:p>
          <a:p>
            <a:r>
              <a:rPr lang="en-US" sz="3600" dirty="0" smtClean="0"/>
              <a:t>Types of Systems:</a:t>
            </a:r>
          </a:p>
          <a:p>
            <a:r>
              <a:rPr lang="en-US" sz="3600" dirty="0" smtClean="0"/>
              <a:t>1 Party-duh</a:t>
            </a:r>
          </a:p>
          <a:p>
            <a:r>
              <a:rPr lang="en-US" sz="3600" dirty="0" smtClean="0"/>
              <a:t>2 Party- 2 compete to control government</a:t>
            </a:r>
          </a:p>
          <a:p>
            <a:r>
              <a:rPr lang="en-US" sz="3600" dirty="0" smtClean="0"/>
              <a:t>Multiparty- frequently unstable due because no party has much influence.</a:t>
            </a:r>
          </a:p>
          <a:p>
            <a:endParaRPr lang="en-US" sz="3600" dirty="0"/>
          </a:p>
          <a:p>
            <a:r>
              <a:rPr lang="en-US" sz="3600" dirty="0" smtClean="0"/>
              <a:t>A third party is any political party in a two party system besides the 2 major parties.  </a:t>
            </a:r>
            <a:r>
              <a:rPr lang="en-US" sz="3600" dirty="0" err="1" smtClean="0"/>
              <a:t>Ie</a:t>
            </a:r>
            <a:r>
              <a:rPr lang="en-US" sz="3600" dirty="0" smtClean="0"/>
              <a:t>) libertarian,  green, </a:t>
            </a:r>
          </a:p>
          <a:p>
            <a:endParaRPr lang="en-US" sz="3600" dirty="0"/>
          </a:p>
          <a:p>
            <a:r>
              <a:rPr lang="en-US" sz="3600" dirty="0" smtClean="0"/>
              <a:t>An independent is a candidate that is not associated with ANY party.</a:t>
            </a:r>
          </a:p>
          <a:p>
            <a:endParaRPr lang="en-US" sz="3600" dirty="0"/>
          </a:p>
        </p:txBody>
      </p:sp>
    </p:spTree>
    <p:extLst>
      <p:ext uri="{BB962C8B-B14F-4D97-AF65-F5344CB8AC3E}">
        <p14:creationId xmlns:p14="http://schemas.microsoft.com/office/powerpoint/2010/main" val="4179938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0630" y="279400"/>
            <a:ext cx="15240000" cy="5016758"/>
          </a:xfrm>
          <a:prstGeom prst="rect">
            <a:avLst/>
          </a:prstGeom>
          <a:noFill/>
        </p:spPr>
        <p:txBody>
          <a:bodyPr wrap="square" rtlCol="0">
            <a:spAutoFit/>
          </a:bodyPr>
          <a:lstStyle/>
          <a:p>
            <a:r>
              <a:rPr lang="en-US" sz="3200" dirty="0" smtClean="0"/>
              <a:t>Party Organization</a:t>
            </a:r>
            <a:endParaRPr lang="en-US" sz="3200" dirty="0"/>
          </a:p>
          <a:p>
            <a:r>
              <a:rPr lang="en-US" sz="3200" dirty="0" smtClean="0"/>
              <a:t>Local-organized at county level, divided into precincts.  A ward is comprised of several precincts.  Run by local party members.</a:t>
            </a:r>
          </a:p>
          <a:p>
            <a:endParaRPr lang="en-US" sz="3200" dirty="0"/>
          </a:p>
          <a:p>
            <a:r>
              <a:rPr lang="en-US" sz="3200" dirty="0" smtClean="0"/>
              <a:t>State- run by a central committee made up of representatives from each county.  These leaders attempt to elect local, state and national candidates from their party.</a:t>
            </a:r>
          </a:p>
          <a:p>
            <a:endParaRPr lang="en-US" sz="3200" dirty="0"/>
          </a:p>
          <a:p>
            <a:r>
              <a:rPr lang="en-US" sz="3200" dirty="0" smtClean="0"/>
              <a:t>National- committee of members from state parties.  National chairman has large staff that manages party operations, raises campaign funds, etc.</a:t>
            </a:r>
          </a:p>
          <a:p>
            <a:endParaRPr lang="en-US" sz="3200" dirty="0"/>
          </a:p>
        </p:txBody>
      </p:sp>
    </p:spTree>
    <p:extLst>
      <p:ext uri="{BB962C8B-B14F-4D97-AF65-F5344CB8AC3E}">
        <p14:creationId xmlns:p14="http://schemas.microsoft.com/office/powerpoint/2010/main" val="3138585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750" y="351712"/>
            <a:ext cx="15544800" cy="8956298"/>
          </a:xfrm>
          <a:prstGeom prst="rect">
            <a:avLst/>
          </a:prstGeom>
          <a:noFill/>
        </p:spPr>
        <p:txBody>
          <a:bodyPr wrap="square" rtlCol="0">
            <a:spAutoFit/>
          </a:bodyPr>
          <a:lstStyle/>
          <a:p>
            <a:r>
              <a:rPr lang="en-US" sz="3200" dirty="0" smtClean="0"/>
              <a:t>Political Parties and the Public Good</a:t>
            </a:r>
          </a:p>
          <a:p>
            <a:endParaRPr lang="en-US" sz="3200" dirty="0"/>
          </a:p>
          <a:p>
            <a:r>
              <a:rPr lang="en-US" sz="3200" dirty="0" smtClean="0"/>
              <a:t>Pro’s- because there is always another side- both parties filter out extreme or unconventional ideas, because each side wants/needs to win a majority they must appeal to more voters- so frequently are driven to be meet the needs of the </a:t>
            </a:r>
            <a:r>
              <a:rPr lang="en-US" sz="3200" dirty="0" err="1" smtClean="0"/>
              <a:t>maj.</a:t>
            </a:r>
            <a:endParaRPr lang="en-US" sz="3200" dirty="0" smtClean="0"/>
          </a:p>
          <a:p>
            <a:r>
              <a:rPr lang="en-US" sz="3200" dirty="0" smtClean="0"/>
              <a:t>More views represented generally leads to an increase in political and social stability.  </a:t>
            </a:r>
          </a:p>
          <a:p>
            <a:r>
              <a:rPr lang="en-US" sz="3200" dirty="0" smtClean="0"/>
              <a:t>Party loyalty encourages political stability.</a:t>
            </a:r>
          </a:p>
          <a:p>
            <a:r>
              <a:rPr lang="en-US" sz="3200" dirty="0" smtClean="0"/>
              <a:t>Parties provide a “brand name”  So if you don’t know the candidates, you can at least vote for the party that best represents and supports your views.</a:t>
            </a:r>
          </a:p>
          <a:p>
            <a:endParaRPr lang="en-US" sz="3200" dirty="0"/>
          </a:p>
          <a:p>
            <a:r>
              <a:rPr lang="en-US" sz="3200" dirty="0" smtClean="0"/>
              <a:t>Con’s-because parties are trying to attract so many voters with so many promises, often not all are able to be met.  Criticism of parties being driven by interest groups=</a:t>
            </a:r>
            <a:r>
              <a:rPr lang="en-US" sz="3200" dirty="0" err="1" smtClean="0"/>
              <a:t>cuz</a:t>
            </a:r>
            <a:r>
              <a:rPr lang="en-US" sz="3200" dirty="0" smtClean="0"/>
              <a:t> of the money they provide to parties-small groups of people w huge sway.</a:t>
            </a:r>
          </a:p>
          <a:p>
            <a:r>
              <a:rPr lang="en-US" sz="3200" dirty="0" smtClean="0"/>
              <a:t>Parties are full of individuals who are more interested in PERSONAL success not country.</a:t>
            </a:r>
          </a:p>
          <a:p>
            <a:r>
              <a:rPr lang="en-US" sz="3200" dirty="0" smtClean="0"/>
              <a:t>Some candidates will SAY anything to get elected, even switch opinions  (flip-flop) and PARTIES. (C. Christ)</a:t>
            </a:r>
          </a:p>
          <a:p>
            <a:r>
              <a:rPr lang="en-US" sz="3200" dirty="0" smtClean="0"/>
              <a:t>Some say parties should stop fighting and concentrate on the problems our country is facing.</a:t>
            </a:r>
          </a:p>
          <a:p>
            <a:endParaRPr lang="en-US" sz="3200" dirty="0"/>
          </a:p>
        </p:txBody>
      </p:sp>
    </p:spTree>
    <p:extLst>
      <p:ext uri="{BB962C8B-B14F-4D97-AF65-F5344CB8AC3E}">
        <p14:creationId xmlns:p14="http://schemas.microsoft.com/office/powerpoint/2010/main" val="2772230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796" y="355600"/>
            <a:ext cx="15468600" cy="7971413"/>
          </a:xfrm>
          <a:prstGeom prst="rect">
            <a:avLst/>
          </a:prstGeom>
          <a:noFill/>
        </p:spPr>
        <p:txBody>
          <a:bodyPr wrap="square" rtlCol="0">
            <a:spAutoFit/>
          </a:bodyPr>
          <a:lstStyle/>
          <a:p>
            <a:r>
              <a:rPr lang="en-US" sz="3200" dirty="0" smtClean="0"/>
              <a:t>The Electoral </a:t>
            </a:r>
            <a:r>
              <a:rPr lang="en-US" sz="3200" dirty="0" smtClean="0"/>
              <a:t>Process</a:t>
            </a:r>
          </a:p>
          <a:p>
            <a:r>
              <a:rPr lang="en-US" sz="3200" dirty="0" smtClean="0"/>
              <a:t>Best way to affect political process is to VOTE.</a:t>
            </a:r>
          </a:p>
          <a:p>
            <a:endParaRPr lang="en-US" sz="3200" dirty="0"/>
          </a:p>
          <a:p>
            <a:r>
              <a:rPr lang="en-US" sz="3200" dirty="0" smtClean="0"/>
              <a:t>Why run for office?  Honor, a way to contribute to society, POWER.</a:t>
            </a:r>
          </a:p>
          <a:p>
            <a:endParaRPr lang="en-US" sz="3200" dirty="0"/>
          </a:p>
          <a:p>
            <a:r>
              <a:rPr lang="en-US" sz="3200" dirty="0" smtClean="0"/>
              <a:t>Campaigning is expensive and time consuming.  Television and internet is the primary method to spread their message.</a:t>
            </a:r>
          </a:p>
          <a:p>
            <a:endParaRPr lang="en-US" sz="3200" dirty="0"/>
          </a:p>
          <a:p>
            <a:r>
              <a:rPr lang="en-US" sz="3200" dirty="0" smtClean="0"/>
              <a:t>Candidates must raise money.  PAC’s , party, personal and maybe even public funds.</a:t>
            </a:r>
          </a:p>
          <a:p>
            <a:endParaRPr lang="en-US" sz="3200" dirty="0"/>
          </a:p>
          <a:p>
            <a:r>
              <a:rPr lang="en-US" sz="3200" dirty="0" smtClean="0"/>
              <a:t>Hard money=money donated to an individual campaign.  State and federal laws limit the amount individuals and corporations can contribute.  Reports must be filed.</a:t>
            </a:r>
          </a:p>
          <a:p>
            <a:endParaRPr lang="en-US" sz="3200" dirty="0"/>
          </a:p>
          <a:p>
            <a:r>
              <a:rPr lang="en-US" sz="3200" dirty="0" smtClean="0"/>
              <a:t>Soft money= a way to get around limits is soft money= $ given to a PARTY not a specific person.  </a:t>
            </a:r>
            <a:endParaRPr lang="en-US" sz="3200" dirty="0" smtClean="0"/>
          </a:p>
          <a:p>
            <a:endParaRPr lang="en-US" sz="3200" dirty="0"/>
          </a:p>
        </p:txBody>
      </p:sp>
    </p:spTree>
    <p:extLst>
      <p:ext uri="{BB962C8B-B14F-4D97-AF65-F5344CB8AC3E}">
        <p14:creationId xmlns:p14="http://schemas.microsoft.com/office/powerpoint/2010/main" val="3745628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950" y="228025"/>
            <a:ext cx="15544800" cy="6494085"/>
          </a:xfrm>
          <a:prstGeom prst="rect">
            <a:avLst/>
          </a:prstGeom>
          <a:noFill/>
        </p:spPr>
        <p:txBody>
          <a:bodyPr wrap="square" rtlCol="0">
            <a:spAutoFit/>
          </a:bodyPr>
          <a:lstStyle/>
          <a:p>
            <a:r>
              <a:rPr lang="en-US" sz="3200" dirty="0" smtClean="0"/>
              <a:t>Choosing Candidates</a:t>
            </a:r>
          </a:p>
          <a:p>
            <a:r>
              <a:rPr lang="en-US" sz="3200" dirty="0" smtClean="0"/>
              <a:t>Nomination is the first step, political parties generally nominate candidates.</a:t>
            </a:r>
          </a:p>
          <a:p>
            <a:endParaRPr lang="en-US" sz="3200" dirty="0"/>
          </a:p>
          <a:p>
            <a:r>
              <a:rPr lang="en-US" sz="3200" dirty="0" smtClean="0"/>
              <a:t>Self- announcement-person announces that they are running for a party or independent.  Usually have to register and pay fee.  (petition can replace fee)</a:t>
            </a:r>
          </a:p>
          <a:p>
            <a:endParaRPr lang="en-US" sz="3200" dirty="0"/>
          </a:p>
          <a:p>
            <a:r>
              <a:rPr lang="en-US" sz="3200" dirty="0" smtClean="0"/>
              <a:t>Write in candidate- run against the parties chosen candidate, ask voters to write your name on ballot on voting day.  They usually LOSE!!  No money or support.</a:t>
            </a:r>
          </a:p>
          <a:p>
            <a:endParaRPr lang="en-US" sz="3200" dirty="0"/>
          </a:p>
          <a:p>
            <a:r>
              <a:rPr lang="en-US" sz="3200" dirty="0" smtClean="0"/>
              <a:t>Caucuses-not used much anymore.  Iowa</a:t>
            </a:r>
          </a:p>
          <a:p>
            <a:endParaRPr lang="en-US" sz="3200" dirty="0"/>
          </a:p>
          <a:p>
            <a:r>
              <a:rPr lang="en-US" sz="3200" dirty="0" smtClean="0"/>
              <a:t>Conventions-party members attend conventions to nominate candidates.  Local, state, then states choose delegates for national nominating convention. </a:t>
            </a:r>
            <a:endParaRPr lang="en-US" sz="3200" dirty="0"/>
          </a:p>
        </p:txBody>
      </p:sp>
    </p:spTree>
    <p:extLst>
      <p:ext uri="{BB962C8B-B14F-4D97-AF65-F5344CB8AC3E}">
        <p14:creationId xmlns:p14="http://schemas.microsoft.com/office/powerpoint/2010/main" val="1227622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950" y="660400"/>
            <a:ext cx="15468600" cy="6001643"/>
          </a:xfrm>
          <a:prstGeom prst="rect">
            <a:avLst/>
          </a:prstGeom>
          <a:noFill/>
        </p:spPr>
        <p:txBody>
          <a:bodyPr wrap="square" rtlCol="0">
            <a:spAutoFit/>
          </a:bodyPr>
          <a:lstStyle/>
          <a:p>
            <a:r>
              <a:rPr lang="en-US" sz="3200" dirty="0" smtClean="0"/>
              <a:t>Primary Elections-  held when more than one candidate from the same party is running for the same position.</a:t>
            </a:r>
          </a:p>
          <a:p>
            <a:endParaRPr lang="en-US" sz="3200" dirty="0"/>
          </a:p>
          <a:p>
            <a:r>
              <a:rPr lang="en-US" sz="3200" dirty="0" smtClean="0"/>
              <a:t>Direct Primary- parties candidate is chosen directly by voters.</a:t>
            </a:r>
          </a:p>
          <a:p>
            <a:r>
              <a:rPr lang="en-US" sz="3200" dirty="0"/>
              <a:t>	</a:t>
            </a:r>
            <a:r>
              <a:rPr lang="en-US" sz="3200" dirty="0" smtClean="0"/>
              <a:t>closed primary- only voters registered as party members can vote in selecting that parties candidates.</a:t>
            </a:r>
          </a:p>
          <a:p>
            <a:r>
              <a:rPr lang="en-US" sz="3200" dirty="0"/>
              <a:t>	</a:t>
            </a:r>
            <a:r>
              <a:rPr lang="en-US" sz="3200" dirty="0" smtClean="0"/>
              <a:t>open primary- any registered voter can vote in either party’s primary, but only 1.</a:t>
            </a:r>
          </a:p>
          <a:p>
            <a:endParaRPr lang="en-US" sz="3200" dirty="0"/>
          </a:p>
          <a:p>
            <a:r>
              <a:rPr lang="en-US" sz="3200" dirty="0" smtClean="0"/>
              <a:t>FLORIDA IS A CLOSED PRIMARY STATE.</a:t>
            </a:r>
          </a:p>
          <a:p>
            <a:endParaRPr lang="en-US" sz="3200" dirty="0"/>
          </a:p>
          <a:p>
            <a:r>
              <a:rPr lang="en-US" sz="3200" dirty="0" smtClean="0"/>
              <a:t>Most states hold presidential primaries to choose presidential candidates.  Many states try to hold primaries early so that they can have more influence in the nomination process.</a:t>
            </a:r>
            <a:endParaRPr lang="en-US" sz="3200" dirty="0"/>
          </a:p>
        </p:txBody>
      </p:sp>
    </p:spTree>
    <p:extLst>
      <p:ext uri="{BB962C8B-B14F-4D97-AF65-F5344CB8AC3E}">
        <p14:creationId xmlns:p14="http://schemas.microsoft.com/office/powerpoint/2010/main" val="41535426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8750" y="444477"/>
            <a:ext cx="15392400" cy="7971413"/>
          </a:xfrm>
          <a:prstGeom prst="rect">
            <a:avLst/>
          </a:prstGeom>
          <a:noFill/>
        </p:spPr>
        <p:txBody>
          <a:bodyPr wrap="square" rtlCol="0">
            <a:spAutoFit/>
          </a:bodyPr>
          <a:lstStyle/>
          <a:p>
            <a:r>
              <a:rPr lang="en-US" sz="3200" dirty="0" smtClean="0"/>
              <a:t>Voting Behavior</a:t>
            </a:r>
          </a:p>
          <a:p>
            <a:r>
              <a:rPr lang="en-US" sz="3200" dirty="0" smtClean="0"/>
              <a:t>Voting is a right, some believe a DUTY.  </a:t>
            </a:r>
          </a:p>
          <a:p>
            <a:r>
              <a:rPr lang="en-US" sz="3200" dirty="0" smtClean="0"/>
              <a:t>&lt;2/3 eligible voters voted in presidential election, state and local is even lower.</a:t>
            </a:r>
          </a:p>
          <a:p>
            <a:endParaRPr lang="en-US" sz="3200" dirty="0"/>
          </a:p>
          <a:p>
            <a:r>
              <a:rPr lang="en-US" sz="3200" dirty="0" smtClean="0"/>
              <a:t>To vote:</a:t>
            </a:r>
          </a:p>
          <a:p>
            <a:r>
              <a:rPr lang="en-US" sz="3200" dirty="0" smtClean="0"/>
              <a:t>US citizen</a:t>
            </a:r>
          </a:p>
          <a:p>
            <a:r>
              <a:rPr lang="en-US" sz="3200" dirty="0" smtClean="0"/>
              <a:t>18 years of age</a:t>
            </a:r>
          </a:p>
          <a:p>
            <a:r>
              <a:rPr lang="en-US" sz="3200" dirty="0" smtClean="0"/>
              <a:t>Resident of the state in which you wish to vote</a:t>
            </a:r>
          </a:p>
          <a:p>
            <a:r>
              <a:rPr lang="en-US" sz="3200" dirty="0" smtClean="0"/>
              <a:t>Registered to vote (except N.D.)   Does requiring registration reduce voter turnout?, Fraud</a:t>
            </a:r>
          </a:p>
          <a:p>
            <a:endParaRPr lang="en-US" sz="3200" dirty="0"/>
          </a:p>
          <a:p>
            <a:r>
              <a:rPr lang="en-US" sz="3200" dirty="0" smtClean="0"/>
              <a:t>Behavior:  Why we vote the way we do…..</a:t>
            </a:r>
          </a:p>
          <a:p>
            <a:r>
              <a:rPr lang="en-US" sz="3200" dirty="0" smtClean="0"/>
              <a:t>Party identification-</a:t>
            </a:r>
          </a:p>
          <a:p>
            <a:r>
              <a:rPr lang="en-US" sz="3200" dirty="0" smtClean="0"/>
              <a:t>Voters views on issues important to them</a:t>
            </a:r>
          </a:p>
          <a:p>
            <a:r>
              <a:rPr lang="en-US" sz="3200" dirty="0" smtClean="0"/>
              <a:t>Candidates background, personality, record, age, gender, race, religion, beliefs, education ..</a:t>
            </a:r>
          </a:p>
          <a:p>
            <a:endParaRPr lang="en-US" sz="3200" dirty="0" smtClean="0"/>
          </a:p>
          <a:p>
            <a:endParaRPr lang="en-US" sz="3200" dirty="0"/>
          </a:p>
        </p:txBody>
      </p:sp>
    </p:spTree>
    <p:extLst>
      <p:ext uri="{BB962C8B-B14F-4D97-AF65-F5344CB8AC3E}">
        <p14:creationId xmlns:p14="http://schemas.microsoft.com/office/powerpoint/2010/main" val="367719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TextBox 2"/>
          <p:cNvSpPr txBox="1"/>
          <p:nvPr/>
        </p:nvSpPr>
        <p:spPr>
          <a:xfrm>
            <a:off x="333571" y="2870200"/>
            <a:ext cx="15694406" cy="7094250"/>
          </a:xfrm>
          <a:prstGeom prst="rect">
            <a:avLst/>
          </a:prstGeom>
          <a:noFill/>
        </p:spPr>
        <p:txBody>
          <a:bodyPr vert="horz" wrap="square" rtlCol="0">
            <a:spAutoFit/>
          </a:bodyPr>
          <a:lstStyle/>
          <a:p>
            <a:r>
              <a:rPr lang="en-US" sz="3500" dirty="0" smtClean="0">
                <a:solidFill>
                  <a:srgbClr val="000000"/>
                </a:solidFill>
                <a:latin typeface="Times New Roman - 47"/>
              </a:rPr>
              <a:t>Methods to mass media</a:t>
            </a:r>
          </a:p>
          <a:p>
            <a:r>
              <a:rPr lang="en-US" sz="3500" dirty="0" smtClean="0">
                <a:solidFill>
                  <a:srgbClr val="000000"/>
                </a:solidFill>
                <a:latin typeface="Times New Roman - 47"/>
              </a:rPr>
              <a:t>television</a:t>
            </a:r>
          </a:p>
          <a:p>
            <a:r>
              <a:rPr lang="en-US" sz="3500" dirty="0" smtClean="0">
                <a:solidFill>
                  <a:srgbClr val="000000"/>
                </a:solidFill>
                <a:latin typeface="Times New Roman - 47"/>
              </a:rPr>
              <a:t>radio</a:t>
            </a:r>
          </a:p>
          <a:p>
            <a:r>
              <a:rPr lang="en-US" sz="3500" dirty="0" smtClean="0">
                <a:solidFill>
                  <a:srgbClr val="000000"/>
                </a:solidFill>
                <a:latin typeface="Times New Roman - 47"/>
              </a:rPr>
              <a:t>magazine</a:t>
            </a:r>
          </a:p>
          <a:p>
            <a:r>
              <a:rPr lang="en-US" sz="3500" dirty="0" smtClean="0">
                <a:solidFill>
                  <a:srgbClr val="000000"/>
                </a:solidFill>
                <a:latin typeface="Times New Roman - 47"/>
              </a:rPr>
              <a:t>newspaper </a:t>
            </a:r>
          </a:p>
          <a:p>
            <a:r>
              <a:rPr lang="en-US" sz="3500" dirty="0" smtClean="0">
                <a:solidFill>
                  <a:srgbClr val="000000"/>
                </a:solidFill>
                <a:latin typeface="Times New Roman - 47"/>
              </a:rPr>
              <a:t>WEB</a:t>
            </a:r>
          </a:p>
          <a:p>
            <a:endParaRPr lang="en-US" sz="3500" dirty="0">
              <a:solidFill>
                <a:srgbClr val="000000"/>
              </a:solidFill>
              <a:latin typeface="Times New Roman - 47"/>
            </a:endParaRPr>
          </a:p>
          <a:p>
            <a:r>
              <a:rPr lang="en-US" sz="3500" b="1" dirty="0" smtClean="0">
                <a:solidFill>
                  <a:srgbClr val="000000"/>
                </a:solidFill>
                <a:latin typeface="Times New Roman - 47"/>
              </a:rPr>
              <a:t>Growth</a:t>
            </a:r>
            <a:r>
              <a:rPr lang="en-US" sz="3500" dirty="0" smtClean="0">
                <a:solidFill>
                  <a:srgbClr val="000000"/>
                </a:solidFill>
                <a:latin typeface="Times New Roman - 47"/>
              </a:rPr>
              <a:t>- in news readership is way down, but radio, </a:t>
            </a:r>
            <a:r>
              <a:rPr lang="en-US" sz="3500" dirty="0" err="1" smtClean="0">
                <a:solidFill>
                  <a:srgbClr val="000000"/>
                </a:solidFill>
                <a:latin typeface="Times New Roman - 47"/>
              </a:rPr>
              <a:t>tv</a:t>
            </a:r>
            <a:r>
              <a:rPr lang="en-US" sz="3500" dirty="0" smtClean="0">
                <a:solidFill>
                  <a:srgbClr val="000000"/>
                </a:solidFill>
                <a:latin typeface="Times New Roman - 47"/>
              </a:rPr>
              <a:t> and web use has exploded.</a:t>
            </a:r>
          </a:p>
          <a:p>
            <a:endParaRPr lang="en-US" sz="3500" dirty="0">
              <a:solidFill>
                <a:srgbClr val="000000"/>
              </a:solidFill>
              <a:latin typeface="Times New Roman - 47"/>
            </a:endParaRPr>
          </a:p>
          <a:p>
            <a:r>
              <a:rPr lang="en-US" sz="3500" dirty="0" smtClean="0">
                <a:solidFill>
                  <a:srgbClr val="000000"/>
                </a:solidFill>
                <a:latin typeface="Times New Roman - 47"/>
              </a:rPr>
              <a:t>Media has huge influence on public opinion.  Media determines which stories it covers, the spin on those stories etc.</a:t>
            </a:r>
          </a:p>
          <a:p>
            <a:endParaRPr lang="en-US" sz="3500" dirty="0">
              <a:solidFill>
                <a:srgbClr val="000000"/>
              </a:solidFill>
              <a:latin typeface="Times New Roman - 47"/>
            </a:endParaRPr>
          </a:p>
        </p:txBody>
      </p:sp>
      <p:sp>
        <p:nvSpPr>
          <p:cNvPr id="5" name="TextBox 4"/>
          <p:cNvSpPr txBox="1"/>
          <p:nvPr/>
        </p:nvSpPr>
        <p:spPr>
          <a:xfrm>
            <a:off x="7901445" y="3579170"/>
            <a:ext cx="7314714" cy="892552"/>
          </a:xfrm>
          <a:prstGeom prst="rect">
            <a:avLst/>
          </a:prstGeom>
          <a:noFill/>
        </p:spPr>
        <p:txBody>
          <a:bodyPr vert="horz" rtlCol="0">
            <a:spAutoFit/>
          </a:bodyPr>
          <a:lstStyle/>
          <a:p>
            <a:r>
              <a:rPr lang="en-US" sz="2600" dirty="0" smtClean="0">
                <a:solidFill>
                  <a:srgbClr val="000000"/>
                </a:solidFill>
                <a:latin typeface="Times New Roman - 35"/>
              </a:rPr>
              <a:t>advertising to create public </a:t>
            </a:r>
          </a:p>
          <a:p>
            <a:r>
              <a:rPr lang="en-US" sz="2600" dirty="0" smtClean="0">
                <a:solidFill>
                  <a:srgbClr val="000000"/>
                </a:solidFill>
                <a:latin typeface="Times New Roman - 35"/>
              </a:rPr>
              <a:t>support for their  policies.</a:t>
            </a:r>
            <a:endParaRPr lang="en-US" sz="2600" dirty="0">
              <a:solidFill>
                <a:srgbClr val="000000"/>
              </a:solidFill>
              <a:latin typeface="Times New Roman - 35"/>
            </a:endParaRPr>
          </a:p>
        </p:txBody>
      </p:sp>
      <p:sp>
        <p:nvSpPr>
          <p:cNvPr id="11" name="TextBox 10"/>
          <p:cNvSpPr txBox="1"/>
          <p:nvPr/>
        </p:nvSpPr>
        <p:spPr>
          <a:xfrm>
            <a:off x="305109" y="197399"/>
            <a:ext cx="15269187" cy="2308324"/>
          </a:xfrm>
          <a:prstGeom prst="rect">
            <a:avLst/>
          </a:prstGeom>
          <a:noFill/>
        </p:spPr>
        <p:txBody>
          <a:bodyPr wrap="square" rtlCol="0">
            <a:spAutoFit/>
          </a:bodyPr>
          <a:lstStyle/>
          <a:p>
            <a:r>
              <a:rPr lang="en-US" sz="3600" b="1" dirty="0" smtClean="0"/>
              <a:t>Media and Public Opinion</a:t>
            </a:r>
          </a:p>
          <a:p>
            <a:r>
              <a:rPr lang="en-US" sz="3600" dirty="0" smtClean="0"/>
              <a:t>Mass media are the means of communication that provide information to a large audience.</a:t>
            </a:r>
          </a:p>
          <a:p>
            <a:r>
              <a:rPr lang="en-US" sz="3600" dirty="0" smtClean="0"/>
              <a:t>This can greatly impact and shape public opinion and public agenda.</a:t>
            </a:r>
            <a:endParaRPr lang="en-US" sz="3600" dirty="0"/>
          </a:p>
        </p:txBody>
      </p:sp>
    </p:spTree>
    <p:extLst>
      <p:ext uri="{BB962C8B-B14F-4D97-AF65-F5344CB8AC3E}">
        <p14:creationId xmlns:p14="http://schemas.microsoft.com/office/powerpoint/2010/main" val="21255691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1150" y="736600"/>
            <a:ext cx="15392400" cy="7971413"/>
          </a:xfrm>
          <a:prstGeom prst="rect">
            <a:avLst/>
          </a:prstGeom>
          <a:noFill/>
        </p:spPr>
        <p:txBody>
          <a:bodyPr wrap="square" rtlCol="0">
            <a:spAutoFit/>
          </a:bodyPr>
          <a:lstStyle/>
          <a:p>
            <a:r>
              <a:rPr lang="en-US" sz="3200" dirty="0" smtClean="0"/>
              <a:t>General Elections- those in which the candidate is elected to office, </a:t>
            </a:r>
            <a:r>
              <a:rPr lang="en-US" sz="3200" dirty="0" err="1" smtClean="0"/>
              <a:t>ie</a:t>
            </a:r>
            <a:r>
              <a:rPr lang="en-US" sz="3200" dirty="0" smtClean="0"/>
              <a:t>-after a primary election if more than one candidate running for a single office.</a:t>
            </a:r>
          </a:p>
          <a:p>
            <a:r>
              <a:rPr lang="en-US" sz="3200" dirty="0" smtClean="0"/>
              <a:t>If partisan – plurality wins- the candidate with the most votes.</a:t>
            </a:r>
          </a:p>
          <a:p>
            <a:endParaRPr lang="en-US" sz="3200" dirty="0" smtClean="0"/>
          </a:p>
          <a:p>
            <a:r>
              <a:rPr lang="en-US" sz="3200" dirty="0" smtClean="0"/>
              <a:t>If non partisan usually need a majority and there will be a runoff.</a:t>
            </a:r>
          </a:p>
          <a:p>
            <a:endParaRPr lang="en-US" sz="3200" dirty="0"/>
          </a:p>
          <a:p>
            <a:r>
              <a:rPr lang="en-US" sz="3200" dirty="0" smtClean="0"/>
              <a:t>Special elections- state and local- to replace a dead or removed official.</a:t>
            </a:r>
          </a:p>
          <a:p>
            <a:endParaRPr lang="en-US" sz="3200" dirty="0"/>
          </a:p>
          <a:p>
            <a:r>
              <a:rPr lang="en-US" sz="3200" dirty="0" smtClean="0"/>
              <a:t>Federal elections must take place on the first Tuesday following the first Monday in November of every even numbered year.  Most states and local hold their local/state elections then as well.   </a:t>
            </a:r>
          </a:p>
          <a:p>
            <a:endParaRPr lang="en-US" sz="3200" dirty="0"/>
          </a:p>
          <a:p>
            <a:r>
              <a:rPr lang="en-US" sz="3200" dirty="0" smtClean="0"/>
              <a:t>Votes are cast in secret, some use paper other electronic.</a:t>
            </a:r>
          </a:p>
          <a:p>
            <a:endParaRPr lang="en-US" sz="3200" dirty="0"/>
          </a:p>
          <a:p>
            <a:r>
              <a:rPr lang="en-US" sz="3200" dirty="0" smtClean="0"/>
              <a:t>You can vote absentee if not available to vote on day of election.  May also vote early by mail.</a:t>
            </a:r>
            <a:endParaRPr lang="en-US" sz="3200" dirty="0"/>
          </a:p>
        </p:txBody>
      </p:sp>
    </p:spTree>
    <p:extLst>
      <p:ext uri="{BB962C8B-B14F-4D97-AF65-F5344CB8AC3E}">
        <p14:creationId xmlns:p14="http://schemas.microsoft.com/office/powerpoint/2010/main" val="1842163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4950" y="736600"/>
            <a:ext cx="15468600" cy="4031873"/>
          </a:xfrm>
          <a:prstGeom prst="rect">
            <a:avLst/>
          </a:prstGeom>
          <a:noFill/>
        </p:spPr>
        <p:txBody>
          <a:bodyPr wrap="square" rtlCol="0">
            <a:spAutoFit/>
          </a:bodyPr>
          <a:lstStyle/>
          <a:p>
            <a:r>
              <a:rPr lang="en-US" sz="3200" dirty="0" smtClean="0"/>
              <a:t>Campaigns and the Public Good</a:t>
            </a:r>
          </a:p>
          <a:p>
            <a:r>
              <a:rPr lang="en-US" sz="3200" dirty="0" smtClean="0"/>
              <a:t>Political parties, interest groups and individuals have and impact on who represents us at the local ,state and national level. </a:t>
            </a:r>
          </a:p>
          <a:p>
            <a:endParaRPr lang="en-US" sz="3200" dirty="0"/>
          </a:p>
          <a:p>
            <a:r>
              <a:rPr lang="en-US" sz="3200" dirty="0" smtClean="0"/>
              <a:t>Good- elections/candidates spend a lot of time educating the public about issues, this helps voters make informed decisions on election day.</a:t>
            </a:r>
          </a:p>
          <a:p>
            <a:endParaRPr lang="en-US" sz="3200" dirty="0"/>
          </a:p>
          <a:p>
            <a:r>
              <a:rPr lang="en-US" sz="3200" dirty="0" smtClean="0"/>
              <a:t>BUT- incorrect information given by candidates to influence you, negative advertising, etc.</a:t>
            </a:r>
            <a:endParaRPr lang="en-US" sz="3200" dirty="0"/>
          </a:p>
        </p:txBody>
      </p:sp>
    </p:spTree>
    <p:extLst>
      <p:ext uri="{BB962C8B-B14F-4D97-AF65-F5344CB8AC3E}">
        <p14:creationId xmlns:p14="http://schemas.microsoft.com/office/powerpoint/2010/main" val="93240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1150" y="54113"/>
            <a:ext cx="15316200" cy="10618291"/>
          </a:xfrm>
          <a:prstGeom prst="rect">
            <a:avLst/>
          </a:prstGeom>
        </p:spPr>
        <p:txBody>
          <a:bodyPr wrap="square">
            <a:spAutoFit/>
          </a:bodyPr>
          <a:lstStyle/>
          <a:p>
            <a:r>
              <a:rPr lang="en-US" sz="3600" b="1" dirty="0">
                <a:solidFill>
                  <a:srgbClr val="000000"/>
                </a:solidFill>
                <a:latin typeface="Times New Roman - 47"/>
              </a:rPr>
              <a:t>Criticism of Media </a:t>
            </a:r>
            <a:r>
              <a:rPr lang="en-US" sz="3600" dirty="0">
                <a:solidFill>
                  <a:srgbClr val="000000"/>
                </a:solidFill>
                <a:latin typeface="Times New Roman - 47"/>
              </a:rPr>
              <a:t>– Bias in reporting, bias in story selection, factual inaccuracy, media consolidation. (small group own most in US</a:t>
            </a:r>
            <a:r>
              <a:rPr lang="en-US" sz="3600" dirty="0" smtClean="0">
                <a:solidFill>
                  <a:srgbClr val="000000"/>
                </a:solidFill>
                <a:latin typeface="Times New Roman - 47"/>
              </a:rPr>
              <a:t>)</a:t>
            </a:r>
          </a:p>
          <a:p>
            <a:r>
              <a:rPr lang="en-US" sz="3600" dirty="0">
                <a:solidFill>
                  <a:srgbClr val="000000"/>
                </a:solidFill>
                <a:latin typeface="Times New Roman - 47"/>
                <a:hlinkClick r:id="rId2"/>
              </a:rPr>
              <a:t>http://fair.org/take-action-now/media-activism-kit/how-to-detect-bias-in-news-media</a:t>
            </a:r>
            <a:r>
              <a:rPr lang="en-US" sz="3600" dirty="0" smtClean="0">
                <a:solidFill>
                  <a:srgbClr val="000000"/>
                </a:solidFill>
                <a:latin typeface="Times New Roman - 47"/>
                <a:hlinkClick r:id="rId2"/>
              </a:rPr>
              <a:t>/</a:t>
            </a:r>
            <a:endParaRPr lang="en-US" sz="3600" dirty="0" smtClean="0">
              <a:solidFill>
                <a:srgbClr val="000000"/>
              </a:solidFill>
              <a:latin typeface="Times New Roman - 47"/>
            </a:endParaRPr>
          </a:p>
          <a:p>
            <a:endParaRPr lang="en-US" sz="3600" b="1" dirty="0">
              <a:solidFill>
                <a:srgbClr val="000000"/>
              </a:solidFill>
              <a:latin typeface="Times New Roman - 47"/>
            </a:endParaRPr>
          </a:p>
          <a:p>
            <a:r>
              <a:rPr lang="en-US" sz="3600" b="1" dirty="0">
                <a:solidFill>
                  <a:srgbClr val="000000"/>
                </a:solidFill>
                <a:latin typeface="Times New Roman - 47"/>
              </a:rPr>
              <a:t>Future- </a:t>
            </a:r>
            <a:r>
              <a:rPr lang="en-US" sz="3600" dirty="0">
                <a:solidFill>
                  <a:srgbClr val="000000"/>
                </a:solidFill>
                <a:latin typeface="Times New Roman - 47"/>
              </a:rPr>
              <a:t>speed of internet information dissemination does not mean it is accurate.  </a:t>
            </a:r>
            <a:r>
              <a:rPr lang="en-US" sz="3600" dirty="0" err="1">
                <a:solidFill>
                  <a:srgbClr val="000000"/>
                </a:solidFill>
                <a:latin typeface="Times New Roman - 47"/>
              </a:rPr>
              <a:t>Ie</a:t>
            </a:r>
            <a:r>
              <a:rPr lang="en-US" sz="3600" dirty="0">
                <a:solidFill>
                  <a:srgbClr val="000000"/>
                </a:solidFill>
                <a:latin typeface="Times New Roman - 47"/>
              </a:rPr>
              <a:t>) Wikipedia-  !!!  Use several sources to check out an issue to avoid propaganda. Statements to influence public opinion or promote a cause. </a:t>
            </a:r>
            <a:endParaRPr lang="en-US" sz="3600" dirty="0" smtClean="0">
              <a:solidFill>
                <a:srgbClr val="000000"/>
              </a:solidFill>
              <a:latin typeface="Times New Roman - 47"/>
            </a:endParaRPr>
          </a:p>
          <a:p>
            <a:endParaRPr lang="en-US" sz="3600" b="1" dirty="0">
              <a:solidFill>
                <a:srgbClr val="000000"/>
              </a:solidFill>
              <a:latin typeface="Times New Roman - 47"/>
            </a:endParaRPr>
          </a:p>
          <a:p>
            <a:r>
              <a:rPr lang="en-US" sz="3600" dirty="0"/>
              <a:t>Measuring Public Opinion-</a:t>
            </a:r>
          </a:p>
          <a:p>
            <a:r>
              <a:rPr lang="en-US" sz="3600" dirty="0"/>
              <a:t>Public opinion poll-survey of people scientifically selected to provide opinions about an issue.  A way to determine public attitudes or preferences about products, issues, candidates.</a:t>
            </a:r>
          </a:p>
          <a:p>
            <a:endParaRPr lang="en-US" sz="3600" dirty="0"/>
          </a:p>
          <a:p>
            <a:r>
              <a:rPr lang="en-US" sz="3600" dirty="0"/>
              <a:t>Accuracy of a poll-its all about the sample (group who takes the poll.)   Size is important.  Must be random, how the questions are worded, even order can impact accuracy.</a:t>
            </a:r>
          </a:p>
          <a:p>
            <a:endParaRPr lang="en-US" sz="3600" b="1" dirty="0">
              <a:solidFill>
                <a:srgbClr val="000000"/>
              </a:solidFill>
              <a:latin typeface="Times New Roman - 47"/>
            </a:endParaRPr>
          </a:p>
        </p:txBody>
      </p:sp>
    </p:spTree>
    <p:extLst>
      <p:ext uri="{BB962C8B-B14F-4D97-AF65-F5344CB8AC3E}">
        <p14:creationId xmlns:p14="http://schemas.microsoft.com/office/powerpoint/2010/main" val="77174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294" y="390769"/>
            <a:ext cx="15459456" cy="8402300"/>
          </a:xfrm>
          <a:prstGeom prst="rect">
            <a:avLst/>
          </a:prstGeom>
          <a:noFill/>
        </p:spPr>
        <p:txBody>
          <a:bodyPr wrap="square" rtlCol="0">
            <a:spAutoFit/>
          </a:bodyPr>
          <a:lstStyle/>
          <a:p>
            <a:endParaRPr lang="en-US" sz="3600" dirty="0"/>
          </a:p>
          <a:p>
            <a:r>
              <a:rPr lang="en-US" sz="3600" dirty="0" smtClean="0"/>
              <a:t>Sampling error- reliable polls state margin of error (uncertainty level)</a:t>
            </a:r>
          </a:p>
          <a:p>
            <a:endParaRPr lang="en-US" sz="3600" dirty="0"/>
          </a:p>
          <a:p>
            <a:r>
              <a:rPr lang="en-US" sz="3600" dirty="0" smtClean="0"/>
              <a:t>Evaluating Polls-if done properly, polls produce accurate, reliable, objective and bias free data.  Bias= errors introduced by polling methods that lead to one outcome over another.</a:t>
            </a:r>
          </a:p>
          <a:p>
            <a:endParaRPr lang="en-US" sz="3600" dirty="0"/>
          </a:p>
          <a:p>
            <a:r>
              <a:rPr lang="en-US" sz="3600" dirty="0" smtClean="0"/>
              <a:t>Some polls are intentionally designed to produce specific results in order to shape public opinion.</a:t>
            </a:r>
          </a:p>
          <a:p>
            <a:endParaRPr lang="en-US" sz="3600" dirty="0"/>
          </a:p>
          <a:p>
            <a:r>
              <a:rPr lang="en-US" sz="3600" dirty="0" smtClean="0"/>
              <a:t>Exit polls- survey of random people leaving poll on election day-how they voted.  Not disclosed until  polls closed so as not to influence those who have not voted yet.</a:t>
            </a:r>
          </a:p>
          <a:p>
            <a:r>
              <a:rPr lang="en-US" sz="3600" dirty="0">
                <a:hlinkClick r:id="rId2"/>
              </a:rPr>
              <a:t>http://</a:t>
            </a:r>
            <a:r>
              <a:rPr lang="en-US" sz="3600" dirty="0" smtClean="0">
                <a:hlinkClick r:id="rId2"/>
              </a:rPr>
              <a:t>www.cnn.com/election/2012/results/race/president</a:t>
            </a:r>
            <a:endParaRPr lang="en-US" sz="3600" dirty="0" smtClean="0"/>
          </a:p>
          <a:p>
            <a:endParaRPr lang="en-US" sz="3600" dirty="0"/>
          </a:p>
        </p:txBody>
      </p:sp>
    </p:spTree>
    <p:extLst>
      <p:ext uri="{BB962C8B-B14F-4D97-AF65-F5344CB8AC3E}">
        <p14:creationId xmlns:p14="http://schemas.microsoft.com/office/powerpoint/2010/main" val="3005263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122913" y="608793"/>
            <a:ext cx="15614333" cy="2308324"/>
          </a:xfrm>
          <a:prstGeom prst="rect">
            <a:avLst/>
          </a:prstGeom>
          <a:noFill/>
        </p:spPr>
        <p:txBody>
          <a:bodyPr vert="horz" rtlCol="0">
            <a:spAutoFit/>
          </a:bodyPr>
          <a:lstStyle/>
          <a:p>
            <a:r>
              <a:rPr lang="en-US" sz="3600" dirty="0" smtClean="0">
                <a:solidFill>
                  <a:srgbClr val="000000"/>
                </a:solidFill>
                <a:latin typeface="Times New Roman - 48"/>
              </a:rPr>
              <a:t>Interest Group Organization  9.2</a:t>
            </a:r>
          </a:p>
          <a:p>
            <a:r>
              <a:rPr lang="en-US" sz="3600" dirty="0" smtClean="0">
                <a:solidFill>
                  <a:srgbClr val="000000"/>
                </a:solidFill>
                <a:latin typeface="Times New Roman - 48"/>
              </a:rPr>
              <a:t>I</a:t>
            </a:r>
            <a:r>
              <a:rPr lang="en-US" sz="3600" b="1" u="sng" dirty="0" smtClean="0">
                <a:solidFill>
                  <a:srgbClr val="000000"/>
                </a:solidFill>
                <a:latin typeface="Times New Roman - 36"/>
              </a:rPr>
              <a:t>nterest Groups</a:t>
            </a:r>
            <a:r>
              <a:rPr lang="en-US" sz="3600" dirty="0" smtClean="0">
                <a:solidFill>
                  <a:srgbClr val="000000"/>
                </a:solidFill>
                <a:latin typeface="Times New Roman - 36"/>
              </a:rPr>
              <a:t>- group of people who share  common goals and organize to influence  government.  (ALCU, NRA, </a:t>
            </a:r>
            <a:r>
              <a:rPr lang="en-US" sz="3600" dirty="0" err="1" smtClean="0">
                <a:solidFill>
                  <a:srgbClr val="000000"/>
                </a:solidFill>
                <a:latin typeface="Times New Roman - 36"/>
              </a:rPr>
              <a:t>GreenPeace</a:t>
            </a:r>
            <a:r>
              <a:rPr lang="en-US" sz="3600" dirty="0" smtClean="0">
                <a:solidFill>
                  <a:srgbClr val="000000"/>
                </a:solidFill>
                <a:latin typeface="Times New Roman - 36"/>
              </a:rPr>
              <a:t>, AARP, </a:t>
            </a:r>
          </a:p>
          <a:p>
            <a:r>
              <a:rPr lang="en-US" sz="3600" dirty="0" smtClean="0">
                <a:solidFill>
                  <a:srgbClr val="000000"/>
                </a:solidFill>
                <a:latin typeface="Times New Roman - 36"/>
              </a:rPr>
              <a:t>etc.</a:t>
            </a:r>
            <a:endParaRPr lang="en-US" sz="3600" dirty="0">
              <a:solidFill>
                <a:srgbClr val="000000"/>
              </a:solidFill>
              <a:latin typeface="Times New Roman - 36"/>
            </a:endParaRPr>
          </a:p>
        </p:txBody>
      </p:sp>
      <p:sp>
        <p:nvSpPr>
          <p:cNvPr id="4" name="Oval 3"/>
          <p:cNvSpPr/>
          <p:nvPr/>
        </p:nvSpPr>
        <p:spPr>
          <a:xfrm>
            <a:off x="400368" y="3367867"/>
            <a:ext cx="9756155" cy="5293533"/>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Oval 4"/>
          <p:cNvSpPr/>
          <p:nvPr/>
        </p:nvSpPr>
        <p:spPr>
          <a:xfrm>
            <a:off x="6814855" y="3389453"/>
            <a:ext cx="8830906" cy="5271947"/>
          </a:xfrm>
          <a:prstGeom prst="ellipse">
            <a:avLst/>
          </a:prstGeom>
          <a:solidFill>
            <a:schemeClr val="accent1">
              <a:alpha val="1000"/>
            </a:schemeClr>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6" name="TextBox 5"/>
          <p:cNvSpPr txBox="1"/>
          <p:nvPr/>
        </p:nvSpPr>
        <p:spPr>
          <a:xfrm>
            <a:off x="1967807" y="3101983"/>
            <a:ext cx="3911590" cy="461665"/>
          </a:xfrm>
          <a:prstGeom prst="rect">
            <a:avLst/>
          </a:prstGeom>
          <a:noFill/>
        </p:spPr>
        <p:txBody>
          <a:bodyPr vert="horz" rtlCol="0">
            <a:spAutoFit/>
          </a:bodyPr>
          <a:lstStyle/>
          <a:p>
            <a:r>
              <a:rPr lang="en-US" sz="2400" b="1" smtClean="0">
                <a:solidFill>
                  <a:srgbClr val="000000"/>
                </a:solidFill>
                <a:latin typeface="Arial - 23"/>
              </a:rPr>
              <a:t>Political Party</a:t>
            </a:r>
            <a:endParaRPr lang="en-US" sz="2400" b="1">
              <a:solidFill>
                <a:srgbClr val="000000"/>
              </a:solidFill>
              <a:latin typeface="Arial - 23"/>
            </a:endParaRPr>
          </a:p>
        </p:txBody>
      </p:sp>
      <p:sp>
        <p:nvSpPr>
          <p:cNvPr id="7" name="TextBox 6"/>
          <p:cNvSpPr txBox="1"/>
          <p:nvPr/>
        </p:nvSpPr>
        <p:spPr>
          <a:xfrm>
            <a:off x="9254495" y="3013355"/>
            <a:ext cx="3951627" cy="461665"/>
          </a:xfrm>
          <a:prstGeom prst="rect">
            <a:avLst/>
          </a:prstGeom>
          <a:noFill/>
        </p:spPr>
        <p:txBody>
          <a:bodyPr vert="horz" rtlCol="0">
            <a:spAutoFit/>
          </a:bodyPr>
          <a:lstStyle/>
          <a:p>
            <a:r>
              <a:rPr lang="en-US" sz="2400" b="1" smtClean="0">
                <a:solidFill>
                  <a:srgbClr val="000000"/>
                </a:solidFill>
                <a:latin typeface="Arial - 23"/>
              </a:rPr>
              <a:t>Interest Groups</a:t>
            </a:r>
            <a:endParaRPr lang="en-US" sz="2400" b="1">
              <a:solidFill>
                <a:srgbClr val="000000"/>
              </a:solidFill>
              <a:latin typeface="Arial - 23"/>
            </a:endParaRPr>
          </a:p>
        </p:txBody>
      </p:sp>
      <p:sp>
        <p:nvSpPr>
          <p:cNvPr id="8" name="TextBox 7"/>
          <p:cNvSpPr txBox="1"/>
          <p:nvPr/>
        </p:nvSpPr>
        <p:spPr>
          <a:xfrm>
            <a:off x="2464759" y="4195182"/>
            <a:ext cx="6674126" cy="1200329"/>
          </a:xfrm>
          <a:prstGeom prst="rect">
            <a:avLst/>
          </a:prstGeom>
          <a:noFill/>
        </p:spPr>
        <p:txBody>
          <a:bodyPr vert="horz" rtlCol="0">
            <a:spAutoFit/>
          </a:bodyPr>
          <a:lstStyle/>
          <a:p>
            <a:r>
              <a:rPr lang="en-US" sz="2400" dirty="0" smtClean="0">
                <a:solidFill>
                  <a:srgbClr val="000000"/>
                </a:solidFill>
                <a:latin typeface="Arial - 23"/>
              </a:rPr>
              <a:t>Nominate candidates for </a:t>
            </a:r>
          </a:p>
          <a:p>
            <a:r>
              <a:rPr lang="en-US" sz="2400" dirty="0" smtClean="0">
                <a:solidFill>
                  <a:srgbClr val="000000"/>
                </a:solidFill>
                <a:latin typeface="Arial - 23"/>
              </a:rPr>
              <a:t>office  to try to win elections</a:t>
            </a:r>
          </a:p>
          <a:p>
            <a:r>
              <a:rPr lang="en-US" sz="2400" dirty="0" smtClean="0">
                <a:solidFill>
                  <a:srgbClr val="000000"/>
                </a:solidFill>
                <a:latin typeface="Arial - 23"/>
              </a:rPr>
              <a:t> to gain  control of gov't </a:t>
            </a:r>
            <a:endParaRPr lang="en-US" sz="2400" dirty="0">
              <a:solidFill>
                <a:srgbClr val="000000"/>
              </a:solidFill>
              <a:latin typeface="Arial - 23"/>
            </a:endParaRPr>
          </a:p>
        </p:txBody>
      </p:sp>
      <p:sp>
        <p:nvSpPr>
          <p:cNvPr id="9" name="TextBox 8"/>
          <p:cNvSpPr txBox="1"/>
          <p:nvPr/>
        </p:nvSpPr>
        <p:spPr>
          <a:xfrm>
            <a:off x="9835428" y="3520952"/>
            <a:ext cx="4231084" cy="830997"/>
          </a:xfrm>
          <a:prstGeom prst="rect">
            <a:avLst/>
          </a:prstGeom>
          <a:noFill/>
        </p:spPr>
        <p:txBody>
          <a:bodyPr vert="horz" rtlCol="0">
            <a:spAutoFit/>
          </a:bodyPr>
          <a:lstStyle/>
          <a:p>
            <a:r>
              <a:rPr lang="en-US" sz="2400" smtClean="0">
                <a:solidFill>
                  <a:srgbClr val="000000"/>
                </a:solidFill>
                <a:latin typeface="Arial - 24"/>
              </a:rPr>
              <a:t>support  cadndidates who  favor their ideas</a:t>
            </a:r>
            <a:endParaRPr lang="en-US" sz="2400">
              <a:solidFill>
                <a:srgbClr val="000000"/>
              </a:solidFill>
              <a:latin typeface="Arial - 24"/>
            </a:endParaRPr>
          </a:p>
        </p:txBody>
      </p:sp>
      <p:sp>
        <p:nvSpPr>
          <p:cNvPr id="10" name="TextBox 9"/>
          <p:cNvSpPr txBox="1"/>
          <p:nvPr/>
        </p:nvSpPr>
        <p:spPr>
          <a:xfrm>
            <a:off x="10476016" y="4399175"/>
            <a:ext cx="4391231" cy="830997"/>
          </a:xfrm>
          <a:prstGeom prst="rect">
            <a:avLst/>
          </a:prstGeom>
          <a:noFill/>
        </p:spPr>
        <p:txBody>
          <a:bodyPr vert="horz" rtlCol="0">
            <a:spAutoFit/>
          </a:bodyPr>
          <a:lstStyle/>
          <a:p>
            <a:r>
              <a:rPr lang="en-US" sz="2400" smtClean="0">
                <a:solidFill>
                  <a:srgbClr val="000000"/>
                </a:solidFill>
                <a:latin typeface="Arial - 24"/>
              </a:rPr>
              <a:t>try to influence gov't  officials to support  certain policies</a:t>
            </a:r>
            <a:endParaRPr lang="en-US" sz="2400">
              <a:solidFill>
                <a:srgbClr val="000000"/>
              </a:solidFill>
              <a:latin typeface="Arial - 24"/>
            </a:endParaRPr>
          </a:p>
        </p:txBody>
      </p:sp>
      <p:sp>
        <p:nvSpPr>
          <p:cNvPr id="11" name="TextBox 10"/>
          <p:cNvSpPr txBox="1"/>
          <p:nvPr/>
        </p:nvSpPr>
        <p:spPr>
          <a:xfrm>
            <a:off x="10613143" y="5395511"/>
            <a:ext cx="4191848" cy="830997"/>
          </a:xfrm>
          <a:prstGeom prst="rect">
            <a:avLst/>
          </a:prstGeom>
          <a:noFill/>
        </p:spPr>
        <p:txBody>
          <a:bodyPr vert="horz" rtlCol="0">
            <a:spAutoFit/>
          </a:bodyPr>
          <a:lstStyle/>
          <a:p>
            <a:r>
              <a:rPr lang="en-US" sz="2400" dirty="0" smtClean="0">
                <a:solidFill>
                  <a:srgbClr val="000000"/>
                </a:solidFill>
                <a:latin typeface="Arial - 24"/>
              </a:rPr>
              <a:t>usually concerned  with only a few  issues</a:t>
            </a:r>
            <a:endParaRPr lang="en-US" sz="2400" dirty="0">
              <a:solidFill>
                <a:srgbClr val="000000"/>
              </a:solidFill>
              <a:latin typeface="Arial - 24"/>
            </a:endParaRPr>
          </a:p>
        </p:txBody>
      </p:sp>
      <p:sp>
        <p:nvSpPr>
          <p:cNvPr id="12" name="TextBox 11"/>
          <p:cNvSpPr txBox="1"/>
          <p:nvPr/>
        </p:nvSpPr>
        <p:spPr>
          <a:xfrm>
            <a:off x="10613143" y="6292071"/>
            <a:ext cx="4431267" cy="830997"/>
          </a:xfrm>
          <a:prstGeom prst="rect">
            <a:avLst/>
          </a:prstGeom>
          <a:noFill/>
        </p:spPr>
        <p:txBody>
          <a:bodyPr vert="horz" rtlCol="0">
            <a:spAutoFit/>
          </a:bodyPr>
          <a:lstStyle/>
          <a:p>
            <a:r>
              <a:rPr lang="en-US" sz="2400" dirty="0" smtClean="0">
                <a:solidFill>
                  <a:srgbClr val="000000"/>
                </a:solidFill>
                <a:latin typeface="Arial - 23"/>
              </a:rPr>
              <a:t>want members with  similar views</a:t>
            </a:r>
            <a:endParaRPr lang="en-US" sz="2400" dirty="0">
              <a:solidFill>
                <a:srgbClr val="000000"/>
              </a:solidFill>
              <a:latin typeface="Arial - 23"/>
            </a:endParaRPr>
          </a:p>
        </p:txBody>
      </p:sp>
      <p:sp>
        <p:nvSpPr>
          <p:cNvPr id="13" name="TextBox 12"/>
          <p:cNvSpPr txBox="1"/>
          <p:nvPr/>
        </p:nvSpPr>
        <p:spPr>
          <a:xfrm>
            <a:off x="979700" y="5626329"/>
            <a:ext cx="6192884" cy="1200329"/>
          </a:xfrm>
          <a:prstGeom prst="rect">
            <a:avLst/>
          </a:prstGeom>
          <a:noFill/>
        </p:spPr>
        <p:txBody>
          <a:bodyPr vert="horz" rtlCol="0">
            <a:spAutoFit/>
          </a:bodyPr>
          <a:lstStyle/>
          <a:p>
            <a:r>
              <a:rPr lang="en-US" sz="2400" dirty="0" smtClean="0">
                <a:solidFill>
                  <a:srgbClr val="000000"/>
                </a:solidFill>
                <a:latin typeface="Arial - 24"/>
              </a:rPr>
              <a:t>broad based organizations</a:t>
            </a:r>
          </a:p>
          <a:p>
            <a:r>
              <a:rPr lang="en-US" sz="2400" dirty="0" smtClean="0">
                <a:solidFill>
                  <a:srgbClr val="000000"/>
                </a:solidFill>
                <a:latin typeface="Arial - 24"/>
              </a:rPr>
              <a:t>-need opposing groups</a:t>
            </a:r>
          </a:p>
          <a:p>
            <a:r>
              <a:rPr lang="en-US" sz="2400" dirty="0" smtClean="0">
                <a:solidFill>
                  <a:srgbClr val="000000"/>
                </a:solidFill>
                <a:latin typeface="Arial - 24"/>
              </a:rPr>
              <a:t> to get elected</a:t>
            </a:r>
            <a:endParaRPr lang="en-US" sz="2400" dirty="0">
              <a:solidFill>
                <a:srgbClr val="000000"/>
              </a:solidFill>
              <a:latin typeface="Arial - 24"/>
            </a:endParaRPr>
          </a:p>
        </p:txBody>
      </p:sp>
      <p:sp>
        <p:nvSpPr>
          <p:cNvPr id="14" name="TextBox 13"/>
          <p:cNvSpPr txBox="1"/>
          <p:nvPr/>
        </p:nvSpPr>
        <p:spPr>
          <a:xfrm>
            <a:off x="9531350" y="7408936"/>
            <a:ext cx="5513060" cy="830997"/>
          </a:xfrm>
          <a:prstGeom prst="rect">
            <a:avLst/>
          </a:prstGeom>
          <a:noFill/>
        </p:spPr>
        <p:txBody>
          <a:bodyPr vert="horz" rtlCol="0">
            <a:spAutoFit/>
          </a:bodyPr>
          <a:lstStyle/>
          <a:p>
            <a:r>
              <a:rPr lang="en-US" sz="2400" dirty="0" smtClean="0">
                <a:solidFill>
                  <a:srgbClr val="000000"/>
                </a:solidFill>
                <a:latin typeface="Arial - 23"/>
              </a:rPr>
              <a:t>organized on common</a:t>
            </a:r>
          </a:p>
          <a:p>
            <a:r>
              <a:rPr lang="en-US" sz="2400" dirty="0" smtClean="0">
                <a:solidFill>
                  <a:srgbClr val="000000"/>
                </a:solidFill>
                <a:latin typeface="Arial - 23"/>
              </a:rPr>
              <a:t> values not location</a:t>
            </a:r>
            <a:endParaRPr lang="en-US" sz="2400" dirty="0">
              <a:solidFill>
                <a:srgbClr val="000000"/>
              </a:solidFill>
              <a:latin typeface="Arial - 23"/>
            </a:endParaRPr>
          </a:p>
        </p:txBody>
      </p:sp>
      <p:sp>
        <p:nvSpPr>
          <p:cNvPr id="15" name="TextBox 14"/>
          <p:cNvSpPr txBox="1"/>
          <p:nvPr/>
        </p:nvSpPr>
        <p:spPr>
          <a:xfrm>
            <a:off x="1947653" y="7121477"/>
            <a:ext cx="6594053" cy="830997"/>
          </a:xfrm>
          <a:prstGeom prst="rect">
            <a:avLst/>
          </a:prstGeom>
          <a:noFill/>
        </p:spPr>
        <p:txBody>
          <a:bodyPr vert="horz" rtlCol="0">
            <a:spAutoFit/>
          </a:bodyPr>
          <a:lstStyle/>
          <a:p>
            <a:r>
              <a:rPr lang="en-US" sz="2400" dirty="0" smtClean="0">
                <a:solidFill>
                  <a:srgbClr val="000000"/>
                </a:solidFill>
                <a:latin typeface="Arial - 24"/>
              </a:rPr>
              <a:t>parties elected officials</a:t>
            </a:r>
          </a:p>
          <a:p>
            <a:r>
              <a:rPr lang="en-US" sz="2400" dirty="0" smtClean="0">
                <a:solidFill>
                  <a:srgbClr val="000000"/>
                </a:solidFill>
                <a:latin typeface="Arial - 24"/>
              </a:rPr>
              <a:t> represent a particular area.</a:t>
            </a:r>
            <a:endParaRPr lang="en-US" sz="2400" dirty="0">
              <a:solidFill>
                <a:srgbClr val="000000"/>
              </a:solidFill>
              <a:latin typeface="Arial - 24"/>
            </a:endParaRPr>
          </a:p>
        </p:txBody>
      </p:sp>
      <p:sp>
        <p:nvSpPr>
          <p:cNvPr id="16" name="TextBox 15"/>
          <p:cNvSpPr txBox="1"/>
          <p:nvPr/>
        </p:nvSpPr>
        <p:spPr>
          <a:xfrm>
            <a:off x="7172584" y="5027629"/>
            <a:ext cx="3311039" cy="830997"/>
          </a:xfrm>
          <a:prstGeom prst="rect">
            <a:avLst/>
          </a:prstGeom>
          <a:noFill/>
        </p:spPr>
        <p:txBody>
          <a:bodyPr vert="horz" rtlCol="0">
            <a:spAutoFit/>
          </a:bodyPr>
          <a:lstStyle/>
          <a:p>
            <a:r>
              <a:rPr lang="en-US" sz="2400" smtClean="0">
                <a:solidFill>
                  <a:srgbClr val="000000"/>
                </a:solidFill>
                <a:latin typeface="Arial - 20"/>
              </a:rPr>
              <a:t>have members</a:t>
            </a:r>
          </a:p>
          <a:p>
            <a:r>
              <a:rPr lang="en-US" sz="2400" smtClean="0">
                <a:solidFill>
                  <a:srgbClr val="000000"/>
                </a:solidFill>
                <a:latin typeface="Arial - 20"/>
              </a:rPr>
              <a:t>try to affect gov't</a:t>
            </a:r>
            <a:endParaRPr lang="en-US" sz="2400">
              <a:solidFill>
                <a:srgbClr val="000000"/>
              </a:solidFill>
              <a:latin typeface="Arial - 20"/>
            </a:endParaRPr>
          </a:p>
        </p:txBody>
      </p:sp>
    </p:spTree>
    <p:extLst>
      <p:ext uri="{BB962C8B-B14F-4D97-AF65-F5344CB8AC3E}">
        <p14:creationId xmlns:p14="http://schemas.microsoft.com/office/powerpoint/2010/main" val="2782173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815" y="342426"/>
            <a:ext cx="15133892" cy="7294305"/>
          </a:xfrm>
          <a:prstGeom prst="rect">
            <a:avLst/>
          </a:prstGeom>
          <a:noFill/>
        </p:spPr>
        <p:txBody>
          <a:bodyPr wrap="square" rtlCol="0">
            <a:spAutoFit/>
          </a:bodyPr>
          <a:lstStyle/>
          <a:p>
            <a:r>
              <a:rPr lang="en-US" sz="3600" dirty="0" smtClean="0"/>
              <a:t>Many interest groups have PACs (Political Action Committee) that support candidates for political office.  The PAC raises and contributes money to campaigns and candidates.</a:t>
            </a:r>
          </a:p>
          <a:p>
            <a:endParaRPr lang="en-US" sz="3600" dirty="0"/>
          </a:p>
          <a:p>
            <a:r>
              <a:rPr lang="en-US" sz="3600" dirty="0" smtClean="0"/>
              <a:t>Having impact- writing letters, testifying at leg. Hearings, voting, etc.  Easier to join interest group, give money and let the machine carry out your wishes.  Membership is down but $ is up.  So, fewer people are giving more $.</a:t>
            </a:r>
          </a:p>
          <a:p>
            <a:endParaRPr lang="en-US" sz="3600" dirty="0"/>
          </a:p>
          <a:p>
            <a:r>
              <a:rPr lang="en-US" sz="3600" dirty="0" smtClean="0"/>
              <a:t>Interest Groups have money, they hire experts and lobbyists.   Sometimes their biggest influence is from the information it provides to Legislators and the public, NOT the activities of its members.</a:t>
            </a:r>
          </a:p>
          <a:p>
            <a:endParaRPr lang="en-US" sz="3600" dirty="0"/>
          </a:p>
          <a:p>
            <a:endParaRPr lang="en-US" sz="3600" dirty="0"/>
          </a:p>
        </p:txBody>
      </p:sp>
    </p:spTree>
    <p:extLst>
      <p:ext uri="{BB962C8B-B14F-4D97-AF65-F5344CB8AC3E}">
        <p14:creationId xmlns:p14="http://schemas.microsoft.com/office/powerpoint/2010/main" val="3001488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240220" y="40285"/>
            <a:ext cx="15734443" cy="3323987"/>
          </a:xfrm>
          <a:prstGeom prst="rect">
            <a:avLst/>
          </a:prstGeom>
          <a:noFill/>
        </p:spPr>
        <p:txBody>
          <a:bodyPr vert="horz" rtlCol="0">
            <a:spAutoFit/>
          </a:bodyPr>
          <a:lstStyle/>
          <a:p>
            <a:r>
              <a:rPr lang="en-US" sz="3500" dirty="0" smtClean="0">
                <a:solidFill>
                  <a:srgbClr val="000000"/>
                </a:solidFill>
                <a:latin typeface="Times New Roman - 47"/>
              </a:rPr>
              <a:t> PAC's- Political Action Committees- organizations specifically designed to  collect money and provide financial  support to a political candidate.  Interest  groups fund a large % of election funds.</a:t>
            </a:r>
          </a:p>
          <a:p>
            <a:r>
              <a:rPr lang="en-US" sz="3500" dirty="0" smtClean="0">
                <a:solidFill>
                  <a:srgbClr val="000000"/>
                </a:solidFill>
                <a:latin typeface="Times New Roman - 47"/>
              </a:rPr>
              <a:t> 1974 campaign reform laws-now limits amount of money individuals, corporations and labor unions can contribute to federal candidates.  BUT  PAC's can.</a:t>
            </a:r>
            <a:endParaRPr lang="en-US" sz="3500" dirty="0">
              <a:solidFill>
                <a:srgbClr val="000000"/>
              </a:solidFill>
              <a:latin typeface="Times New Roman - 47"/>
            </a:endParaRPr>
          </a:p>
        </p:txBody>
      </p:sp>
      <p:sp>
        <p:nvSpPr>
          <p:cNvPr id="3" name="TextBox 2"/>
          <p:cNvSpPr txBox="1"/>
          <p:nvPr/>
        </p:nvSpPr>
        <p:spPr>
          <a:xfrm>
            <a:off x="380349" y="4431404"/>
            <a:ext cx="15334075" cy="1200329"/>
          </a:xfrm>
          <a:prstGeom prst="rect">
            <a:avLst/>
          </a:prstGeom>
          <a:noFill/>
        </p:spPr>
        <p:txBody>
          <a:bodyPr vert="horz" rtlCol="0">
            <a:spAutoFit/>
          </a:bodyPr>
          <a:lstStyle/>
          <a:p>
            <a:r>
              <a:rPr lang="en-US" sz="3600" dirty="0" smtClean="0">
                <a:solidFill>
                  <a:srgbClr val="000000"/>
                </a:solidFill>
                <a:latin typeface="Times New Roman - 48"/>
              </a:rPr>
              <a:t>PAC's can give each candidate $5k but no limit how much it can spend on candidate campaign as long as PAC does not work directly with candidate.</a:t>
            </a:r>
            <a:endParaRPr lang="en-US" sz="3600" dirty="0">
              <a:solidFill>
                <a:srgbClr val="000000"/>
              </a:solidFill>
              <a:latin typeface="Times New Roman - 48"/>
            </a:endParaRPr>
          </a:p>
        </p:txBody>
      </p:sp>
      <p:sp>
        <p:nvSpPr>
          <p:cNvPr id="4" name="TextBox 3">
            <a:hlinkClick r:id="rId2"/>
          </p:cNvPr>
          <p:cNvSpPr txBox="1"/>
          <p:nvPr/>
        </p:nvSpPr>
        <p:spPr>
          <a:xfrm>
            <a:off x="380349" y="7448787"/>
            <a:ext cx="14833616" cy="954107"/>
          </a:xfrm>
          <a:prstGeom prst="rect">
            <a:avLst/>
          </a:prstGeom>
          <a:noFill/>
        </p:spPr>
        <p:txBody>
          <a:bodyPr vert="horz" wrap="square" rtlCol="0">
            <a:spAutoFit/>
          </a:bodyPr>
          <a:lstStyle/>
          <a:p>
            <a:r>
              <a:rPr lang="en-US" sz="2800" b="1" dirty="0" smtClean="0">
                <a:solidFill>
                  <a:srgbClr val="000000"/>
                </a:solidFill>
                <a:latin typeface="Times New Roman - 20"/>
                <a:hlinkClick r:id="rId2"/>
              </a:rPr>
              <a:t>http://www.opensecrets.org/pacs/list.php</a:t>
            </a:r>
            <a:endParaRPr lang="en-US" sz="2800" b="1" dirty="0" smtClean="0">
              <a:solidFill>
                <a:srgbClr val="000000"/>
              </a:solidFill>
              <a:latin typeface="Times New Roman - 20"/>
            </a:endParaRPr>
          </a:p>
          <a:p>
            <a:endParaRPr lang="en-US" sz="2800" b="1" dirty="0">
              <a:solidFill>
                <a:srgbClr val="000000"/>
              </a:solidFill>
              <a:latin typeface="Times New Roman - 20"/>
            </a:endParaRPr>
          </a:p>
        </p:txBody>
      </p:sp>
      <p:sp>
        <p:nvSpPr>
          <p:cNvPr id="5" name="TextBox 4"/>
          <p:cNvSpPr txBox="1"/>
          <p:nvPr/>
        </p:nvSpPr>
        <p:spPr>
          <a:xfrm>
            <a:off x="1641507" y="6868676"/>
            <a:ext cx="6047425" cy="584775"/>
          </a:xfrm>
          <a:prstGeom prst="rect">
            <a:avLst/>
          </a:prstGeom>
          <a:noFill/>
        </p:spPr>
        <p:txBody>
          <a:bodyPr wrap="none" rtlCol="0">
            <a:spAutoFit/>
          </a:bodyPr>
          <a:lstStyle/>
          <a:p>
            <a:r>
              <a:rPr lang="en-US" sz="3200" dirty="0" smtClean="0"/>
              <a:t>How much money PACs contribute.</a:t>
            </a:r>
            <a:endParaRPr lang="en-US" sz="3200" dirty="0"/>
          </a:p>
        </p:txBody>
      </p:sp>
    </p:spTree>
    <p:extLst>
      <p:ext uri="{BB962C8B-B14F-4D97-AF65-F5344CB8AC3E}">
        <p14:creationId xmlns:p14="http://schemas.microsoft.com/office/powerpoint/2010/main" val="100290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20294" y="3045583"/>
            <a:ext cx="15213965" cy="2862322"/>
          </a:xfrm>
          <a:prstGeom prst="rect">
            <a:avLst/>
          </a:prstGeom>
          <a:noFill/>
        </p:spPr>
        <p:txBody>
          <a:bodyPr vert="horz" rtlCol="0">
            <a:spAutoFit/>
          </a:bodyPr>
          <a:lstStyle/>
          <a:p>
            <a:r>
              <a:rPr lang="en-US" sz="3600" dirty="0" smtClean="0">
                <a:solidFill>
                  <a:srgbClr val="000000"/>
                </a:solidFill>
                <a:latin typeface="Times New Roman - 48"/>
              </a:rPr>
              <a:t>Federal Exchange Commission-ruled  PAC's can use their own money to administer their PAC's and use payroll deductions to raise money for PAC.</a:t>
            </a:r>
          </a:p>
          <a:p>
            <a:r>
              <a:rPr lang="en-US" sz="3600" dirty="0" smtClean="0">
                <a:solidFill>
                  <a:srgbClr val="000000"/>
                </a:solidFill>
                <a:latin typeface="Times New Roman - 48"/>
              </a:rPr>
              <a:t>Supreme Court Decisions- Buckley v. </a:t>
            </a:r>
            <a:r>
              <a:rPr lang="en-US" sz="3600" dirty="0" err="1" smtClean="0">
                <a:solidFill>
                  <a:srgbClr val="000000"/>
                </a:solidFill>
                <a:latin typeface="Times New Roman - 48"/>
              </a:rPr>
              <a:t>Valeo</a:t>
            </a:r>
            <a:r>
              <a:rPr lang="en-US" sz="3600" dirty="0" smtClean="0">
                <a:solidFill>
                  <a:srgbClr val="000000"/>
                </a:solidFill>
                <a:latin typeface="Times New Roman - 48"/>
              </a:rPr>
              <a:t> 1976-different divisions of a corporation or union locals can set us as many PAC's as possible.  No limit on spending-found to be freedom of speech issue.</a:t>
            </a:r>
            <a:endParaRPr lang="en-US" sz="3600" dirty="0">
              <a:solidFill>
                <a:srgbClr val="000000"/>
              </a:solidFill>
              <a:latin typeface="Times New Roman - 48"/>
            </a:endParaRPr>
          </a:p>
        </p:txBody>
      </p:sp>
      <p:sp>
        <p:nvSpPr>
          <p:cNvPr id="3" name="TextBox 2"/>
          <p:cNvSpPr txBox="1"/>
          <p:nvPr/>
        </p:nvSpPr>
        <p:spPr>
          <a:xfrm>
            <a:off x="180165" y="201427"/>
            <a:ext cx="16214884" cy="2308324"/>
          </a:xfrm>
          <a:prstGeom prst="rect">
            <a:avLst/>
          </a:prstGeom>
          <a:noFill/>
        </p:spPr>
        <p:txBody>
          <a:bodyPr vert="horz" rtlCol="0">
            <a:spAutoFit/>
          </a:bodyPr>
          <a:lstStyle/>
          <a:p>
            <a:r>
              <a:rPr lang="en-US" sz="3600" dirty="0" smtClean="0">
                <a:solidFill>
                  <a:srgbClr val="000000"/>
                </a:solidFill>
                <a:latin typeface="Times New Roman - 48"/>
              </a:rPr>
              <a:t>1976 Supreme Court decision stated that  ANY independent group may give money to a political candidate as long as group has no legal ties to candidate. </a:t>
            </a:r>
          </a:p>
          <a:p>
            <a:r>
              <a:rPr lang="fr-FR" sz="3600" dirty="0" smtClean="0">
                <a:solidFill>
                  <a:srgbClr val="000000"/>
                </a:solidFill>
                <a:latin typeface="Times New Roman - 48"/>
              </a:rPr>
              <a:t>1975 PAC contributions $52.9 million</a:t>
            </a:r>
          </a:p>
          <a:p>
            <a:r>
              <a:rPr lang="en-US" sz="3600" dirty="0" smtClean="0">
                <a:solidFill>
                  <a:srgbClr val="000000"/>
                </a:solidFill>
                <a:latin typeface="Times New Roman - 48"/>
              </a:rPr>
              <a:t>2000- $579 million </a:t>
            </a:r>
            <a:endParaRPr lang="en-US" sz="3600" dirty="0">
              <a:solidFill>
                <a:srgbClr val="000000"/>
              </a:solidFill>
              <a:latin typeface="Times New Roman - 48"/>
            </a:endParaRPr>
          </a:p>
        </p:txBody>
      </p:sp>
    </p:spTree>
    <p:extLst>
      <p:ext uri="{BB962C8B-B14F-4D97-AF65-F5344CB8AC3E}">
        <p14:creationId xmlns:p14="http://schemas.microsoft.com/office/powerpoint/2010/main" val="27924558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1853</Words>
  <Application>Microsoft Office PowerPoint</Application>
  <PresentationFormat>Custom</PresentationFormat>
  <Paragraphs>273</Paragraphs>
  <Slides>31</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31</vt:i4>
      </vt:variant>
    </vt:vector>
  </HeadingPairs>
  <TitlesOfParts>
    <vt:vector size="43" baseType="lpstr">
      <vt:lpstr>Arial</vt:lpstr>
      <vt:lpstr>Times New Roman - 47</vt:lpstr>
      <vt:lpstr>Calibri</vt:lpstr>
      <vt:lpstr>Times New Roman - 19</vt:lpstr>
      <vt:lpstr>Arial - 23</vt:lpstr>
      <vt:lpstr>Times New Roman - 36</vt:lpstr>
      <vt:lpstr>Times New Roman - 48</vt:lpstr>
      <vt:lpstr>Arial - 24</vt:lpstr>
      <vt:lpstr>Arial - 20</vt:lpstr>
      <vt:lpstr>Times New Roman - 35</vt:lpstr>
      <vt:lpstr>Times New Roman - 20</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Risa J. Wray</dc:creator>
  <cp:lastModifiedBy>Risa J. Wray</cp:lastModifiedBy>
  <cp:revision>41</cp:revision>
  <dcterms:created xsi:type="dcterms:W3CDTF">2013-10-29T14:00:33Z</dcterms:created>
  <dcterms:modified xsi:type="dcterms:W3CDTF">2013-10-31T18:51:21Z</dcterms:modified>
</cp:coreProperties>
</file>