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7" r:id="rId9"/>
    <p:sldId id="268" r:id="rId10"/>
    <p:sldId id="269" r:id="rId11"/>
    <p:sldId id="270" r:id="rId12"/>
    <p:sldId id="265" r:id="rId13"/>
    <p:sldId id="266" r:id="rId14"/>
    <p:sldId id="260" r:id="rId15"/>
    <p:sldId id="271" r:id="rId16"/>
    <p:sldId id="273" r:id="rId17"/>
    <p:sldId id="272" r:id="rId18"/>
    <p:sldId id="275" r:id="rId19"/>
    <p:sldId id="261"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49C48-609E-467A-BBA0-C25D8AAFF1F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189648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9C48-609E-467A-BBA0-C25D8AAFF1F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15006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9C48-609E-467A-BBA0-C25D8AAFF1F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208610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9C48-609E-467A-BBA0-C25D8AAFF1F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380053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49C48-609E-467A-BBA0-C25D8AAFF1F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166776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49C48-609E-467A-BBA0-C25D8AAFF1FC}"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21511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49C48-609E-467A-BBA0-C25D8AAFF1FC}"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345855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49C48-609E-467A-BBA0-C25D8AAFF1FC}"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26577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9C48-609E-467A-BBA0-C25D8AAFF1FC}"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41978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9C48-609E-467A-BBA0-C25D8AAFF1FC}"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197716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9C48-609E-467A-BBA0-C25D8AAFF1FC}"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3C026-400B-4C24-B17A-164AE7FF0918}" type="slidenum">
              <a:rPr lang="en-US" smtClean="0"/>
              <a:t>‹#›</a:t>
            </a:fld>
            <a:endParaRPr lang="en-US"/>
          </a:p>
        </p:txBody>
      </p:sp>
    </p:spTree>
    <p:extLst>
      <p:ext uri="{BB962C8B-B14F-4D97-AF65-F5344CB8AC3E}">
        <p14:creationId xmlns:p14="http://schemas.microsoft.com/office/powerpoint/2010/main" val="98061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49C48-609E-467A-BBA0-C25D8AAFF1FC}" type="datetimeFigureOut">
              <a:rPr lang="en-US" smtClean="0"/>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3C026-400B-4C24-B17A-164AE7FF0918}" type="slidenum">
              <a:rPr lang="en-US" smtClean="0"/>
              <a:t>‹#›</a:t>
            </a:fld>
            <a:endParaRPr lang="en-US"/>
          </a:p>
        </p:txBody>
      </p:sp>
    </p:spTree>
    <p:extLst>
      <p:ext uri="{BB962C8B-B14F-4D97-AF65-F5344CB8AC3E}">
        <p14:creationId xmlns:p14="http://schemas.microsoft.com/office/powerpoint/2010/main" val="406308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 The Executive Branch </a:t>
            </a:r>
            <a:endParaRPr lang="en-US" dirty="0"/>
          </a:p>
        </p:txBody>
      </p:sp>
    </p:spTree>
    <p:extLst>
      <p:ext uri="{BB962C8B-B14F-4D97-AF65-F5344CB8AC3E}">
        <p14:creationId xmlns:p14="http://schemas.microsoft.com/office/powerpoint/2010/main" val="68606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5632311"/>
          </a:xfrm>
          <a:prstGeom prst="rect">
            <a:avLst/>
          </a:prstGeom>
          <a:noFill/>
        </p:spPr>
        <p:txBody>
          <a:bodyPr wrap="square" rtlCol="0">
            <a:spAutoFit/>
          </a:bodyPr>
          <a:lstStyle/>
          <a:p>
            <a:r>
              <a:rPr lang="en-US" sz="3600" dirty="0" smtClean="0"/>
              <a:t>Independent Regulatory Commissions- to regulate some aspect of the economy.  They set and enforce rules that have force of law.  Led by a 3 to 7 member board who are nominated by the president and confirmed by the Senate.  Must be bipartisan (both R/D)</a:t>
            </a:r>
          </a:p>
          <a:p>
            <a:endParaRPr lang="en-US" sz="3600" dirty="0"/>
          </a:p>
          <a:p>
            <a:r>
              <a:rPr lang="en-US" sz="3600" dirty="0" smtClean="0"/>
              <a:t>Interstate Commerce Commission</a:t>
            </a:r>
          </a:p>
          <a:p>
            <a:r>
              <a:rPr lang="en-US" sz="3600" dirty="0" smtClean="0"/>
              <a:t>Federal Communications Commission-radio, </a:t>
            </a:r>
            <a:r>
              <a:rPr lang="en-US" sz="3600" dirty="0" err="1" smtClean="0"/>
              <a:t>tv</a:t>
            </a:r>
            <a:r>
              <a:rPr lang="en-US" sz="3600" dirty="0" smtClean="0"/>
              <a:t>, satellite, </a:t>
            </a:r>
            <a:endParaRPr lang="en-US" sz="3600" dirty="0"/>
          </a:p>
        </p:txBody>
      </p:sp>
    </p:spTree>
    <p:extLst>
      <p:ext uri="{BB962C8B-B14F-4D97-AF65-F5344CB8AC3E}">
        <p14:creationId xmlns:p14="http://schemas.microsoft.com/office/powerpoint/2010/main" val="85276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3970318"/>
          </a:xfrm>
          <a:prstGeom prst="rect">
            <a:avLst/>
          </a:prstGeom>
          <a:noFill/>
        </p:spPr>
        <p:txBody>
          <a:bodyPr wrap="square" rtlCol="0">
            <a:spAutoFit/>
          </a:bodyPr>
          <a:lstStyle/>
          <a:p>
            <a:r>
              <a:rPr lang="en-US" sz="3600" dirty="0" smtClean="0"/>
              <a:t>Government Corporations- organized and run like a business but are owned in whole or part by the federal government.  Congress creates to achieve a public goal that private business most likely could not provide at a profit.   US Postal Service</a:t>
            </a:r>
          </a:p>
          <a:p>
            <a:endParaRPr lang="en-US" sz="3600" dirty="0"/>
          </a:p>
        </p:txBody>
      </p:sp>
    </p:spTree>
    <p:extLst>
      <p:ext uri="{BB962C8B-B14F-4D97-AF65-F5344CB8AC3E}">
        <p14:creationId xmlns:p14="http://schemas.microsoft.com/office/powerpoint/2010/main" val="394074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228600"/>
            <a:ext cx="8839200" cy="5078313"/>
          </a:xfrm>
          <a:prstGeom prst="rect">
            <a:avLst/>
          </a:prstGeom>
        </p:spPr>
        <p:txBody>
          <a:bodyPr wrap="square">
            <a:spAutoFit/>
          </a:bodyPr>
          <a:lstStyle/>
          <a:p>
            <a:pPr lvl="0"/>
            <a:r>
              <a:rPr lang="en-US" sz="3600" dirty="0">
                <a:solidFill>
                  <a:prstClr val="black"/>
                </a:solidFill>
              </a:rPr>
              <a:t>Power and Accountability in the Federal </a:t>
            </a:r>
            <a:r>
              <a:rPr lang="en-US" sz="3600" dirty="0" smtClean="0">
                <a:solidFill>
                  <a:prstClr val="black"/>
                </a:solidFill>
              </a:rPr>
              <a:t>Bureaucracy</a:t>
            </a:r>
          </a:p>
          <a:p>
            <a:pPr lvl="0"/>
            <a:r>
              <a:rPr lang="en-US" sz="3600" dirty="0" smtClean="0">
                <a:solidFill>
                  <a:prstClr val="black"/>
                </a:solidFill>
              </a:rPr>
              <a:t>President has appointment power for top officials.  Committees and subcommittees of Congress monitor agency activities and can cut funds.  </a:t>
            </a:r>
          </a:p>
          <a:p>
            <a:pPr lvl="0"/>
            <a:r>
              <a:rPr lang="en-US" sz="3600" dirty="0" smtClean="0">
                <a:solidFill>
                  <a:prstClr val="black"/>
                </a:solidFill>
              </a:rPr>
              <a:t>Congress has also passed legislation to ensure agencies are accountable.  Administrative Procedure Act</a:t>
            </a:r>
            <a:endParaRPr lang="en-US" sz="3600" dirty="0">
              <a:solidFill>
                <a:prstClr val="black"/>
              </a:solidFill>
            </a:endParaRPr>
          </a:p>
        </p:txBody>
      </p:sp>
    </p:spTree>
    <p:extLst>
      <p:ext uri="{BB962C8B-B14F-4D97-AF65-F5344CB8AC3E}">
        <p14:creationId xmlns:p14="http://schemas.microsoft.com/office/powerpoint/2010/main" val="307250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5632311"/>
          </a:xfrm>
          <a:prstGeom prst="rect">
            <a:avLst/>
          </a:prstGeom>
          <a:noFill/>
        </p:spPr>
        <p:txBody>
          <a:bodyPr wrap="square" rtlCol="0">
            <a:spAutoFit/>
          </a:bodyPr>
          <a:lstStyle/>
          <a:p>
            <a:r>
              <a:rPr lang="en-US" sz="3600" dirty="0" smtClean="0"/>
              <a:t>Paying for the Government-</a:t>
            </a:r>
          </a:p>
          <a:p>
            <a:r>
              <a:rPr lang="en-US" sz="3600" dirty="0" smtClean="0"/>
              <a:t>Collecting revenue and borrowing money.  Revenue comes from taxes, fees and nontax sources.</a:t>
            </a:r>
          </a:p>
          <a:p>
            <a:endParaRPr lang="en-US" sz="3600" dirty="0"/>
          </a:p>
          <a:p>
            <a:r>
              <a:rPr lang="en-US" sz="3600" dirty="0" smtClean="0"/>
              <a:t>Income Taxes-16</a:t>
            </a:r>
            <a:r>
              <a:rPr lang="en-US" sz="3600" baseline="30000" dirty="0" smtClean="0"/>
              <a:t>th</a:t>
            </a:r>
            <a:r>
              <a:rPr lang="en-US" sz="3600" dirty="0" smtClean="0"/>
              <a:t> Amendment gives Congress right to charge a income tax.  Personal or corporate on income.  Today the income tax collects the largest share of the governments revenue.</a:t>
            </a:r>
            <a:endParaRPr lang="en-US" sz="3600" dirty="0"/>
          </a:p>
        </p:txBody>
      </p:sp>
    </p:spTree>
    <p:extLst>
      <p:ext uri="{BB962C8B-B14F-4D97-AF65-F5344CB8AC3E}">
        <p14:creationId xmlns:p14="http://schemas.microsoft.com/office/powerpoint/2010/main" val="106889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0203"/>
            <a:ext cx="8839200" cy="6740307"/>
          </a:xfrm>
          <a:prstGeom prst="rect">
            <a:avLst/>
          </a:prstGeom>
          <a:noFill/>
        </p:spPr>
        <p:txBody>
          <a:bodyPr wrap="square" rtlCol="0">
            <a:spAutoFit/>
          </a:bodyPr>
          <a:lstStyle/>
          <a:p>
            <a:r>
              <a:rPr lang="en-US" sz="3600" dirty="0" smtClean="0"/>
              <a:t>Income tax is a progressive tax- a tax whose rates increase as the amount that is subject to taxation increases.  Rates are from 0 to ____ .</a:t>
            </a:r>
          </a:p>
          <a:p>
            <a:endParaRPr lang="en-US" sz="3600" dirty="0"/>
          </a:p>
          <a:p>
            <a:r>
              <a:rPr lang="en-US" sz="3600" dirty="0" smtClean="0"/>
              <a:t>Payroll taxes-collected to help pay for Social Security, Medicare and other forms of social insurance.  34% of federal revenues, it is regressive-tax that has a greater impact on lower-income earners than on upper-income earners.  (but it is a % of salary up to $97,500.) So if you make 200k it is smaller % than if make 50k.  </a:t>
            </a:r>
            <a:endParaRPr lang="en-US" sz="3600" dirty="0"/>
          </a:p>
        </p:txBody>
      </p:sp>
    </p:spTree>
    <p:extLst>
      <p:ext uri="{BB962C8B-B14F-4D97-AF65-F5344CB8AC3E}">
        <p14:creationId xmlns:p14="http://schemas.microsoft.com/office/powerpoint/2010/main" val="132241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6" y="457200"/>
            <a:ext cx="8768764" cy="578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7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533400"/>
            <a:ext cx="90995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616757" cy="567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02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3639"/>
            <a:ext cx="7315200" cy="577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4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639" y="0"/>
            <a:ext cx="8763000" cy="6740307"/>
          </a:xfrm>
          <a:prstGeom prst="rect">
            <a:avLst/>
          </a:prstGeom>
          <a:noFill/>
        </p:spPr>
        <p:txBody>
          <a:bodyPr wrap="square" rtlCol="0">
            <a:spAutoFit/>
          </a:bodyPr>
          <a:lstStyle/>
          <a:p>
            <a:r>
              <a:rPr lang="en-US" sz="3600" dirty="0" smtClean="0"/>
              <a:t>Proportional Tax- tax that is applied at the same rate against all income.  (some say it is also regressive)</a:t>
            </a:r>
          </a:p>
          <a:p>
            <a:endParaRPr lang="en-US" sz="3600" dirty="0"/>
          </a:p>
          <a:p>
            <a:r>
              <a:rPr lang="en-US" sz="3600" dirty="0" smtClean="0"/>
              <a:t>Other sources of revenue- 6% of revenues-excise taxes and tariffs=taxes on imported goods.   Estate taxes-taxes on property and money that is passed on to heirs.</a:t>
            </a:r>
          </a:p>
          <a:p>
            <a:r>
              <a:rPr lang="en-US" sz="3600" dirty="0" smtClean="0"/>
              <a:t>Gift taxes- taxes on money or property given from one living person to another. </a:t>
            </a:r>
          </a:p>
          <a:p>
            <a:r>
              <a:rPr lang="en-US" sz="3600" dirty="0" smtClean="0"/>
              <a:t>Fees- national parks, etc.  Federal Reserve Bank also has earnings from money loaned.</a:t>
            </a:r>
            <a:endParaRPr lang="en-US" sz="3600" dirty="0"/>
          </a:p>
        </p:txBody>
      </p:sp>
    </p:spTree>
    <p:extLst>
      <p:ext uri="{BB962C8B-B14F-4D97-AF65-F5344CB8AC3E}">
        <p14:creationId xmlns:p14="http://schemas.microsoft.com/office/powerpoint/2010/main" val="423072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839200" cy="6186309"/>
          </a:xfrm>
          <a:prstGeom prst="rect">
            <a:avLst/>
          </a:prstGeom>
          <a:noFill/>
        </p:spPr>
        <p:txBody>
          <a:bodyPr wrap="square" rtlCol="0">
            <a:spAutoFit/>
          </a:bodyPr>
          <a:lstStyle/>
          <a:p>
            <a:r>
              <a:rPr lang="en-US" sz="3600" dirty="0" smtClean="0"/>
              <a:t>A bureaucracy- any organization, either in government or private, having the following features: a clear, formal structure, a division of labor, and a set of rules and procedures by which it operates.  </a:t>
            </a:r>
            <a:endParaRPr lang="en-US" sz="3600" dirty="0"/>
          </a:p>
          <a:p>
            <a:r>
              <a:rPr lang="en-US" sz="3600" dirty="0" smtClean="0"/>
              <a:t>Federal bureaucracy contains all departments and agencies of the executive branch.  </a:t>
            </a:r>
          </a:p>
          <a:p>
            <a:r>
              <a:rPr lang="en-US" sz="3600" dirty="0" smtClean="0"/>
              <a:t>3 types of independent agencies:</a:t>
            </a:r>
          </a:p>
          <a:p>
            <a:r>
              <a:rPr lang="en-US" sz="3600" dirty="0" smtClean="0"/>
              <a:t>Independent executive agencies</a:t>
            </a:r>
          </a:p>
          <a:p>
            <a:r>
              <a:rPr lang="en-US" sz="3600" dirty="0" smtClean="0"/>
              <a:t>Independent regulatory commissions</a:t>
            </a:r>
          </a:p>
          <a:p>
            <a:r>
              <a:rPr lang="en-US" sz="3600" dirty="0" smtClean="0"/>
              <a:t>Government corporations</a:t>
            </a:r>
          </a:p>
        </p:txBody>
      </p:sp>
    </p:spTree>
    <p:extLst>
      <p:ext uri="{BB962C8B-B14F-4D97-AF65-F5344CB8AC3E}">
        <p14:creationId xmlns:p14="http://schemas.microsoft.com/office/powerpoint/2010/main" val="130435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1000"/>
            <a:ext cx="8915400" cy="5632311"/>
          </a:xfrm>
          <a:prstGeom prst="rect">
            <a:avLst/>
          </a:prstGeom>
          <a:noFill/>
        </p:spPr>
        <p:txBody>
          <a:bodyPr wrap="square" rtlCol="0">
            <a:spAutoFit/>
          </a:bodyPr>
          <a:lstStyle/>
          <a:p>
            <a:r>
              <a:rPr lang="en-US" sz="3600" dirty="0" smtClean="0"/>
              <a:t>Borrowing Money- sells bonds, a financial instrument by which a borrower agrees to pay back borrowed money plus interest at a future date.  Historically was only implemented in an emergency, BUT we have had a deficit since 1970 except for (1998-2001).  </a:t>
            </a:r>
            <a:r>
              <a:rPr lang="en-US" sz="3600" dirty="0" err="1" smtClean="0"/>
              <a:t>Ie</a:t>
            </a:r>
            <a:r>
              <a:rPr lang="en-US" sz="3600" dirty="0" smtClean="0"/>
              <a:t>) government revenues are lower than expenses.  Today in excess of 17 trillion!!!!! $17,000,000,000,000.00</a:t>
            </a:r>
          </a:p>
          <a:p>
            <a:r>
              <a:rPr lang="en-US" sz="3600" dirty="0" smtClean="0"/>
              <a:t>Some years we are only paying the interest.  </a:t>
            </a:r>
            <a:endParaRPr lang="en-US" sz="3600" dirty="0"/>
          </a:p>
        </p:txBody>
      </p:sp>
    </p:spTree>
    <p:extLst>
      <p:ext uri="{BB962C8B-B14F-4D97-AF65-F5344CB8AC3E}">
        <p14:creationId xmlns:p14="http://schemas.microsoft.com/office/powerpoint/2010/main" val="89417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5632311"/>
          </a:xfrm>
          <a:prstGeom prst="rect">
            <a:avLst/>
          </a:prstGeom>
          <a:noFill/>
        </p:spPr>
        <p:txBody>
          <a:bodyPr wrap="square" rtlCol="0">
            <a:spAutoFit/>
          </a:bodyPr>
          <a:lstStyle/>
          <a:p>
            <a:r>
              <a:rPr lang="en-US" sz="3600" dirty="0" smtClean="0"/>
              <a:t>Government Spending- mandatory and discretionary.</a:t>
            </a:r>
          </a:p>
          <a:p>
            <a:endParaRPr lang="en-US" sz="3600" dirty="0"/>
          </a:p>
          <a:p>
            <a:r>
              <a:rPr lang="en-US" sz="3600" dirty="0" smtClean="0"/>
              <a:t>Mandatory- spending required by law and not subject to the annual budget process.  A large % goes to entitlement programs that people are entitled to by law, </a:t>
            </a:r>
            <a:r>
              <a:rPr lang="en-US" sz="3600" dirty="0" err="1" smtClean="0"/>
              <a:t>ie</a:t>
            </a:r>
            <a:r>
              <a:rPr lang="en-US" sz="3600" dirty="0" smtClean="0"/>
              <a:t>.  Social security.  </a:t>
            </a:r>
            <a:r>
              <a:rPr lang="en-US" sz="3600" dirty="0" err="1" smtClean="0"/>
              <a:t>Gov</a:t>
            </a:r>
            <a:r>
              <a:rPr lang="en-US" sz="3600" dirty="0" smtClean="0"/>
              <a:t> cannot deny funding without changing law.  </a:t>
            </a:r>
          </a:p>
          <a:p>
            <a:r>
              <a:rPr lang="en-US" sz="3600" dirty="0" smtClean="0"/>
              <a:t>Used to be about 26% of budget NOW 69%!!!</a:t>
            </a:r>
          </a:p>
          <a:p>
            <a:endParaRPr lang="en-US" sz="3600" dirty="0"/>
          </a:p>
        </p:txBody>
      </p:sp>
    </p:spTree>
    <p:extLst>
      <p:ext uri="{BB962C8B-B14F-4D97-AF65-F5344CB8AC3E}">
        <p14:creationId xmlns:p14="http://schemas.microsoft.com/office/powerpoint/2010/main" val="314391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8477"/>
            <a:ext cx="8839200" cy="658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26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3416320"/>
          </a:xfrm>
          <a:prstGeom prst="rect">
            <a:avLst/>
          </a:prstGeom>
          <a:noFill/>
        </p:spPr>
        <p:txBody>
          <a:bodyPr wrap="square" rtlCol="0">
            <a:spAutoFit/>
          </a:bodyPr>
          <a:lstStyle/>
          <a:p>
            <a:r>
              <a:rPr lang="en-US" sz="3600" dirty="0" smtClean="0"/>
              <a:t>Discretionary Spending-spending subject to the annual budget process.  Congress uses its judgment to allocate funds.  ~ 31% of budget.</a:t>
            </a:r>
          </a:p>
          <a:p>
            <a:endParaRPr lang="en-US" sz="3600" dirty="0"/>
          </a:p>
          <a:p>
            <a:r>
              <a:rPr lang="en-US" sz="3600" dirty="0" smtClean="0"/>
              <a:t>Once president proposes budget Congress must still pass it.  </a:t>
            </a:r>
            <a:endParaRPr lang="en-US" sz="3600" dirty="0"/>
          </a:p>
        </p:txBody>
      </p:sp>
    </p:spTree>
    <p:extLst>
      <p:ext uri="{BB962C8B-B14F-4D97-AF65-F5344CB8AC3E}">
        <p14:creationId xmlns:p14="http://schemas.microsoft.com/office/powerpoint/2010/main" val="2748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97"/>
            <a:ext cx="9144000" cy="681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25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3970318"/>
          </a:xfrm>
          <a:prstGeom prst="rect">
            <a:avLst/>
          </a:prstGeom>
          <a:noFill/>
        </p:spPr>
        <p:txBody>
          <a:bodyPr wrap="square" rtlCol="0">
            <a:spAutoFit/>
          </a:bodyPr>
          <a:lstStyle/>
          <a:p>
            <a:r>
              <a:rPr lang="en-US" sz="3600" dirty="0" smtClean="0"/>
              <a:t>Budget Process-reflects the nations priorities, and how branches compromise.  </a:t>
            </a:r>
          </a:p>
          <a:p>
            <a:endParaRPr lang="en-US" sz="3600" dirty="0"/>
          </a:p>
          <a:p>
            <a:r>
              <a:rPr lang="en-US" sz="3600" dirty="0" smtClean="0"/>
              <a:t>FY 2014 = October 1, 2013 thru September 30, 2014</a:t>
            </a:r>
          </a:p>
          <a:p>
            <a:endParaRPr lang="en-US" sz="3600" dirty="0"/>
          </a:p>
          <a:p>
            <a:r>
              <a:rPr lang="en-US" sz="3600" dirty="0" smtClean="0"/>
              <a:t>Budget is one fiscal year.  See above.</a:t>
            </a:r>
            <a:endParaRPr lang="en-US" sz="3600" dirty="0"/>
          </a:p>
        </p:txBody>
      </p:sp>
    </p:spTree>
    <p:extLst>
      <p:ext uri="{BB962C8B-B14F-4D97-AF65-F5344CB8AC3E}">
        <p14:creationId xmlns:p14="http://schemas.microsoft.com/office/powerpoint/2010/main" val="395606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6186309"/>
          </a:xfrm>
          <a:prstGeom prst="rect">
            <a:avLst/>
          </a:prstGeom>
          <a:noFill/>
        </p:spPr>
        <p:txBody>
          <a:bodyPr wrap="square" rtlCol="0">
            <a:spAutoFit/>
          </a:bodyPr>
          <a:lstStyle/>
          <a:p>
            <a:r>
              <a:rPr lang="en-US" sz="3600" dirty="0" smtClean="0"/>
              <a:t>President’s Budget- President responsible for preparing and presenting the national budget.  Reflects his legislative priorities- areas he feels most need funding.</a:t>
            </a:r>
          </a:p>
          <a:p>
            <a:r>
              <a:rPr lang="en-US" sz="3600" dirty="0" smtClean="0"/>
              <a:t>Office of Management and Budget OMB-help create the budget.  It works with departments and agencies, they submit budget requests to OMB, which reviews them and makes adjustments according to presidential priorities.  Generally finished by January, new year starts October.</a:t>
            </a:r>
            <a:endParaRPr lang="en-US" sz="3600" dirty="0"/>
          </a:p>
        </p:txBody>
      </p:sp>
    </p:spTree>
    <p:extLst>
      <p:ext uri="{BB962C8B-B14F-4D97-AF65-F5344CB8AC3E}">
        <p14:creationId xmlns:p14="http://schemas.microsoft.com/office/powerpoint/2010/main" val="4043418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6740307"/>
          </a:xfrm>
          <a:prstGeom prst="rect">
            <a:avLst/>
          </a:prstGeom>
          <a:noFill/>
        </p:spPr>
        <p:txBody>
          <a:bodyPr wrap="square" rtlCol="0">
            <a:spAutoFit/>
          </a:bodyPr>
          <a:lstStyle/>
          <a:p>
            <a:r>
              <a:rPr lang="en-US" sz="3600" dirty="0" smtClean="0"/>
              <a:t>The Budget in Congress: President must present budget to Congress by the first Monday in February.  All in Congress hands now.  CBO helps (non </a:t>
            </a:r>
            <a:r>
              <a:rPr lang="en-US" sz="3600" dirty="0" err="1" smtClean="0"/>
              <a:t>partisian</a:t>
            </a:r>
            <a:r>
              <a:rPr lang="en-US" sz="3600" dirty="0" smtClean="0"/>
              <a:t>).</a:t>
            </a:r>
          </a:p>
          <a:p>
            <a:r>
              <a:rPr lang="en-US" sz="3600" dirty="0" smtClean="0"/>
              <a:t>1</a:t>
            </a:r>
            <a:r>
              <a:rPr lang="en-US" sz="3600" baseline="30000" dirty="0" smtClean="0"/>
              <a:t>st</a:t>
            </a:r>
            <a:r>
              <a:rPr lang="en-US" sz="3600" dirty="0" smtClean="0"/>
              <a:t> –Congress needs to agree on totals for revenue and spending and pass a concurrent resolution.  Budget committees-(not signed by pres., no force of law.)</a:t>
            </a:r>
          </a:p>
          <a:p>
            <a:r>
              <a:rPr lang="en-US" sz="3600" dirty="0" smtClean="0"/>
              <a:t>2</a:t>
            </a:r>
            <a:r>
              <a:rPr lang="en-US" sz="3600" baseline="30000" dirty="0" smtClean="0"/>
              <a:t>nd</a:t>
            </a:r>
            <a:r>
              <a:rPr lang="en-US" sz="3600" dirty="0" smtClean="0"/>
              <a:t>- Budget hearings-Appropriations committees.  They have authority over discretionary spending.</a:t>
            </a:r>
          </a:p>
          <a:p>
            <a:endParaRPr lang="en-US" sz="3600" dirty="0"/>
          </a:p>
        </p:txBody>
      </p:sp>
    </p:spTree>
    <p:extLst>
      <p:ext uri="{BB962C8B-B14F-4D97-AF65-F5344CB8AC3E}">
        <p14:creationId xmlns:p14="http://schemas.microsoft.com/office/powerpoint/2010/main" val="367519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4524315"/>
          </a:xfrm>
          <a:prstGeom prst="rect">
            <a:avLst/>
          </a:prstGeom>
          <a:noFill/>
        </p:spPr>
        <p:txBody>
          <a:bodyPr wrap="square" rtlCol="0">
            <a:spAutoFit/>
          </a:bodyPr>
          <a:lstStyle/>
          <a:p>
            <a:r>
              <a:rPr lang="en-US" sz="3600" dirty="0" smtClean="0"/>
              <a:t>3</a:t>
            </a:r>
            <a:r>
              <a:rPr lang="en-US" sz="3600" baseline="30000" dirty="0" smtClean="0"/>
              <a:t>rd</a:t>
            </a:r>
            <a:r>
              <a:rPr lang="en-US" sz="3600" dirty="0" smtClean="0"/>
              <a:t>- spending bills to president.</a:t>
            </a:r>
          </a:p>
          <a:p>
            <a:r>
              <a:rPr lang="en-US" sz="3600" dirty="0" smtClean="0"/>
              <a:t>4</a:t>
            </a:r>
            <a:r>
              <a:rPr lang="en-US" sz="3600" baseline="30000" dirty="0" smtClean="0"/>
              <a:t>th</a:t>
            </a:r>
            <a:r>
              <a:rPr lang="en-US" sz="3600" dirty="0" smtClean="0"/>
              <a:t>- Should be finished by beginning of fiscal year, if not Congress will need to sign continuing resolution to keep gov’t funded.  If cannot agree could cause gov’t shutdown.  </a:t>
            </a:r>
          </a:p>
          <a:p>
            <a:endParaRPr lang="en-US" sz="3600" dirty="0"/>
          </a:p>
          <a:p>
            <a:r>
              <a:rPr lang="en-US" sz="3600" dirty="0" smtClean="0"/>
              <a:t>2013 was shut down from Oct. 1-16</a:t>
            </a:r>
            <a:r>
              <a:rPr lang="en-US" sz="3600" baseline="30000" dirty="0" smtClean="0"/>
              <a:t>th</a:t>
            </a:r>
            <a:r>
              <a:rPr lang="en-US" sz="3600" dirty="0" smtClean="0"/>
              <a:t>.</a:t>
            </a:r>
          </a:p>
          <a:p>
            <a:r>
              <a:rPr lang="en-US" sz="3600" dirty="0" smtClean="0"/>
              <a:t>Finally  </a:t>
            </a:r>
            <a:endParaRPr lang="en-US" sz="3600" dirty="0"/>
          </a:p>
        </p:txBody>
      </p:sp>
    </p:spTree>
    <p:extLst>
      <p:ext uri="{BB962C8B-B14F-4D97-AF65-F5344CB8AC3E}">
        <p14:creationId xmlns:p14="http://schemas.microsoft.com/office/powerpoint/2010/main" val="367741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399"/>
            <a:ext cx="9067800" cy="4524315"/>
          </a:xfrm>
          <a:prstGeom prst="rect">
            <a:avLst/>
          </a:prstGeom>
        </p:spPr>
        <p:txBody>
          <a:bodyPr wrap="square">
            <a:spAutoFit/>
          </a:bodyPr>
          <a:lstStyle/>
          <a:p>
            <a:r>
              <a:rPr lang="en-US" sz="3200" b="1" dirty="0"/>
              <a:t>1. Why did the government shut down?</a:t>
            </a:r>
            <a:endParaRPr lang="en-US" sz="3200" dirty="0"/>
          </a:p>
          <a:p>
            <a:r>
              <a:rPr lang="en-US" sz="3200" dirty="0"/>
              <a:t>Congress has one key duty in the Constitution -- pass spending bills that fund the government. If it doesn't, most functions of government -- from funding agencies to paying out small business loans and processing passport requests -- grinds to a halt. But some services, like Social Security, air traffic control and active military pay, will continue to be funded. Oh, and Congress still gets paid, too.</a:t>
            </a:r>
          </a:p>
        </p:txBody>
      </p:sp>
    </p:spTree>
    <p:extLst>
      <p:ext uri="{BB962C8B-B14F-4D97-AF65-F5344CB8AC3E}">
        <p14:creationId xmlns:p14="http://schemas.microsoft.com/office/powerpoint/2010/main" val="338112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5632311"/>
          </a:xfrm>
          <a:prstGeom prst="rect">
            <a:avLst/>
          </a:prstGeom>
          <a:noFill/>
        </p:spPr>
        <p:txBody>
          <a:bodyPr wrap="square" rtlCol="0">
            <a:spAutoFit/>
          </a:bodyPr>
          <a:lstStyle/>
          <a:p>
            <a:r>
              <a:rPr lang="en-US" sz="3600" dirty="0" smtClean="0"/>
              <a:t>Top administrators in the federal bureaucracy are appointed by the president  BUT most are career employees that survive changes in the administration.</a:t>
            </a:r>
          </a:p>
          <a:p>
            <a:endParaRPr lang="en-US" sz="3600" dirty="0"/>
          </a:p>
          <a:p>
            <a:r>
              <a:rPr lang="en-US" sz="3600" dirty="0" smtClean="0"/>
              <a:t>Civil Service-is made up of civilians who carry out the work of the federal government.  Today workers are hired through competitive processes.</a:t>
            </a:r>
          </a:p>
          <a:p>
            <a:endParaRPr lang="en-US" sz="3600" dirty="0"/>
          </a:p>
        </p:txBody>
      </p:sp>
    </p:spTree>
    <p:extLst>
      <p:ext uri="{BB962C8B-B14F-4D97-AF65-F5344CB8AC3E}">
        <p14:creationId xmlns:p14="http://schemas.microsoft.com/office/powerpoint/2010/main" val="335001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3970318"/>
          </a:xfrm>
          <a:prstGeom prst="rect">
            <a:avLst/>
          </a:prstGeom>
          <a:noFill/>
        </p:spPr>
        <p:txBody>
          <a:bodyPr wrap="square" rtlCol="0">
            <a:spAutoFit/>
          </a:bodyPr>
          <a:lstStyle/>
          <a:p>
            <a:r>
              <a:rPr lang="en-US" sz="3600" dirty="0" smtClean="0"/>
              <a:t>Fiscal and Monetary Policy</a:t>
            </a:r>
          </a:p>
          <a:p>
            <a:r>
              <a:rPr lang="en-US" sz="3600" dirty="0" smtClean="0"/>
              <a:t>F= </a:t>
            </a:r>
            <a:r>
              <a:rPr lang="en-US" sz="3600" dirty="0">
                <a:solidFill>
                  <a:prstClr val="black"/>
                </a:solidFill>
              </a:rPr>
              <a:t>Congress and the president </a:t>
            </a:r>
            <a:r>
              <a:rPr lang="en-US" sz="3600" dirty="0" smtClean="0"/>
              <a:t>create by making the budget and tax laws.</a:t>
            </a:r>
          </a:p>
          <a:p>
            <a:endParaRPr lang="en-US" sz="3600" dirty="0"/>
          </a:p>
          <a:p>
            <a:r>
              <a:rPr lang="en-US" sz="3600" dirty="0" smtClean="0"/>
              <a:t>M=when government changes amount of money in circulation and interest rate at which money can be borrowed.</a:t>
            </a:r>
            <a:endParaRPr lang="en-US" sz="3600" dirty="0"/>
          </a:p>
        </p:txBody>
      </p:sp>
    </p:spTree>
    <p:extLst>
      <p:ext uri="{BB962C8B-B14F-4D97-AF65-F5344CB8AC3E}">
        <p14:creationId xmlns:p14="http://schemas.microsoft.com/office/powerpoint/2010/main" val="129100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3416320"/>
          </a:xfrm>
          <a:prstGeom prst="rect">
            <a:avLst/>
          </a:prstGeom>
          <a:noFill/>
        </p:spPr>
        <p:txBody>
          <a:bodyPr wrap="square" rtlCol="0">
            <a:spAutoFit/>
          </a:bodyPr>
          <a:lstStyle/>
          <a:p>
            <a:r>
              <a:rPr lang="en-US" sz="3600" dirty="0" smtClean="0"/>
              <a:t>Fiscal and Monetary policies help federal work toward 4 part economic goal.</a:t>
            </a:r>
          </a:p>
          <a:p>
            <a:pPr marL="571500" indent="-571500">
              <a:buFont typeface="Arial" panose="020B0604020202020204" pitchFamily="34" charset="0"/>
              <a:buChar char="•"/>
            </a:pPr>
            <a:r>
              <a:rPr lang="en-US" sz="3600" dirty="0" smtClean="0"/>
              <a:t>Economic growth</a:t>
            </a:r>
          </a:p>
          <a:p>
            <a:pPr marL="571500" indent="-571500">
              <a:buFont typeface="Arial" panose="020B0604020202020204" pitchFamily="34" charset="0"/>
              <a:buChar char="•"/>
            </a:pPr>
            <a:r>
              <a:rPr lang="en-US" sz="3600" dirty="0" smtClean="0"/>
              <a:t>Low unemployment </a:t>
            </a:r>
          </a:p>
          <a:p>
            <a:pPr marL="571500" indent="-571500">
              <a:buFont typeface="Arial" panose="020B0604020202020204" pitchFamily="34" charset="0"/>
              <a:buChar char="•"/>
            </a:pPr>
            <a:r>
              <a:rPr lang="en-US" sz="3600" dirty="0" smtClean="0"/>
              <a:t>Stable prices for goods and services</a:t>
            </a:r>
          </a:p>
          <a:p>
            <a:pPr marL="571500" indent="-571500">
              <a:buFont typeface="Arial" panose="020B0604020202020204" pitchFamily="34" charset="0"/>
              <a:buChar char="•"/>
            </a:pPr>
            <a:r>
              <a:rPr lang="en-US" sz="3600" dirty="0" smtClean="0"/>
              <a:t>Balanced budget</a:t>
            </a:r>
            <a:endParaRPr lang="en-US" sz="3600" dirty="0"/>
          </a:p>
        </p:txBody>
      </p:sp>
    </p:spTree>
    <p:extLst>
      <p:ext uri="{BB962C8B-B14F-4D97-AF65-F5344CB8AC3E}">
        <p14:creationId xmlns:p14="http://schemas.microsoft.com/office/powerpoint/2010/main" val="3083852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8153"/>
            <a:ext cx="8915400" cy="6186309"/>
          </a:xfrm>
          <a:prstGeom prst="rect">
            <a:avLst/>
          </a:prstGeom>
          <a:noFill/>
        </p:spPr>
        <p:txBody>
          <a:bodyPr wrap="square" rtlCol="0">
            <a:spAutoFit/>
          </a:bodyPr>
          <a:lstStyle/>
          <a:p>
            <a:r>
              <a:rPr lang="en-US" sz="3600" dirty="0" smtClean="0"/>
              <a:t>Fiscal Policy- goal is to provide adequate funds for government without adversely affecting the overall economy.</a:t>
            </a:r>
          </a:p>
          <a:p>
            <a:r>
              <a:rPr lang="en-US" sz="3600" dirty="0" smtClean="0"/>
              <a:t>If economy is growing slowly or shrinking </a:t>
            </a:r>
            <a:r>
              <a:rPr lang="en-US" sz="3600" dirty="0" err="1" smtClean="0"/>
              <a:t>gov</a:t>
            </a:r>
            <a:r>
              <a:rPr lang="en-US" sz="3600" dirty="0" smtClean="0"/>
              <a:t> can: spend more money or cut taxes.  Through targeted spending the economy can be stimulated to produce more goods and hire workers.  By cutting taxes, the people get to keep more money which some will spend thereby stimulating the economy.</a:t>
            </a:r>
          </a:p>
          <a:p>
            <a:endParaRPr lang="en-US" sz="3600" dirty="0"/>
          </a:p>
        </p:txBody>
      </p:sp>
    </p:spTree>
    <p:extLst>
      <p:ext uri="{BB962C8B-B14F-4D97-AF65-F5344CB8AC3E}">
        <p14:creationId xmlns:p14="http://schemas.microsoft.com/office/powerpoint/2010/main" val="3802428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646331"/>
          </a:xfrm>
          <a:prstGeom prst="rect">
            <a:avLst/>
          </a:prstGeom>
          <a:noFill/>
        </p:spPr>
        <p:txBody>
          <a:bodyPr wrap="square" rtlCol="0">
            <a:spAutoFit/>
          </a:bodyPr>
          <a:lstStyle/>
          <a:p>
            <a:r>
              <a:rPr lang="en-US" sz="3600" dirty="0" smtClean="0"/>
              <a:t>If government </a:t>
            </a:r>
            <a:r>
              <a:rPr lang="en-US" sz="3600" smtClean="0"/>
              <a:t>spends more </a:t>
            </a:r>
            <a:endParaRPr lang="en-US" sz="3600" dirty="0"/>
          </a:p>
        </p:txBody>
      </p:sp>
    </p:spTree>
    <p:extLst>
      <p:ext uri="{BB962C8B-B14F-4D97-AF65-F5344CB8AC3E}">
        <p14:creationId xmlns:p14="http://schemas.microsoft.com/office/powerpoint/2010/main" val="215683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5632311"/>
          </a:xfrm>
          <a:prstGeom prst="rect">
            <a:avLst/>
          </a:prstGeom>
          <a:noFill/>
        </p:spPr>
        <p:txBody>
          <a:bodyPr wrap="square" rtlCol="0">
            <a:spAutoFit/>
          </a:bodyPr>
          <a:lstStyle/>
          <a:p>
            <a:r>
              <a:rPr lang="en-US" sz="3600" dirty="0" smtClean="0"/>
              <a:t>Spoils system-pre1871  government jobs were given out by the president, usually as political rewards to people who supported the president’s policies or campaign.  </a:t>
            </a:r>
          </a:p>
          <a:p>
            <a:r>
              <a:rPr lang="en-US" sz="3600" dirty="0" smtClean="0"/>
              <a:t>Was criticized for corruption and inefficiency.  </a:t>
            </a:r>
          </a:p>
          <a:p>
            <a:endParaRPr lang="en-US" sz="3600" dirty="0"/>
          </a:p>
          <a:p>
            <a:r>
              <a:rPr lang="en-US" sz="3600" dirty="0" smtClean="0"/>
              <a:t>Civil Service Advisory-1871  10% of government workers covered.  Hiring based upon merit.  Congress has expanded coverage to 90% of government jobs are now covered.</a:t>
            </a:r>
            <a:endParaRPr lang="en-US" sz="3600" dirty="0"/>
          </a:p>
        </p:txBody>
      </p:sp>
    </p:spTree>
    <p:extLst>
      <p:ext uri="{BB962C8B-B14F-4D97-AF65-F5344CB8AC3E}">
        <p14:creationId xmlns:p14="http://schemas.microsoft.com/office/powerpoint/2010/main" val="369234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5078313"/>
          </a:xfrm>
          <a:prstGeom prst="rect">
            <a:avLst/>
          </a:prstGeom>
          <a:noFill/>
        </p:spPr>
        <p:txBody>
          <a:bodyPr wrap="square" rtlCol="0">
            <a:spAutoFit/>
          </a:bodyPr>
          <a:lstStyle/>
          <a:p>
            <a:r>
              <a:rPr lang="en-US" sz="3600" dirty="0" smtClean="0"/>
              <a:t>Executive Departments- 15 make up the major units of administration and policy making in the executive branch.  The heads of these departments make up the presidents cabinet.  </a:t>
            </a:r>
            <a:endParaRPr lang="en-US" sz="3600" dirty="0"/>
          </a:p>
          <a:p>
            <a:r>
              <a:rPr lang="en-US" sz="3600" dirty="0" smtClean="0"/>
              <a:t>Congress creates departments and approves the budget for each department.  The president nominates the top officials in each dept.  Senate consents to appointment.</a:t>
            </a:r>
            <a:endParaRPr lang="en-US" sz="3600" dirty="0"/>
          </a:p>
        </p:txBody>
      </p:sp>
    </p:spTree>
    <p:extLst>
      <p:ext uri="{BB962C8B-B14F-4D97-AF65-F5344CB8AC3E}">
        <p14:creationId xmlns:p14="http://schemas.microsoft.com/office/powerpoint/2010/main" val="330591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28600" y="304800"/>
            <a:ext cx="8686800" cy="8402300"/>
          </a:xfrm>
          <a:prstGeom prst="rect">
            <a:avLst/>
          </a:prstGeom>
          <a:noFill/>
        </p:spPr>
        <p:txBody>
          <a:bodyPr wrap="square" rtlCol="0">
            <a:spAutoFit/>
          </a:bodyPr>
          <a:lstStyle/>
          <a:p>
            <a:r>
              <a:rPr lang="en-US" sz="3600" dirty="0" smtClean="0"/>
              <a:t>Congress creates new departments to address new needs or changing priorities.  </a:t>
            </a:r>
          </a:p>
          <a:p>
            <a:r>
              <a:rPr lang="en-US" sz="3600" dirty="0" smtClean="0"/>
              <a:t>Departments:</a:t>
            </a:r>
          </a:p>
          <a:p>
            <a:endParaRPr lang="en-US" sz="3600" dirty="0"/>
          </a:p>
          <a:p>
            <a:r>
              <a:rPr lang="en-US" sz="3600" dirty="0" smtClean="0"/>
              <a:t>Health and Human Services</a:t>
            </a:r>
          </a:p>
          <a:p>
            <a:r>
              <a:rPr lang="en-US" sz="3600" dirty="0" smtClean="0"/>
              <a:t>Department of Defense</a:t>
            </a:r>
          </a:p>
          <a:p>
            <a:r>
              <a:rPr lang="en-US" sz="3600" dirty="0" smtClean="0"/>
              <a:t>Department of Homeland Security</a:t>
            </a:r>
          </a:p>
          <a:p>
            <a:pPr lvl="0"/>
            <a:endParaRPr lang="en-US" sz="3600" dirty="0" smtClean="0"/>
          </a:p>
          <a:p>
            <a:pPr lvl="0"/>
            <a:r>
              <a:rPr lang="en-US" sz="3600" dirty="0" smtClean="0"/>
              <a:t>Department of Energy </a:t>
            </a:r>
            <a:r>
              <a:rPr lang="en-US" sz="3600" dirty="0">
                <a:solidFill>
                  <a:prstClr val="black"/>
                </a:solidFill>
              </a:rPr>
              <a:t>Homeland Security- most recently created, due to 9-11 terrorist attacks.</a:t>
            </a:r>
          </a:p>
          <a:p>
            <a:endParaRPr lang="en-US" sz="3600" dirty="0" smtClean="0"/>
          </a:p>
          <a:p>
            <a:endParaRPr lang="en-US" sz="3600" dirty="0"/>
          </a:p>
          <a:p>
            <a:endParaRPr lang="en-US" sz="3600" dirty="0" smtClean="0"/>
          </a:p>
          <a:p>
            <a:r>
              <a:rPr lang="en-US" sz="3600" dirty="0" smtClean="0"/>
              <a:t>…….</a:t>
            </a:r>
            <a:endParaRPr lang="en-US" sz="3600" dirty="0"/>
          </a:p>
        </p:txBody>
      </p:sp>
    </p:spTree>
    <p:extLst>
      <p:ext uri="{BB962C8B-B14F-4D97-AF65-F5344CB8AC3E}">
        <p14:creationId xmlns:p14="http://schemas.microsoft.com/office/powerpoint/2010/main" val="169543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610600" cy="5632311"/>
          </a:xfrm>
          <a:prstGeom prst="rect">
            <a:avLst/>
          </a:prstGeom>
          <a:noFill/>
        </p:spPr>
        <p:txBody>
          <a:bodyPr wrap="square" rtlCol="0">
            <a:spAutoFit/>
          </a:bodyPr>
          <a:lstStyle/>
          <a:p>
            <a:r>
              <a:rPr lang="en-US" sz="3600" dirty="0" smtClean="0"/>
              <a:t>Health and Human Services-</a:t>
            </a:r>
          </a:p>
          <a:p>
            <a:r>
              <a:rPr lang="en-US" sz="3600" dirty="0" smtClean="0"/>
              <a:t>Protect the health of the people, Social Security, Medicare and Medicaid and Food and Drug Administration</a:t>
            </a:r>
          </a:p>
          <a:p>
            <a:endParaRPr lang="en-US" sz="3600" dirty="0"/>
          </a:p>
          <a:p>
            <a:r>
              <a:rPr lang="en-US" sz="3600" dirty="0" smtClean="0"/>
              <a:t>Department of Defense-</a:t>
            </a:r>
          </a:p>
          <a:p>
            <a:r>
              <a:rPr lang="en-US" sz="3600" dirty="0" smtClean="0"/>
              <a:t>Protecting the nation, 1.3 million active duty members.  1.1 reserve and National Guard</a:t>
            </a:r>
          </a:p>
          <a:p>
            <a:r>
              <a:rPr lang="en-US" sz="3600" dirty="0" smtClean="0"/>
              <a:t>670k civilian employees also support.  </a:t>
            </a:r>
          </a:p>
          <a:p>
            <a:r>
              <a:rPr lang="en-US" sz="3600" dirty="0" smtClean="0"/>
              <a:t>DOD has larger budget than any other dept.</a:t>
            </a:r>
          </a:p>
        </p:txBody>
      </p:sp>
    </p:spTree>
    <p:extLst>
      <p:ext uri="{BB962C8B-B14F-4D97-AF65-F5344CB8AC3E}">
        <p14:creationId xmlns:p14="http://schemas.microsoft.com/office/powerpoint/2010/main" val="55433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9806"/>
            <a:ext cx="8686800" cy="7848302"/>
          </a:xfrm>
          <a:prstGeom prst="rect">
            <a:avLst/>
          </a:prstGeom>
          <a:noFill/>
        </p:spPr>
        <p:txBody>
          <a:bodyPr wrap="square" rtlCol="0">
            <a:spAutoFit/>
          </a:bodyPr>
          <a:lstStyle/>
          <a:p>
            <a:r>
              <a:rPr lang="en-US" sz="3600" dirty="0" smtClean="0"/>
              <a:t>Independent Agencies- 140 they operate separately from the executive departments.   Created by an act of Congress, to cover specific issues (environment)  Sometimes Congress gives the agency the power to make regulations governing their area of interest.  </a:t>
            </a:r>
          </a:p>
          <a:p>
            <a:r>
              <a:rPr lang="en-US" sz="3600" dirty="0" smtClean="0"/>
              <a:t>Congress can override any laws.</a:t>
            </a:r>
          </a:p>
          <a:p>
            <a:endParaRPr lang="en-US" sz="3600" dirty="0"/>
          </a:p>
          <a:p>
            <a:r>
              <a:rPr lang="en-US" sz="3600" dirty="0" smtClean="0"/>
              <a:t>3 types</a:t>
            </a:r>
          </a:p>
          <a:p>
            <a:r>
              <a:rPr lang="en-US" sz="3600" dirty="0" smtClean="0"/>
              <a:t>Independent Executive Agencies</a:t>
            </a:r>
          </a:p>
          <a:p>
            <a:r>
              <a:rPr lang="en-US" sz="3600" dirty="0" smtClean="0"/>
              <a:t>Independent regulatory commissions</a:t>
            </a:r>
          </a:p>
          <a:p>
            <a:r>
              <a:rPr lang="en-US" sz="3600" dirty="0" smtClean="0"/>
              <a:t>Governmental corporations</a:t>
            </a:r>
          </a:p>
          <a:p>
            <a:endParaRPr lang="en-US" sz="3600" dirty="0" smtClean="0"/>
          </a:p>
          <a:p>
            <a:r>
              <a:rPr lang="en-US" sz="3600" dirty="0" smtClean="0"/>
              <a:t> </a:t>
            </a:r>
            <a:endParaRPr lang="en-US" sz="3600" dirty="0"/>
          </a:p>
        </p:txBody>
      </p:sp>
    </p:spTree>
    <p:extLst>
      <p:ext uri="{BB962C8B-B14F-4D97-AF65-F5344CB8AC3E}">
        <p14:creationId xmlns:p14="http://schemas.microsoft.com/office/powerpoint/2010/main" val="389815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3416320"/>
          </a:xfrm>
          <a:prstGeom prst="rect">
            <a:avLst/>
          </a:prstGeom>
          <a:noFill/>
        </p:spPr>
        <p:txBody>
          <a:bodyPr wrap="square" rtlCol="0">
            <a:spAutoFit/>
          </a:bodyPr>
          <a:lstStyle/>
          <a:p>
            <a:r>
              <a:rPr lang="en-US" sz="3600" dirty="0" smtClean="0"/>
              <a:t>Independent Executive Agencies-</a:t>
            </a:r>
          </a:p>
          <a:p>
            <a:r>
              <a:rPr lang="en-US" sz="3600" dirty="0" smtClean="0"/>
              <a:t>Oversee and manage a specific aspect of the federal government.  Congress creates them and has authority over them, president controls much of their operation and appoints their top officials.  NASA</a:t>
            </a:r>
            <a:endParaRPr lang="en-US" sz="3600" dirty="0"/>
          </a:p>
        </p:txBody>
      </p:sp>
    </p:spTree>
    <p:extLst>
      <p:ext uri="{BB962C8B-B14F-4D97-AF65-F5344CB8AC3E}">
        <p14:creationId xmlns:p14="http://schemas.microsoft.com/office/powerpoint/2010/main" val="246229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1401</Words>
  <Application>Microsoft Office PowerPoint</Application>
  <PresentationFormat>On-screen Show (4:3)</PresentationFormat>
  <Paragraphs>104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Chapter 7 The Executive Branch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The Executive Branch </dc:title>
  <dc:creator>Risa J. Wray</dc:creator>
  <cp:lastModifiedBy>Risa J. Wray</cp:lastModifiedBy>
  <cp:revision>22</cp:revision>
  <dcterms:created xsi:type="dcterms:W3CDTF">2014-10-07T15:42:39Z</dcterms:created>
  <dcterms:modified xsi:type="dcterms:W3CDTF">2014-10-16T14:08:00Z</dcterms:modified>
</cp:coreProperties>
</file>