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7" r:id="rId8"/>
    <p:sldId id="265" r:id="rId9"/>
    <p:sldId id="261" r:id="rId10"/>
    <p:sldId id="262" r:id="rId11"/>
    <p:sldId id="26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2" d="100"/>
          <a:sy n="62"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DEE2D4-D2F0-413A-B70B-6CCA968159F5}"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119182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EE2D4-D2F0-413A-B70B-6CCA968159F5}"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198979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EE2D4-D2F0-413A-B70B-6CCA968159F5}"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340346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EE2D4-D2F0-413A-B70B-6CCA968159F5}"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124356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DEE2D4-D2F0-413A-B70B-6CCA968159F5}"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225705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DEE2D4-D2F0-413A-B70B-6CCA968159F5}"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199209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DEE2D4-D2F0-413A-B70B-6CCA968159F5}"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21941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DEE2D4-D2F0-413A-B70B-6CCA968159F5}"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378784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EE2D4-D2F0-413A-B70B-6CCA968159F5}"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69603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DEE2D4-D2F0-413A-B70B-6CCA968159F5}"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3215280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DEE2D4-D2F0-413A-B70B-6CCA968159F5}"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0804D-A5C6-4DE0-8FB8-72A6014C86DF}" type="slidenum">
              <a:rPr lang="en-US" smtClean="0"/>
              <a:t>‹#›</a:t>
            </a:fld>
            <a:endParaRPr lang="en-US"/>
          </a:p>
        </p:txBody>
      </p:sp>
    </p:spTree>
    <p:extLst>
      <p:ext uri="{BB962C8B-B14F-4D97-AF65-F5344CB8AC3E}">
        <p14:creationId xmlns:p14="http://schemas.microsoft.com/office/powerpoint/2010/main" val="205986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EE2D4-D2F0-413A-B70B-6CCA968159F5}"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0804D-A5C6-4DE0-8FB8-72A6014C86DF}" type="slidenum">
              <a:rPr lang="en-US" smtClean="0"/>
              <a:t>‹#›</a:t>
            </a:fld>
            <a:endParaRPr lang="en-US"/>
          </a:p>
        </p:txBody>
      </p:sp>
    </p:spTree>
    <p:extLst>
      <p:ext uri="{BB962C8B-B14F-4D97-AF65-F5344CB8AC3E}">
        <p14:creationId xmlns:p14="http://schemas.microsoft.com/office/powerpoint/2010/main" val="345646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482" y="170482"/>
            <a:ext cx="11856203" cy="7294305"/>
          </a:xfrm>
          <a:prstGeom prst="rect">
            <a:avLst/>
          </a:prstGeom>
          <a:noFill/>
        </p:spPr>
        <p:txBody>
          <a:bodyPr wrap="square" rtlCol="0">
            <a:spAutoFit/>
          </a:bodyPr>
          <a:lstStyle/>
          <a:p>
            <a:r>
              <a:rPr lang="en-US" sz="3600" dirty="0" smtClean="0"/>
              <a:t>Chapter 7.3 Influencing Congress</a:t>
            </a:r>
          </a:p>
          <a:p>
            <a:endParaRPr lang="en-US" sz="3600" dirty="0"/>
          </a:p>
          <a:p>
            <a:r>
              <a:rPr lang="en-US" sz="3600" dirty="0" smtClean="0"/>
              <a:t>Factors that affect how a member of Congress votes….</a:t>
            </a:r>
          </a:p>
          <a:p>
            <a:pPr marL="571500" indent="-571500">
              <a:buFont typeface="Arial" panose="020B0604020202020204" pitchFamily="34" charset="0"/>
              <a:buChar char="•"/>
            </a:pPr>
            <a:r>
              <a:rPr lang="en-US" sz="3600" dirty="0" smtClean="0"/>
              <a:t>Personal beliefs (positions)</a:t>
            </a:r>
          </a:p>
          <a:p>
            <a:pPr marL="571500" indent="-571500">
              <a:buFont typeface="Arial" panose="020B0604020202020204" pitchFamily="34" charset="0"/>
              <a:buChar char="•"/>
            </a:pPr>
            <a:r>
              <a:rPr lang="en-US" sz="3600" dirty="0" smtClean="0"/>
              <a:t>Voters (constituents) What the people back home want, needs of district usually put ahead of nations.  (BUT how many people actually check to see how their guy is voting)  the guy running against you will bring up your voting record!  $, infrastructure, jobs, immigration, etc.</a:t>
            </a:r>
          </a:p>
          <a:p>
            <a:pPr marL="571500" indent="-571500">
              <a:buFont typeface="Arial" panose="020B0604020202020204" pitchFamily="34" charset="0"/>
              <a:buChar char="•"/>
            </a:pPr>
            <a:r>
              <a:rPr lang="en-US" sz="3600" dirty="0" smtClean="0"/>
              <a:t>Staffers- do the research on issues and have a large influence on who gets to meet with the Congressman.  </a:t>
            </a:r>
          </a:p>
          <a:p>
            <a:pPr marL="571500" indent="-571500">
              <a:buFont typeface="Arial" panose="020B0604020202020204" pitchFamily="34" charset="0"/>
              <a:buChar char="•"/>
            </a:pPr>
            <a:endParaRPr lang="en-US" sz="3600" dirty="0" smtClean="0"/>
          </a:p>
          <a:p>
            <a:pPr marL="571500" indent="-571500">
              <a:buFont typeface="Arial" panose="020B0604020202020204" pitchFamily="34" charset="0"/>
              <a:buChar char="•"/>
            </a:pPr>
            <a:endParaRPr lang="en-US" sz="3600" dirty="0" smtClean="0"/>
          </a:p>
        </p:txBody>
      </p:sp>
    </p:spTree>
    <p:extLst>
      <p:ext uri="{BB962C8B-B14F-4D97-AF65-F5344CB8AC3E}">
        <p14:creationId xmlns:p14="http://schemas.microsoft.com/office/powerpoint/2010/main" val="222585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8481" y="998066"/>
            <a:ext cx="6096000" cy="3170099"/>
          </a:xfrm>
          <a:prstGeom prst="rect">
            <a:avLst/>
          </a:prstGeom>
        </p:spPr>
        <p:txBody>
          <a:bodyPr>
            <a:spAutoFit/>
          </a:bodyPr>
          <a:lstStyle/>
          <a:p>
            <a:r>
              <a:rPr lang="en-US" sz="4000" b="0" i="0" dirty="0" smtClean="0">
                <a:solidFill>
                  <a:srgbClr val="212B4A"/>
                </a:solidFill>
                <a:effectLst/>
                <a:latin typeface="Open Sans"/>
              </a:rPr>
              <a:t>Top interest groups contributing to members of the 114th Congress during the 2017-2018 election cycle. </a:t>
            </a:r>
            <a:endParaRPr lang="en-US" sz="4000" dirty="0"/>
          </a:p>
        </p:txBody>
      </p:sp>
    </p:spTree>
    <p:extLst>
      <p:ext uri="{BB962C8B-B14F-4D97-AF65-F5344CB8AC3E}">
        <p14:creationId xmlns:p14="http://schemas.microsoft.com/office/powerpoint/2010/main" val="140161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479" y="200569"/>
            <a:ext cx="10492352" cy="5909310"/>
          </a:xfrm>
          <a:prstGeom prst="rect">
            <a:avLst/>
          </a:prstGeom>
        </p:spPr>
        <p:txBody>
          <a:bodyPr wrap="square">
            <a:spAutoFit/>
          </a:bodyPr>
          <a:lstStyle/>
          <a:p>
            <a:r>
              <a:rPr lang="en-US" dirty="0" smtClean="0"/>
              <a:t>Rank	Interest Group	Total	Dem </a:t>
            </a:r>
            <a:r>
              <a:rPr lang="en-US" dirty="0" err="1" smtClean="0"/>
              <a:t>Pct</a:t>
            </a:r>
            <a:r>
              <a:rPr lang="en-US" dirty="0" smtClean="0"/>
              <a:t>	GOP </a:t>
            </a:r>
            <a:r>
              <a:rPr lang="en-US" dirty="0" err="1" smtClean="0"/>
              <a:t>Pct</a:t>
            </a:r>
            <a:r>
              <a:rPr lang="en-US" dirty="0" smtClean="0"/>
              <a:t>	Top Recipient</a:t>
            </a:r>
          </a:p>
          <a:p>
            <a:r>
              <a:rPr lang="en-US" dirty="0" smtClean="0"/>
              <a:t>1	Retired	$25,308,932	49%	50%	Paul Ryan (R-</a:t>
            </a:r>
            <a:r>
              <a:rPr lang="en-US" dirty="0" err="1" smtClean="0"/>
              <a:t>Wis</a:t>
            </a:r>
            <a:r>
              <a:rPr lang="en-US" dirty="0" smtClean="0"/>
              <a:t>)</a:t>
            </a:r>
          </a:p>
          <a:p>
            <a:r>
              <a:rPr lang="en-US" dirty="0" smtClean="0"/>
              <a:t>2	Lawyers/Law Firms	$22,083,433	70%	30%	Kirsten Gillibrand (D-NY)</a:t>
            </a:r>
          </a:p>
          <a:p>
            <a:r>
              <a:rPr lang="en-US" dirty="0" smtClean="0"/>
              <a:t>3	Securities/Invest	$16,310,375	45%	55%	Paul Ryan (R-</a:t>
            </a:r>
            <a:r>
              <a:rPr lang="en-US" dirty="0" err="1" smtClean="0"/>
              <a:t>Wis</a:t>
            </a:r>
            <a:r>
              <a:rPr lang="en-US" dirty="0" smtClean="0"/>
              <a:t>)</a:t>
            </a:r>
          </a:p>
          <a:p>
            <a:r>
              <a:rPr lang="en-US" dirty="0" smtClean="0"/>
              <a:t>4	Real Estate	$15,504,319	46%	54%	Paul Ryan (R-</a:t>
            </a:r>
            <a:r>
              <a:rPr lang="en-US" dirty="0" err="1" smtClean="0"/>
              <a:t>Wis</a:t>
            </a:r>
            <a:r>
              <a:rPr lang="en-US" dirty="0" smtClean="0"/>
              <a:t>)</a:t>
            </a:r>
          </a:p>
          <a:p>
            <a:r>
              <a:rPr lang="en-US" dirty="0" smtClean="0"/>
              <a:t>5	Leadership PACs	$14,036,815	42%	58%	Jon Tester (D-Mont)</a:t>
            </a:r>
          </a:p>
          <a:p>
            <a:r>
              <a:rPr lang="en-US" dirty="0" smtClean="0"/>
              <a:t>6	Insurance 	$12,799,246	34%	66%	Paul Ryan (R-</a:t>
            </a:r>
            <a:r>
              <a:rPr lang="en-US" dirty="0" err="1" smtClean="0"/>
              <a:t>Wis</a:t>
            </a:r>
            <a:r>
              <a:rPr lang="en-US" dirty="0" smtClean="0"/>
              <a:t>)</a:t>
            </a:r>
          </a:p>
          <a:p>
            <a:r>
              <a:rPr lang="en-US" dirty="0" smtClean="0"/>
              <a:t>7	Health Professionals $12,468,582	41%	58%	Raja </a:t>
            </a:r>
            <a:r>
              <a:rPr lang="en-US" dirty="0" err="1" smtClean="0"/>
              <a:t>Krishnamoorthi</a:t>
            </a:r>
            <a:r>
              <a:rPr lang="en-US" dirty="0" smtClean="0"/>
              <a:t> (D-Ill)</a:t>
            </a:r>
          </a:p>
          <a:p>
            <a:r>
              <a:rPr lang="en-US" dirty="0" smtClean="0"/>
              <a:t>8	Pharm/Health Prod	$7,846,011	39%	61%	Orrin G Hatch (R-Utah)</a:t>
            </a:r>
          </a:p>
          <a:p>
            <a:r>
              <a:rPr lang="en-US" dirty="0" smtClean="0"/>
              <a:t>9	Lobbyists		$7,428,166	39%	61%	Paul Ryan (R-</a:t>
            </a:r>
            <a:r>
              <a:rPr lang="en-US" dirty="0" err="1" smtClean="0"/>
              <a:t>Wis</a:t>
            </a:r>
            <a:r>
              <a:rPr lang="en-US" dirty="0" smtClean="0"/>
              <a:t>)</a:t>
            </a:r>
          </a:p>
          <a:p>
            <a:r>
              <a:rPr lang="en-US" dirty="0" smtClean="0"/>
              <a:t>10	Oil &amp; Gas		$6,651,084	14%	86%	Paul Ryan (R-</a:t>
            </a:r>
            <a:r>
              <a:rPr lang="en-US" dirty="0" err="1" smtClean="0"/>
              <a:t>Wis</a:t>
            </a:r>
            <a:r>
              <a:rPr lang="en-US" dirty="0" smtClean="0"/>
              <a:t>)</a:t>
            </a:r>
          </a:p>
          <a:p>
            <a:r>
              <a:rPr lang="en-US" dirty="0" smtClean="0"/>
              <a:t>11	Commercial Banks	$5,926,207	31%	69%	Patrick McHenry (R-NC)</a:t>
            </a:r>
          </a:p>
          <a:p>
            <a:r>
              <a:rPr lang="en-US" dirty="0" smtClean="0"/>
              <a:t>12	Electric Utilities	$5,759,990	33%	67%	Fred Upton (R-</a:t>
            </a:r>
            <a:r>
              <a:rPr lang="en-US" dirty="0" err="1" smtClean="0"/>
              <a:t>Mich</a:t>
            </a:r>
            <a:r>
              <a:rPr lang="en-US" dirty="0" smtClean="0"/>
              <a:t>)</a:t>
            </a:r>
          </a:p>
          <a:p>
            <a:r>
              <a:rPr lang="en-US" dirty="0" smtClean="0"/>
              <a:t>13	Crop Production	$5,456,486	33%	67%	Mike Conaway (R-Texas)</a:t>
            </a:r>
          </a:p>
          <a:p>
            <a:r>
              <a:rPr lang="en-US" dirty="0" smtClean="0"/>
              <a:t>14	Democratic/Liberal	$5,040,648	100%	0%	Elizabeth Warren (D-Mass)</a:t>
            </a:r>
          </a:p>
          <a:p>
            <a:r>
              <a:rPr lang="en-US" dirty="0" smtClean="0"/>
              <a:t>15	</a:t>
            </a:r>
            <a:r>
              <a:rPr lang="en-US" dirty="0" err="1" smtClean="0"/>
              <a:t>Misc</a:t>
            </a:r>
            <a:r>
              <a:rPr lang="en-US" dirty="0" smtClean="0"/>
              <a:t> Finance	$5,039,855	45%	55%	Paul Ryan (R-</a:t>
            </a:r>
            <a:r>
              <a:rPr lang="en-US" dirty="0" err="1" smtClean="0"/>
              <a:t>Wis</a:t>
            </a:r>
            <a:r>
              <a:rPr lang="en-US" dirty="0" smtClean="0"/>
              <a:t>)</a:t>
            </a:r>
          </a:p>
          <a:p>
            <a:r>
              <a:rPr lang="en-US" dirty="0" smtClean="0"/>
              <a:t>16	Transport Unions	$4,751,686	58%	41%	Peter DeFazio (D-Ore)</a:t>
            </a:r>
          </a:p>
          <a:p>
            <a:r>
              <a:rPr lang="en-US" dirty="0" smtClean="0"/>
              <a:t>17	Accountants	$4,353,653	40%	60%	Dean Heller (R-</a:t>
            </a:r>
            <a:r>
              <a:rPr lang="en-US" dirty="0" err="1" smtClean="0"/>
              <a:t>Nev</a:t>
            </a:r>
            <a:r>
              <a:rPr lang="en-US" dirty="0" smtClean="0"/>
              <a:t>)</a:t>
            </a:r>
          </a:p>
          <a:p>
            <a:r>
              <a:rPr lang="en-US" dirty="0" smtClean="0"/>
              <a:t>18	Education	$4,346,088	78%	21%	Elizabeth Warren (D-Mass)</a:t>
            </a:r>
          </a:p>
          <a:p>
            <a:r>
              <a:rPr lang="en-US" dirty="0" smtClean="0"/>
              <a:t>19	Defense Aerospace	$4,314,313	38%	62%	Kay Granger (R-Texas)</a:t>
            </a:r>
          </a:p>
          <a:p>
            <a:r>
              <a:rPr lang="en-US" dirty="0" smtClean="0"/>
              <a:t>20	Public Sector Unions $4,083,384	78%	21%	Gerry Connolly (D-</a:t>
            </a:r>
            <a:r>
              <a:rPr lang="en-US" dirty="0" err="1" smtClean="0"/>
              <a:t>Va</a:t>
            </a:r>
            <a:r>
              <a:rPr lang="en-US" dirty="0" smtClean="0"/>
              <a:t>)</a:t>
            </a:r>
            <a:endParaRPr lang="en-US" dirty="0"/>
          </a:p>
        </p:txBody>
      </p:sp>
    </p:spTree>
    <p:extLst>
      <p:ext uri="{BB962C8B-B14F-4D97-AF65-F5344CB8AC3E}">
        <p14:creationId xmlns:p14="http://schemas.microsoft.com/office/powerpoint/2010/main" val="141309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447" y="557939"/>
            <a:ext cx="11406753" cy="5632311"/>
          </a:xfrm>
          <a:prstGeom prst="rect">
            <a:avLst/>
          </a:prstGeom>
          <a:noFill/>
        </p:spPr>
        <p:txBody>
          <a:bodyPr wrap="square" rtlCol="0">
            <a:spAutoFit/>
          </a:bodyPr>
          <a:lstStyle/>
          <a:p>
            <a:r>
              <a:rPr lang="en-US" sz="3600" dirty="0" smtClean="0"/>
              <a:t>PAC’s  Political Action Committees- these are political fund raising organizations established by corporations, labor unions and other special interest groups.  They donate to individual candidates and party organizers.  They support those who agree with their specific positions on certain issues.   </a:t>
            </a:r>
          </a:p>
          <a:p>
            <a:endParaRPr lang="en-US" sz="3600" dirty="0"/>
          </a:p>
          <a:p>
            <a:r>
              <a:rPr lang="en-US" sz="3600" dirty="0" smtClean="0"/>
              <a:t>Super Pac’s = huge $$$  they run ads to influence and raise issues that clearly support one party or another.  Not individual. </a:t>
            </a:r>
            <a:endParaRPr lang="en-US" sz="3600" dirty="0"/>
          </a:p>
        </p:txBody>
      </p:sp>
    </p:spTree>
    <p:extLst>
      <p:ext uri="{BB962C8B-B14F-4D97-AF65-F5344CB8AC3E}">
        <p14:creationId xmlns:p14="http://schemas.microsoft.com/office/powerpoint/2010/main" val="179013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983" y="495946"/>
            <a:ext cx="11871702" cy="3416320"/>
          </a:xfrm>
          <a:prstGeom prst="rect">
            <a:avLst/>
          </a:prstGeom>
          <a:noFill/>
        </p:spPr>
        <p:txBody>
          <a:bodyPr wrap="square" rtlCol="0">
            <a:spAutoFit/>
          </a:bodyPr>
          <a:lstStyle/>
          <a:p>
            <a:r>
              <a:rPr lang="en-US" sz="3600" dirty="0" smtClean="0"/>
              <a:t>People back home can make their wants known in several ways….</a:t>
            </a:r>
          </a:p>
          <a:p>
            <a:pPr marL="571500" indent="-571500">
              <a:buFont typeface="Arial" panose="020B0604020202020204" pitchFamily="34" charset="0"/>
              <a:buChar char="•"/>
            </a:pPr>
            <a:r>
              <a:rPr lang="en-US" sz="3600" dirty="0" smtClean="0"/>
              <a:t>Meeting with Congressman</a:t>
            </a:r>
          </a:p>
          <a:p>
            <a:pPr marL="571500" indent="-571500">
              <a:buFont typeface="Arial" panose="020B0604020202020204" pitchFamily="34" charset="0"/>
              <a:buChar char="•"/>
            </a:pPr>
            <a:r>
              <a:rPr lang="en-US" sz="3600" dirty="0" smtClean="0"/>
              <a:t>Writing letters, phone calls, emails</a:t>
            </a:r>
          </a:p>
          <a:p>
            <a:pPr marL="571500" indent="-571500">
              <a:buFont typeface="Arial" panose="020B0604020202020204" pitchFamily="34" charset="0"/>
              <a:buChar char="•"/>
            </a:pPr>
            <a:r>
              <a:rPr lang="en-US" sz="3600" dirty="0" smtClean="0"/>
              <a:t>Surveys</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87867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976" y="340962"/>
            <a:ext cx="11608231" cy="3970318"/>
          </a:xfrm>
          <a:prstGeom prst="rect">
            <a:avLst/>
          </a:prstGeom>
          <a:noFill/>
        </p:spPr>
        <p:txBody>
          <a:bodyPr wrap="square" rtlCol="0">
            <a:spAutoFit/>
          </a:bodyPr>
          <a:lstStyle/>
          <a:p>
            <a:r>
              <a:rPr lang="en-US" sz="3600" dirty="0" smtClean="0"/>
              <a:t>Influence of Political Parties…</a:t>
            </a:r>
          </a:p>
          <a:p>
            <a:pPr marL="571500" indent="-571500">
              <a:buFont typeface="Arial" panose="020B0604020202020204" pitchFamily="34" charset="0"/>
              <a:buChar char="•"/>
            </a:pPr>
            <a:r>
              <a:rPr lang="en-US" sz="3600" dirty="0" smtClean="0"/>
              <a:t>Party voting- depends on the issue but for economy and social welfare issues it is over 80%.  </a:t>
            </a:r>
          </a:p>
          <a:p>
            <a:pPr marL="571500" indent="-571500">
              <a:buFont typeface="Arial" panose="020B0604020202020204" pitchFamily="34" charset="0"/>
              <a:buChar char="•"/>
            </a:pPr>
            <a:r>
              <a:rPr lang="en-US" sz="3600" dirty="0" smtClean="0"/>
              <a:t>Many lawmakers don’t know enough about an issue so they go along with their herd.</a:t>
            </a:r>
          </a:p>
          <a:p>
            <a:pPr marL="571500" indent="-571500">
              <a:buFont typeface="Arial" panose="020B0604020202020204" pitchFamily="34" charset="0"/>
              <a:buChar char="•"/>
            </a:pPr>
            <a:r>
              <a:rPr lang="en-US" sz="3600" dirty="0" smtClean="0"/>
              <a:t>Some are pressured by party to vote a certain way  (whips)</a:t>
            </a:r>
            <a:endParaRPr lang="en-US" sz="3600" dirty="0"/>
          </a:p>
        </p:txBody>
      </p:sp>
    </p:spTree>
    <p:extLst>
      <p:ext uri="{BB962C8B-B14F-4D97-AF65-F5344CB8AC3E}">
        <p14:creationId xmlns:p14="http://schemas.microsoft.com/office/powerpoint/2010/main" val="3613543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966" y="402956"/>
            <a:ext cx="11685722" cy="2308324"/>
          </a:xfrm>
          <a:prstGeom prst="rect">
            <a:avLst/>
          </a:prstGeom>
          <a:noFill/>
        </p:spPr>
        <p:txBody>
          <a:bodyPr wrap="square" rtlCol="0">
            <a:spAutoFit/>
          </a:bodyPr>
          <a:lstStyle/>
          <a:p>
            <a:r>
              <a:rPr lang="en-US" sz="3600" dirty="0" smtClean="0"/>
              <a:t>Other influences…</a:t>
            </a:r>
          </a:p>
          <a:p>
            <a:r>
              <a:rPr lang="en-US" sz="3600" dirty="0" smtClean="0"/>
              <a:t>President- remember, he can only request that Congress pass certain legislation….</a:t>
            </a:r>
          </a:p>
          <a:p>
            <a:pPr marL="571500" indent="-571500">
              <a:buFont typeface="Arial" panose="020B0604020202020204" pitchFamily="34" charset="0"/>
              <a:buChar char="•"/>
            </a:pPr>
            <a:r>
              <a:rPr lang="en-US" sz="3600" dirty="0" smtClean="0"/>
              <a:t>Lots of face time on TV</a:t>
            </a:r>
            <a:endParaRPr lang="en-US" sz="3600" dirty="0"/>
          </a:p>
        </p:txBody>
      </p:sp>
    </p:spTree>
    <p:extLst>
      <p:ext uri="{BB962C8B-B14F-4D97-AF65-F5344CB8AC3E}">
        <p14:creationId xmlns:p14="http://schemas.microsoft.com/office/powerpoint/2010/main" val="198504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0"/>
            <a:ext cx="11887200" cy="8956298"/>
          </a:xfrm>
          <a:prstGeom prst="rect">
            <a:avLst/>
          </a:prstGeom>
          <a:noFill/>
        </p:spPr>
        <p:txBody>
          <a:bodyPr wrap="square" rtlCol="0">
            <a:spAutoFit/>
          </a:bodyPr>
          <a:lstStyle/>
          <a:p>
            <a:r>
              <a:rPr lang="en-US" sz="3600" dirty="0" smtClean="0"/>
              <a:t>Interest Groups!!!- Group of people who share common goals and organize to influence government.</a:t>
            </a:r>
          </a:p>
          <a:p>
            <a:r>
              <a:rPr lang="en-US" sz="3600" dirty="0" smtClean="0"/>
              <a:t>They hire lobbyist- paid representative of the interest group who contacts government officials on behalf of the interest group and tries to influence their opinion and actions</a:t>
            </a:r>
            <a:r>
              <a:rPr lang="en-US" sz="3600" dirty="0" smtClean="0"/>
              <a:t>.</a:t>
            </a:r>
          </a:p>
          <a:p>
            <a:endParaRPr lang="en-US" sz="3600" dirty="0"/>
          </a:p>
          <a:p>
            <a:r>
              <a:rPr lang="en-US" sz="3600" dirty="0" smtClean="0"/>
              <a:t>How they influence members of Congress:</a:t>
            </a:r>
          </a:p>
          <a:p>
            <a:pPr marL="571500" indent="-571500">
              <a:buFont typeface="Arial" panose="020B0604020202020204" pitchFamily="34" charset="0"/>
              <a:buChar char="•"/>
            </a:pPr>
            <a:r>
              <a:rPr lang="en-US" sz="3600" dirty="0" smtClean="0"/>
              <a:t>Draft legislation and give to lawmakers or their staff with research supporting their position</a:t>
            </a:r>
          </a:p>
          <a:p>
            <a:pPr marL="571500" indent="-571500">
              <a:buFont typeface="Arial" panose="020B0604020202020204" pitchFamily="34" charset="0"/>
              <a:buChar char="•"/>
            </a:pPr>
            <a:r>
              <a:rPr lang="en-US" sz="3600" dirty="0" smtClean="0"/>
              <a:t>Visit lawmakers</a:t>
            </a:r>
          </a:p>
          <a:p>
            <a:pPr marL="571500" indent="-571500">
              <a:buFont typeface="Arial" panose="020B0604020202020204" pitchFamily="34" charset="0"/>
              <a:buChar char="•"/>
            </a:pPr>
            <a:r>
              <a:rPr lang="en-US" sz="3600" dirty="0" smtClean="0"/>
              <a:t>Encourage citizens to contact their congressman</a:t>
            </a:r>
          </a:p>
          <a:p>
            <a:pPr marL="571500" indent="-571500">
              <a:buFont typeface="Arial" panose="020B0604020202020204" pitchFamily="34" charset="0"/>
              <a:buChar char="•"/>
            </a:pPr>
            <a:r>
              <a:rPr lang="en-US" sz="3600" dirty="0" smtClean="0"/>
              <a:t>Advertising to gain publicity and persuasion</a:t>
            </a:r>
          </a:p>
          <a:p>
            <a:endParaRPr lang="en-US" sz="3600" dirty="0" smtClean="0"/>
          </a:p>
          <a:p>
            <a:pPr marL="571500" indent="-571500">
              <a:buFont typeface="Arial" panose="020B0604020202020204" pitchFamily="34" charset="0"/>
              <a:buChar char="•"/>
            </a:pP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245137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458" y="495946"/>
            <a:ext cx="11577234" cy="2862322"/>
          </a:xfrm>
          <a:prstGeom prst="rect">
            <a:avLst/>
          </a:prstGeom>
          <a:noFill/>
        </p:spPr>
        <p:txBody>
          <a:bodyPr wrap="square" rtlCol="0">
            <a:spAutoFit/>
          </a:bodyPr>
          <a:lstStyle/>
          <a:p>
            <a:r>
              <a:rPr lang="en-US" sz="3600" dirty="0" smtClean="0"/>
              <a:t>Lobbyist focus on congressional committees that cover their area of interest.  </a:t>
            </a:r>
          </a:p>
          <a:p>
            <a:r>
              <a:rPr lang="en-US" sz="3600" dirty="0"/>
              <a:t>	</a:t>
            </a:r>
            <a:r>
              <a:rPr lang="en-US" sz="3600" dirty="0" err="1" smtClean="0"/>
              <a:t>ie</a:t>
            </a:r>
            <a:r>
              <a:rPr lang="en-US" sz="3600" dirty="0" smtClean="0"/>
              <a:t>) American Medical Assoc. will focus on the Health, Education committee.</a:t>
            </a:r>
          </a:p>
          <a:p>
            <a:r>
              <a:rPr lang="en-US" sz="3600" dirty="0" smtClean="0"/>
              <a:t>Lobbyists are often EXPERTS in the field.</a:t>
            </a:r>
            <a:endParaRPr lang="en-US" sz="3600" dirty="0"/>
          </a:p>
        </p:txBody>
      </p:sp>
    </p:spTree>
    <p:extLst>
      <p:ext uri="{BB962C8B-B14F-4D97-AF65-F5344CB8AC3E}">
        <p14:creationId xmlns:p14="http://schemas.microsoft.com/office/powerpoint/2010/main" val="149141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914" y="0"/>
            <a:ext cx="11189777" cy="4524315"/>
          </a:xfrm>
          <a:prstGeom prst="rect">
            <a:avLst/>
          </a:prstGeom>
        </p:spPr>
        <p:txBody>
          <a:bodyPr wrap="square">
            <a:spAutoFit/>
          </a:bodyPr>
          <a:lstStyle/>
          <a:p>
            <a:r>
              <a:rPr lang="en-US" dirty="0"/>
              <a:t>Top lobbying sectors 1998–2010[70][71]</a:t>
            </a:r>
          </a:p>
          <a:p>
            <a:r>
              <a:rPr lang="en-US" dirty="0"/>
              <a:t>Client	Amount Spent	 %</a:t>
            </a:r>
          </a:p>
          <a:p>
            <a:r>
              <a:rPr lang="en-US" dirty="0"/>
              <a:t>1	Finance, Insurance &amp; Real Estate	$4,274,060,331	15%</a:t>
            </a:r>
          </a:p>
          <a:p>
            <a:r>
              <a:rPr lang="en-US" dirty="0"/>
              <a:t>2	Health	</a:t>
            </a:r>
            <a:r>
              <a:rPr lang="en-US" dirty="0" smtClean="0"/>
              <a:t>			$</a:t>
            </a:r>
            <a:r>
              <a:rPr lang="en-US" dirty="0"/>
              <a:t>4,222,427,808	15%</a:t>
            </a:r>
          </a:p>
          <a:p>
            <a:r>
              <a:rPr lang="en-US" dirty="0"/>
              <a:t>3	</a:t>
            </a:r>
            <a:r>
              <a:rPr lang="en-US" dirty="0" err="1"/>
              <a:t>Misc</a:t>
            </a:r>
            <a:r>
              <a:rPr lang="en-US" dirty="0"/>
              <a:t> Business	</a:t>
            </a:r>
            <a:r>
              <a:rPr lang="en-US" dirty="0" smtClean="0"/>
              <a:t>		$</a:t>
            </a:r>
            <a:r>
              <a:rPr lang="en-US" dirty="0"/>
              <a:t>4,149,842,571	14%</a:t>
            </a:r>
          </a:p>
          <a:p>
            <a:r>
              <a:rPr lang="en-US" dirty="0"/>
              <a:t>4	Communications/Electronics	</a:t>
            </a:r>
            <a:r>
              <a:rPr lang="en-US" dirty="0" smtClean="0"/>
              <a:t>	$</a:t>
            </a:r>
            <a:r>
              <a:rPr lang="en-US" dirty="0"/>
              <a:t>3,497,881,399	12%</a:t>
            </a:r>
          </a:p>
          <a:p>
            <a:r>
              <a:rPr lang="en-US" dirty="0"/>
              <a:t>5	Energy &amp; Natural Resources	</a:t>
            </a:r>
            <a:r>
              <a:rPr lang="en-US" dirty="0" smtClean="0"/>
              <a:t>	$</a:t>
            </a:r>
            <a:r>
              <a:rPr lang="en-US" dirty="0"/>
              <a:t>3,104,104,518	11%</a:t>
            </a:r>
          </a:p>
          <a:p>
            <a:r>
              <a:rPr lang="en-US" dirty="0"/>
              <a:t>6	Transportation	</a:t>
            </a:r>
            <a:r>
              <a:rPr lang="en-US" dirty="0" smtClean="0"/>
              <a:t>		$</a:t>
            </a:r>
            <a:r>
              <a:rPr lang="en-US" dirty="0"/>
              <a:t>2,245,118,222	8%</a:t>
            </a:r>
          </a:p>
          <a:p>
            <a:r>
              <a:rPr lang="en-US" dirty="0"/>
              <a:t>7	Other	</a:t>
            </a:r>
            <a:r>
              <a:rPr lang="en-US" dirty="0" smtClean="0"/>
              <a:t>			$</a:t>
            </a:r>
            <a:r>
              <a:rPr lang="en-US" dirty="0"/>
              <a:t>2,207,772,363	7%</a:t>
            </a:r>
          </a:p>
          <a:p>
            <a:r>
              <a:rPr lang="en-US" dirty="0"/>
              <a:t>8	Ideological/Single-Issue	</a:t>
            </a:r>
            <a:r>
              <a:rPr lang="en-US" dirty="0" smtClean="0"/>
              <a:t>	$</a:t>
            </a:r>
            <a:r>
              <a:rPr lang="en-US" dirty="0"/>
              <a:t>1,477,294,241	5%</a:t>
            </a:r>
          </a:p>
          <a:p>
            <a:r>
              <a:rPr lang="en-US" dirty="0"/>
              <a:t>9	Agribusiness	</a:t>
            </a:r>
            <a:r>
              <a:rPr lang="en-US" dirty="0" smtClean="0"/>
              <a:t>		$</a:t>
            </a:r>
            <a:r>
              <a:rPr lang="en-US" dirty="0"/>
              <a:t>1,280,824,983	4%</a:t>
            </a:r>
          </a:p>
          <a:p>
            <a:r>
              <a:rPr lang="en-US" dirty="0"/>
              <a:t>10	Defense	</a:t>
            </a:r>
            <a:r>
              <a:rPr lang="en-US" dirty="0" smtClean="0"/>
              <a:t>			$</a:t>
            </a:r>
            <a:r>
              <a:rPr lang="en-US" dirty="0"/>
              <a:t>1,216,469,173	4%</a:t>
            </a:r>
          </a:p>
          <a:p>
            <a:r>
              <a:rPr lang="en-US" dirty="0"/>
              <a:t>11	Construction	</a:t>
            </a:r>
            <a:r>
              <a:rPr lang="en-US" dirty="0" smtClean="0"/>
              <a:t>		$</a:t>
            </a:r>
            <a:r>
              <a:rPr lang="en-US" dirty="0"/>
              <a:t>480,363,108	2%</a:t>
            </a:r>
          </a:p>
          <a:p>
            <a:r>
              <a:rPr lang="en-US" dirty="0"/>
              <a:t>12	Labor	</a:t>
            </a:r>
            <a:r>
              <a:rPr lang="en-US" dirty="0" smtClean="0"/>
              <a:t>			$</a:t>
            </a:r>
            <a:r>
              <a:rPr lang="en-US" dirty="0"/>
              <a:t>427,355,408	1%</a:t>
            </a:r>
          </a:p>
          <a:p>
            <a:r>
              <a:rPr lang="en-US" dirty="0"/>
              <a:t>13	Lawyers &amp; Lobbyists themselves	$336,170,306	1%</a:t>
            </a:r>
          </a:p>
          <a:p>
            <a:r>
              <a:rPr lang="en-US" dirty="0"/>
              <a:t>Total	</a:t>
            </a:r>
            <a:r>
              <a:rPr lang="en-US" dirty="0" smtClean="0"/>
              <a:t>			            $</a:t>
            </a:r>
            <a:r>
              <a:rPr lang="en-US" dirty="0"/>
              <a:t>28,919,684,431	99%[7</a:t>
            </a:r>
          </a:p>
        </p:txBody>
      </p:sp>
    </p:spTree>
    <p:extLst>
      <p:ext uri="{BB962C8B-B14F-4D97-AF65-F5344CB8AC3E}">
        <p14:creationId xmlns:p14="http://schemas.microsoft.com/office/powerpoint/2010/main" val="56931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298" y="3076808"/>
            <a:ext cx="11721885" cy="3231654"/>
          </a:xfrm>
          <a:prstGeom prst="rect">
            <a:avLst/>
          </a:prstGeom>
        </p:spPr>
        <p:txBody>
          <a:bodyPr wrap="square">
            <a:spAutoFit/>
          </a:bodyPr>
          <a:lstStyle/>
          <a:p>
            <a:r>
              <a:rPr lang="en-US" sz="3200" dirty="0" smtClean="0"/>
              <a:t>Every </a:t>
            </a:r>
            <a:r>
              <a:rPr lang="en-US" sz="3200" dirty="0"/>
              <a:t>political appointee joining the executive branch on or after Jan. 20 — the day Trump took office — must agree to the lobbying bans. That includes avoiding, for five years after leaving, lobbying the agency they worked for</a:t>
            </a:r>
            <a:r>
              <a:rPr lang="en-US" sz="3200" dirty="0" smtClean="0"/>
              <a:t>.</a:t>
            </a:r>
            <a:r>
              <a:rPr lang="en-US" dirty="0"/>
              <a:t> </a:t>
            </a:r>
            <a:r>
              <a:rPr lang="en-US" dirty="0" smtClean="0"/>
              <a:t>  </a:t>
            </a:r>
            <a:r>
              <a:rPr lang="en-US" sz="3600" dirty="0"/>
              <a:t>B</a:t>
            </a:r>
            <a:r>
              <a:rPr lang="en-US" sz="3600" dirty="0" smtClean="0"/>
              <a:t>anning </a:t>
            </a:r>
            <a:r>
              <a:rPr lang="en-US" sz="3600" dirty="0"/>
              <a:t>administration officials from ever lobbying the U.S. on behalf of a foreign government and imposing a separate five-year ban on other lobbying.</a:t>
            </a:r>
            <a:endParaRPr lang="en-US" sz="3600" dirty="0"/>
          </a:p>
        </p:txBody>
      </p:sp>
      <p:sp>
        <p:nvSpPr>
          <p:cNvPr id="4" name="TextBox 3"/>
          <p:cNvSpPr txBox="1"/>
          <p:nvPr/>
        </p:nvSpPr>
        <p:spPr>
          <a:xfrm>
            <a:off x="526942" y="619932"/>
            <a:ext cx="11515241" cy="2308324"/>
          </a:xfrm>
          <a:prstGeom prst="rect">
            <a:avLst/>
          </a:prstGeom>
          <a:noFill/>
        </p:spPr>
        <p:txBody>
          <a:bodyPr wrap="square" rtlCol="0">
            <a:spAutoFit/>
          </a:bodyPr>
          <a:lstStyle/>
          <a:p>
            <a:r>
              <a:rPr lang="en-US" sz="3600" dirty="0" smtClean="0"/>
              <a:t>To stop the “revolving door”- former Congressmen, staffers from being the next day lobbyist, using their position, friendships </a:t>
            </a:r>
            <a:r>
              <a:rPr lang="en-US" sz="3600" dirty="0" err="1" smtClean="0"/>
              <a:t>etc</a:t>
            </a:r>
            <a:r>
              <a:rPr lang="en-US" sz="3600" dirty="0" smtClean="0"/>
              <a:t> to gain access.  There is a one and two year ban.  BUT Trump did this first week in office.</a:t>
            </a:r>
            <a:endParaRPr lang="en-US" sz="3600" dirty="0"/>
          </a:p>
        </p:txBody>
      </p:sp>
    </p:spTree>
    <p:extLst>
      <p:ext uri="{BB962C8B-B14F-4D97-AF65-F5344CB8AC3E}">
        <p14:creationId xmlns:p14="http://schemas.microsoft.com/office/powerpoint/2010/main" val="117238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39" y="635430"/>
            <a:ext cx="10563020" cy="5016758"/>
          </a:xfrm>
          <a:prstGeom prst="rect">
            <a:avLst/>
          </a:prstGeom>
          <a:noFill/>
        </p:spPr>
        <p:txBody>
          <a:bodyPr wrap="none" rtlCol="0">
            <a:spAutoFit/>
          </a:bodyPr>
          <a:lstStyle/>
          <a:p>
            <a:pPr marL="285750" lvl="0" indent="-285750">
              <a:buFont typeface="Arial" panose="020B0604020202020204" pitchFamily="34" charset="0"/>
              <a:buChar char="•"/>
            </a:pPr>
            <a:r>
              <a:rPr lang="en-US" sz="3200" b="1" dirty="0">
                <a:solidFill>
                  <a:prstClr val="black"/>
                </a:solidFill>
              </a:rPr>
              <a:t>American Association of Retired Persons</a:t>
            </a:r>
          </a:p>
          <a:p>
            <a:pPr marL="285750" lvl="0" indent="-285750">
              <a:buFont typeface="Arial" panose="020B0604020202020204" pitchFamily="34" charset="0"/>
              <a:buChar char="•"/>
            </a:pPr>
            <a:r>
              <a:rPr lang="en-US" sz="3200" dirty="0">
                <a:solidFill>
                  <a:prstClr val="black"/>
                </a:solidFill>
              </a:rPr>
              <a:t>National Abortion and Reproductive Rights Action League</a:t>
            </a:r>
          </a:p>
          <a:p>
            <a:pPr marL="285750" lvl="0" indent="-285750">
              <a:buFont typeface="Arial" panose="020B0604020202020204" pitchFamily="34" charset="0"/>
              <a:buChar char="•"/>
            </a:pPr>
            <a:r>
              <a:rPr lang="en-US" sz="3200" dirty="0">
                <a:solidFill>
                  <a:prstClr val="black"/>
                </a:solidFill>
              </a:rPr>
              <a:t>AFL-CIO</a:t>
            </a:r>
          </a:p>
          <a:p>
            <a:pPr marL="285750" lvl="0" indent="-285750">
              <a:buFont typeface="Arial" panose="020B0604020202020204" pitchFamily="34" charset="0"/>
              <a:buChar char="•"/>
            </a:pPr>
            <a:r>
              <a:rPr lang="en-US" sz="3200" dirty="0">
                <a:solidFill>
                  <a:prstClr val="black"/>
                </a:solidFill>
              </a:rPr>
              <a:t>American Israel Public Affairs Committee</a:t>
            </a:r>
          </a:p>
          <a:p>
            <a:pPr marL="285750" lvl="0" indent="-285750">
              <a:buFont typeface="Arial" panose="020B0604020202020204" pitchFamily="34" charset="0"/>
              <a:buChar char="•"/>
            </a:pPr>
            <a:r>
              <a:rPr lang="en-US" sz="3200" dirty="0">
                <a:solidFill>
                  <a:prstClr val="black"/>
                </a:solidFill>
              </a:rPr>
              <a:t>MoveOn.org</a:t>
            </a:r>
          </a:p>
          <a:p>
            <a:pPr marL="285750" lvl="0" indent="-285750">
              <a:buFont typeface="Arial" panose="020B0604020202020204" pitchFamily="34" charset="0"/>
              <a:buChar char="•"/>
            </a:pPr>
            <a:r>
              <a:rPr lang="en-US" sz="3200" dirty="0">
                <a:solidFill>
                  <a:prstClr val="black"/>
                </a:solidFill>
              </a:rPr>
              <a:t>Americans For Prosperity</a:t>
            </a:r>
          </a:p>
          <a:p>
            <a:pPr marL="285750" lvl="0" indent="-285750">
              <a:buFont typeface="Arial" panose="020B0604020202020204" pitchFamily="34" charset="0"/>
              <a:buChar char="•"/>
            </a:pPr>
            <a:r>
              <a:rPr lang="en-US" sz="3200" dirty="0">
                <a:solidFill>
                  <a:prstClr val="black"/>
                </a:solidFill>
              </a:rPr>
              <a:t>American Medical Association</a:t>
            </a:r>
          </a:p>
          <a:p>
            <a:pPr marL="285750" lvl="0" indent="-285750">
              <a:buFont typeface="Arial" panose="020B0604020202020204" pitchFamily="34" charset="0"/>
              <a:buChar char="•"/>
            </a:pPr>
            <a:r>
              <a:rPr lang="en-US" sz="3200" dirty="0">
                <a:solidFill>
                  <a:prstClr val="black"/>
                </a:solidFill>
              </a:rPr>
              <a:t>U.S. Chamber of Commerce</a:t>
            </a:r>
          </a:p>
          <a:p>
            <a:pPr marL="285750" lvl="0" indent="-285750">
              <a:buFont typeface="Arial" panose="020B0604020202020204" pitchFamily="34" charset="0"/>
              <a:buChar char="•"/>
            </a:pPr>
            <a:r>
              <a:rPr lang="en-US" sz="3200" dirty="0">
                <a:solidFill>
                  <a:prstClr val="black"/>
                </a:solidFill>
              </a:rPr>
              <a:t>National Rifle Association</a:t>
            </a:r>
          </a:p>
          <a:p>
            <a:pPr marL="285750" lvl="0" indent="-285750">
              <a:buFont typeface="Arial" panose="020B0604020202020204" pitchFamily="34" charset="0"/>
              <a:buChar char="•"/>
            </a:pPr>
            <a:r>
              <a:rPr lang="en-US" sz="3200" dirty="0">
                <a:solidFill>
                  <a:prstClr val="black"/>
                </a:solidFill>
              </a:rPr>
              <a:t>National Association for the Advancement of Colored People</a:t>
            </a:r>
            <a:endParaRPr lang="en-US" sz="3200" dirty="0">
              <a:solidFill>
                <a:prstClr val="black"/>
              </a:solidFill>
            </a:endParaRPr>
          </a:p>
        </p:txBody>
      </p:sp>
    </p:spTree>
    <p:extLst>
      <p:ext uri="{BB962C8B-B14F-4D97-AF65-F5344CB8AC3E}">
        <p14:creationId xmlns:p14="http://schemas.microsoft.com/office/powerpoint/2010/main" val="3148832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532</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Alachua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10</cp:revision>
  <dcterms:created xsi:type="dcterms:W3CDTF">2017-11-08T14:23:23Z</dcterms:created>
  <dcterms:modified xsi:type="dcterms:W3CDTF">2017-11-08T16:40:57Z</dcterms:modified>
</cp:coreProperties>
</file>