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4" d="100"/>
          <a:sy n="64" d="100"/>
        </p:scale>
        <p:origin x="7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A52ACA-21C4-4B2D-91C7-98B0F5EAF23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198546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52ACA-21C4-4B2D-91C7-98B0F5EAF23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150426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52ACA-21C4-4B2D-91C7-98B0F5EAF23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42405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52ACA-21C4-4B2D-91C7-98B0F5EAF23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28350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A52ACA-21C4-4B2D-91C7-98B0F5EAF239}"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320104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A52ACA-21C4-4B2D-91C7-98B0F5EAF23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3784561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A52ACA-21C4-4B2D-91C7-98B0F5EAF239}"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202846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A52ACA-21C4-4B2D-91C7-98B0F5EAF239}"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2895445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52ACA-21C4-4B2D-91C7-98B0F5EAF239}"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51246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A52ACA-21C4-4B2D-91C7-98B0F5EAF23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1541062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A52ACA-21C4-4B2D-91C7-98B0F5EAF239}"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D56A9-9711-4BCD-81D6-70FDE1105098}" type="slidenum">
              <a:rPr lang="en-US" smtClean="0"/>
              <a:t>‹#›</a:t>
            </a:fld>
            <a:endParaRPr lang="en-US"/>
          </a:p>
        </p:txBody>
      </p:sp>
    </p:spTree>
    <p:extLst>
      <p:ext uri="{BB962C8B-B14F-4D97-AF65-F5344CB8AC3E}">
        <p14:creationId xmlns:p14="http://schemas.microsoft.com/office/powerpoint/2010/main" val="413536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52ACA-21C4-4B2D-91C7-98B0F5EAF239}" type="datetimeFigureOut">
              <a:rPr lang="en-US" smtClean="0"/>
              <a:t>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D56A9-9711-4BCD-81D6-70FDE1105098}" type="slidenum">
              <a:rPr lang="en-US" smtClean="0"/>
              <a:t>‹#›</a:t>
            </a:fld>
            <a:endParaRPr lang="en-US"/>
          </a:p>
        </p:txBody>
      </p:sp>
    </p:spTree>
    <p:extLst>
      <p:ext uri="{BB962C8B-B14F-4D97-AF65-F5344CB8AC3E}">
        <p14:creationId xmlns:p14="http://schemas.microsoft.com/office/powerpoint/2010/main" val="2457446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63915"/>
            <a:ext cx="10822899" cy="7725192"/>
          </a:xfrm>
          <a:prstGeom prst="rect">
            <a:avLst/>
          </a:prstGeom>
          <a:noFill/>
        </p:spPr>
        <p:txBody>
          <a:bodyPr wrap="square" rtlCol="0">
            <a:spAutoFit/>
          </a:bodyPr>
          <a:lstStyle/>
          <a:p>
            <a:r>
              <a:rPr lang="en-US" sz="4000" dirty="0" smtClean="0"/>
              <a:t>Chapter 6 Congressional Powers 2017</a:t>
            </a:r>
          </a:p>
          <a:p>
            <a:endParaRPr lang="en-US" sz="4000" dirty="0"/>
          </a:p>
          <a:p>
            <a:r>
              <a:rPr lang="en-US" sz="4000" dirty="0" smtClean="0"/>
              <a:t>Read chart p. 173  </a:t>
            </a:r>
          </a:p>
          <a:p>
            <a:endParaRPr lang="en-US" sz="4000" dirty="0"/>
          </a:p>
          <a:p>
            <a:r>
              <a:rPr lang="en-US" sz="4000" dirty="0" smtClean="0"/>
              <a:t>Expressed Powers- those listed in Article 1 Section 8 also called the enumerated powers.</a:t>
            </a:r>
          </a:p>
          <a:p>
            <a:endParaRPr lang="en-US" sz="4000" dirty="0"/>
          </a:p>
          <a:p>
            <a:r>
              <a:rPr lang="en-US" sz="4000" dirty="0" smtClean="0"/>
              <a:t>Last EP is the necessary and proper clause- Elastic Clause- that gives congress power to expand its role to meet needs of the nation. (implied power)</a:t>
            </a:r>
          </a:p>
          <a:p>
            <a:endParaRPr lang="en-US" sz="3200" dirty="0"/>
          </a:p>
          <a:p>
            <a:endParaRPr lang="en-US" sz="3200" dirty="0" smtClean="0"/>
          </a:p>
          <a:p>
            <a:endParaRPr lang="en-US" sz="3200" dirty="0"/>
          </a:p>
        </p:txBody>
      </p:sp>
    </p:spTree>
    <p:extLst>
      <p:ext uri="{BB962C8B-B14F-4D97-AF65-F5344CB8AC3E}">
        <p14:creationId xmlns:p14="http://schemas.microsoft.com/office/powerpoint/2010/main" val="281381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784" y="509666"/>
            <a:ext cx="11617377" cy="7478970"/>
          </a:xfrm>
          <a:prstGeom prst="rect">
            <a:avLst/>
          </a:prstGeom>
          <a:noFill/>
        </p:spPr>
        <p:txBody>
          <a:bodyPr wrap="square" rtlCol="0">
            <a:spAutoFit/>
          </a:bodyPr>
          <a:lstStyle/>
          <a:p>
            <a:r>
              <a:rPr lang="en-US" sz="4000" dirty="0" smtClean="0"/>
              <a:t>Non-legislative Powers</a:t>
            </a:r>
          </a:p>
          <a:p>
            <a:pPr marL="571500" indent="-571500">
              <a:buFont typeface="Arial" panose="020B0604020202020204" pitchFamily="34" charset="0"/>
              <a:buChar char="•"/>
            </a:pPr>
            <a:r>
              <a:rPr lang="en-US" sz="4000" dirty="0" smtClean="0"/>
              <a:t>Congress must hold joint session to count Electoral College votes for President-if no majority- House chooses the President from the 3 candidates with the most votes.  Each state 1 vote.   2 times.</a:t>
            </a:r>
          </a:p>
          <a:p>
            <a:pPr marL="571500" indent="-571500">
              <a:buFont typeface="Arial" panose="020B0604020202020204" pitchFamily="34" charset="0"/>
              <a:buChar char="•"/>
            </a:pPr>
            <a:r>
              <a:rPr lang="en-US" sz="4000" dirty="0" smtClean="0"/>
              <a:t>Removal power- can remove any federal official from office.  H- power over impeachment-formal accusation of misconduct.  S- conducts the trial.  Chief justice of the SC conducts trial.  2/3 vote of present senators is required</a:t>
            </a:r>
          </a:p>
          <a:p>
            <a:endParaRPr lang="en-US" sz="4000" dirty="0"/>
          </a:p>
          <a:p>
            <a:endParaRPr lang="en-US" sz="4000" dirty="0"/>
          </a:p>
        </p:txBody>
      </p:sp>
    </p:spTree>
    <p:extLst>
      <p:ext uri="{BB962C8B-B14F-4D97-AF65-F5344CB8AC3E}">
        <p14:creationId xmlns:p14="http://schemas.microsoft.com/office/powerpoint/2010/main" val="393152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54636"/>
            <a:ext cx="12022111" cy="5632311"/>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Confirmation powers- presidential appointments</a:t>
            </a:r>
          </a:p>
          <a:p>
            <a:pPr marL="1028700" lvl="1" indent="-571500">
              <a:buFont typeface="Arial" panose="020B0604020202020204" pitchFamily="34" charset="0"/>
              <a:buChar char="•"/>
            </a:pPr>
            <a:r>
              <a:rPr lang="en-US" sz="4000" dirty="0" smtClean="0"/>
              <a:t>Cabinet positions</a:t>
            </a:r>
          </a:p>
          <a:p>
            <a:pPr marL="1028700" lvl="1" indent="-571500">
              <a:buFont typeface="Arial" panose="020B0604020202020204" pitchFamily="34" charset="0"/>
              <a:buChar char="•"/>
            </a:pPr>
            <a:r>
              <a:rPr lang="en-US" sz="4000" dirty="0" smtClean="0"/>
              <a:t>Ambassadors </a:t>
            </a:r>
          </a:p>
          <a:p>
            <a:pPr marL="1028700" lvl="1" indent="-571500">
              <a:buFont typeface="Arial" panose="020B0604020202020204" pitchFamily="34" charset="0"/>
              <a:buChar char="•"/>
            </a:pPr>
            <a:r>
              <a:rPr lang="en-US" sz="4000" dirty="0" smtClean="0"/>
              <a:t>Supreme court judges</a:t>
            </a:r>
          </a:p>
          <a:p>
            <a:pPr lvl="1"/>
            <a:endParaRPr lang="en-US" sz="4000" dirty="0" smtClean="0"/>
          </a:p>
          <a:p>
            <a:pPr lvl="1"/>
            <a:r>
              <a:rPr lang="en-US" sz="4000" dirty="0" smtClean="0"/>
              <a:t>Ratification powers- treaties with other countries 2/3 of Senators present.  Presidents have avoided this vote by negotiating Executive Agreements that don’t need this vote.</a:t>
            </a:r>
          </a:p>
        </p:txBody>
      </p:sp>
    </p:spTree>
    <p:extLst>
      <p:ext uri="{BB962C8B-B14F-4D97-AF65-F5344CB8AC3E}">
        <p14:creationId xmlns:p14="http://schemas.microsoft.com/office/powerpoint/2010/main" val="45525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695" y="524656"/>
            <a:ext cx="11482466" cy="6247864"/>
          </a:xfrm>
          <a:prstGeom prst="rect">
            <a:avLst/>
          </a:prstGeom>
          <a:noFill/>
        </p:spPr>
        <p:txBody>
          <a:bodyPr wrap="square" rtlCol="0">
            <a:spAutoFit/>
          </a:bodyPr>
          <a:lstStyle/>
          <a:p>
            <a:r>
              <a:rPr lang="en-US" sz="4000" dirty="0" smtClean="0"/>
              <a:t>Amendment power- Congress proposes amendments to the Constitution.  </a:t>
            </a:r>
          </a:p>
          <a:p>
            <a:endParaRPr lang="en-US" sz="4000" dirty="0"/>
          </a:p>
          <a:p>
            <a:r>
              <a:rPr lang="en-US" sz="4000" dirty="0" smtClean="0"/>
              <a:t>US v. Lopez (1995)</a:t>
            </a:r>
          </a:p>
          <a:p>
            <a:r>
              <a:rPr lang="en-US" sz="4000" dirty="0" smtClean="0"/>
              <a:t>Re: 1990 Congress passed Gun Free School Zone Act- prohibited anyone from carrying a gun in a school zone.  Congress used commerce clause to justify.  </a:t>
            </a:r>
          </a:p>
          <a:p>
            <a:r>
              <a:rPr lang="en-US" sz="4000" dirty="0" smtClean="0"/>
              <a:t>What do you think?</a:t>
            </a:r>
          </a:p>
          <a:p>
            <a:endParaRPr lang="en-US" sz="4000" dirty="0"/>
          </a:p>
          <a:p>
            <a:r>
              <a:rPr lang="en-US" sz="4000" dirty="0" smtClean="0"/>
              <a:t>End of 6.1</a:t>
            </a:r>
            <a:endParaRPr lang="en-US" sz="4000" dirty="0"/>
          </a:p>
        </p:txBody>
      </p:sp>
    </p:spTree>
    <p:extLst>
      <p:ext uri="{BB962C8B-B14F-4D97-AF65-F5344CB8AC3E}">
        <p14:creationId xmlns:p14="http://schemas.microsoft.com/office/powerpoint/2010/main" val="168989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344774"/>
            <a:ext cx="11767279" cy="6247864"/>
          </a:xfrm>
          <a:prstGeom prst="rect">
            <a:avLst/>
          </a:prstGeom>
          <a:noFill/>
        </p:spPr>
        <p:txBody>
          <a:bodyPr wrap="square" rtlCol="0">
            <a:spAutoFit/>
          </a:bodyPr>
          <a:lstStyle/>
          <a:p>
            <a:r>
              <a:rPr lang="en-US" sz="4000" dirty="0" smtClean="0"/>
              <a:t>Investigations and Oversight-Congress has the authority to investigate social and economic misconduct and to evaluate the effectiveness of governmental agencies.  This power was created by CUSTOM.  They did it once then never stopped.  Military battles, sinking of Titanic, EPA, etc.</a:t>
            </a:r>
          </a:p>
          <a:p>
            <a:endParaRPr lang="en-US" sz="4000" dirty="0"/>
          </a:p>
          <a:p>
            <a:r>
              <a:rPr lang="en-US" sz="4000" dirty="0" smtClean="0"/>
              <a:t>Dodd Frank bill- out come of an investigation into what caused the economic meltdown in 2008.</a:t>
            </a:r>
          </a:p>
          <a:p>
            <a:endParaRPr lang="en-US" sz="4000" dirty="0"/>
          </a:p>
        </p:txBody>
      </p:sp>
    </p:spTree>
    <p:extLst>
      <p:ext uri="{BB962C8B-B14F-4D97-AF65-F5344CB8AC3E}">
        <p14:creationId xmlns:p14="http://schemas.microsoft.com/office/powerpoint/2010/main" val="190213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9744" y="464695"/>
            <a:ext cx="11497456" cy="5632311"/>
          </a:xfrm>
          <a:prstGeom prst="rect">
            <a:avLst/>
          </a:prstGeom>
          <a:noFill/>
        </p:spPr>
        <p:txBody>
          <a:bodyPr wrap="square" rtlCol="0">
            <a:spAutoFit/>
          </a:bodyPr>
          <a:lstStyle/>
          <a:p>
            <a:r>
              <a:rPr lang="en-US" sz="4000" dirty="0" smtClean="0"/>
              <a:t>Rights of Congressional Witnesses-</a:t>
            </a:r>
          </a:p>
          <a:p>
            <a:pPr marL="571500" indent="-571500">
              <a:buFont typeface="Arial" panose="020B0604020202020204" pitchFamily="34" charset="0"/>
              <a:buChar char="•"/>
            </a:pPr>
            <a:r>
              <a:rPr lang="en-US" sz="4000" dirty="0" smtClean="0"/>
              <a:t>Power to subpoena witnesses</a:t>
            </a:r>
          </a:p>
          <a:p>
            <a:pPr marL="571500" indent="-571500">
              <a:buFont typeface="Arial" panose="020B0604020202020204" pitchFamily="34" charset="0"/>
              <a:buChar char="•"/>
            </a:pPr>
            <a:r>
              <a:rPr lang="en-US" sz="4000" dirty="0" smtClean="0"/>
              <a:t>Can require them to testify under oat, punishable by perjury if lie, if you refuse you can be held in contempt-arrested and jailed. (not in constitution but courts do it all the time)</a:t>
            </a:r>
          </a:p>
          <a:p>
            <a:pPr marL="571500" indent="-571500">
              <a:buFont typeface="Arial" panose="020B0604020202020204" pitchFamily="34" charset="0"/>
              <a:buChar char="•"/>
            </a:pPr>
            <a:r>
              <a:rPr lang="en-US" sz="4000" dirty="0" smtClean="0"/>
              <a:t>Witness do have the right to remain silent 5</a:t>
            </a:r>
            <a:r>
              <a:rPr lang="en-US" sz="4000" baseline="30000" dirty="0" smtClean="0"/>
              <a:t>th</a:t>
            </a:r>
            <a:r>
              <a:rPr lang="en-US" sz="4000" dirty="0" smtClean="0"/>
              <a:t>,  freedom from unreasonable 4</a:t>
            </a:r>
            <a:r>
              <a:rPr lang="en-US" sz="4000" baseline="30000" dirty="0" smtClean="0"/>
              <a:t>th</a:t>
            </a:r>
            <a:r>
              <a:rPr lang="en-US" sz="4000" dirty="0" smtClean="0"/>
              <a:t> searches and freedom of 1</a:t>
            </a:r>
            <a:r>
              <a:rPr lang="en-US" sz="4000" baseline="30000" dirty="0" smtClean="0"/>
              <a:t>st</a:t>
            </a:r>
            <a:r>
              <a:rPr lang="en-US" sz="4000" dirty="0" smtClean="0"/>
              <a:t>.  Watkins v. US (1957)</a:t>
            </a:r>
            <a:endParaRPr lang="en-US" sz="4000" dirty="0"/>
          </a:p>
        </p:txBody>
      </p:sp>
    </p:spTree>
    <p:extLst>
      <p:ext uri="{BB962C8B-B14F-4D97-AF65-F5344CB8AC3E}">
        <p14:creationId xmlns:p14="http://schemas.microsoft.com/office/powerpoint/2010/main" val="305114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852" y="284813"/>
            <a:ext cx="11782269" cy="6247864"/>
          </a:xfrm>
          <a:prstGeom prst="rect">
            <a:avLst/>
          </a:prstGeom>
          <a:noFill/>
        </p:spPr>
        <p:txBody>
          <a:bodyPr wrap="square" rtlCol="0">
            <a:spAutoFit/>
          </a:bodyPr>
          <a:lstStyle/>
          <a:p>
            <a:r>
              <a:rPr lang="en-US" sz="4000" dirty="0" smtClean="0"/>
              <a:t>So… how do you get somebody to spill the beans if they will get in trouble from their testimony????</a:t>
            </a:r>
          </a:p>
          <a:p>
            <a:r>
              <a:rPr lang="en-US" sz="4000" dirty="0" smtClean="0"/>
              <a:t>Immunity!!!  Gives them a get out of jail free card for testifying.  If granted immunity they CANNOT plead the 5</a:t>
            </a:r>
            <a:r>
              <a:rPr lang="en-US" sz="4000" baseline="30000" dirty="0" smtClean="0"/>
              <a:t>th</a:t>
            </a:r>
            <a:r>
              <a:rPr lang="en-US" sz="4000" dirty="0" smtClean="0"/>
              <a:t>!</a:t>
            </a:r>
          </a:p>
          <a:p>
            <a:endParaRPr lang="en-US" sz="4000" dirty="0"/>
          </a:p>
          <a:p>
            <a:r>
              <a:rPr lang="en-US" sz="4000" dirty="0" smtClean="0"/>
              <a:t>Oversight-Congressional review of executive branch activities.  Checking to make sure executive branch carries out the laws, this way they check to see if meeting the laws goals.  Political???</a:t>
            </a:r>
            <a:endParaRPr lang="en-US" sz="4000" dirty="0"/>
          </a:p>
        </p:txBody>
      </p:sp>
    </p:spTree>
    <p:extLst>
      <p:ext uri="{BB962C8B-B14F-4D97-AF65-F5344CB8AC3E}">
        <p14:creationId xmlns:p14="http://schemas.microsoft.com/office/powerpoint/2010/main" val="94689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882" y="329784"/>
            <a:ext cx="11797259" cy="6863417"/>
          </a:xfrm>
          <a:prstGeom prst="rect">
            <a:avLst/>
          </a:prstGeom>
          <a:noFill/>
        </p:spPr>
        <p:txBody>
          <a:bodyPr wrap="square" rtlCol="0">
            <a:spAutoFit/>
          </a:bodyPr>
          <a:lstStyle/>
          <a:p>
            <a:r>
              <a:rPr lang="en-US" sz="4000" dirty="0" smtClean="0"/>
              <a:t>How Congress limits the Executive- </a:t>
            </a:r>
          </a:p>
          <a:p>
            <a:pPr marL="571500" indent="-571500">
              <a:buFont typeface="Arial" panose="020B0604020202020204" pitchFamily="34" charset="0"/>
              <a:buChar char="•"/>
            </a:pPr>
            <a:r>
              <a:rPr lang="en-US" sz="4000" dirty="0" smtClean="0"/>
              <a:t>President must send annual report to Congress on the state of the nations economy.</a:t>
            </a:r>
          </a:p>
          <a:p>
            <a:pPr marL="571500" indent="-571500">
              <a:buFont typeface="Arial" panose="020B0604020202020204" pitchFamily="34" charset="0"/>
              <a:buChar char="•"/>
            </a:pPr>
            <a:r>
              <a:rPr lang="en-US" sz="4000" dirty="0" smtClean="0"/>
              <a:t>Government Accountability office- examine other agencies and their financials</a:t>
            </a:r>
            <a:r>
              <a:rPr lang="en-US" sz="4000" dirty="0" smtClean="0"/>
              <a:t>.</a:t>
            </a:r>
          </a:p>
          <a:p>
            <a:endParaRPr lang="en-US" sz="4000" dirty="0" smtClean="0"/>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smtClean="0"/>
          </a:p>
          <a:p>
            <a:r>
              <a:rPr lang="en-US" sz="4000" dirty="0" smtClean="0"/>
              <a:t>Attorney General has sole power to conduct ethics investigations of top officials.   Ongoing now!!!</a:t>
            </a:r>
          </a:p>
          <a:p>
            <a:r>
              <a:rPr lang="en-US" sz="4000" dirty="0" smtClean="0"/>
              <a:t>End of 6.2</a:t>
            </a:r>
            <a:endParaRPr lang="en-US" sz="4000" dirty="0"/>
          </a:p>
        </p:txBody>
      </p:sp>
    </p:spTree>
    <p:extLst>
      <p:ext uri="{BB962C8B-B14F-4D97-AF65-F5344CB8AC3E}">
        <p14:creationId xmlns:p14="http://schemas.microsoft.com/office/powerpoint/2010/main" val="3711192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872" y="329784"/>
            <a:ext cx="11767279" cy="5078313"/>
          </a:xfrm>
          <a:prstGeom prst="rect">
            <a:avLst/>
          </a:prstGeom>
          <a:noFill/>
        </p:spPr>
        <p:txBody>
          <a:bodyPr wrap="square" rtlCol="0">
            <a:spAutoFit/>
          </a:bodyPr>
          <a:lstStyle/>
          <a:p>
            <a:r>
              <a:rPr lang="en-US" sz="3600" dirty="0" smtClean="0"/>
              <a:t>Congress and the President-checks and balances.  Each have huge influences over the other.</a:t>
            </a:r>
          </a:p>
          <a:p>
            <a:pPr marL="571500" indent="-571500">
              <a:buFont typeface="Arial" panose="020B0604020202020204" pitchFamily="34" charset="0"/>
              <a:buChar char="•"/>
            </a:pPr>
            <a:r>
              <a:rPr lang="en-US" sz="3600" dirty="0" smtClean="0"/>
              <a:t>Different constituents- Pres- all the people, Congress- only folks from their state (district)</a:t>
            </a:r>
          </a:p>
          <a:p>
            <a:pPr marL="571500" indent="-571500">
              <a:buFont typeface="Arial" panose="020B0604020202020204" pitchFamily="34" charset="0"/>
              <a:buChar char="•"/>
            </a:pPr>
            <a:r>
              <a:rPr lang="en-US" sz="3600" dirty="0" smtClean="0"/>
              <a:t>Party politics- politics driven by party loyalty.</a:t>
            </a:r>
          </a:p>
          <a:p>
            <a:pPr marL="571500" indent="-571500">
              <a:buFont typeface="Arial" panose="020B0604020202020204" pitchFamily="34" charset="0"/>
              <a:buChar char="•"/>
            </a:pPr>
            <a:r>
              <a:rPr lang="en-US" sz="3600" dirty="0" smtClean="0"/>
              <a:t>Organization-of Congress (the 100 hoops to jump thru to get legislation)</a:t>
            </a:r>
          </a:p>
          <a:p>
            <a:pPr marL="571500" indent="-571500">
              <a:buFont typeface="Arial" panose="020B0604020202020204" pitchFamily="34" charset="0"/>
              <a:buChar char="•"/>
            </a:pPr>
            <a:r>
              <a:rPr lang="en-US" sz="3600" dirty="0" smtClean="0"/>
              <a:t>Timetable- Pres 4 years, Senate 6 House 2  what may work for one group will not work for other.</a:t>
            </a:r>
            <a:endParaRPr lang="en-US" sz="3600" dirty="0"/>
          </a:p>
        </p:txBody>
      </p:sp>
    </p:spTree>
    <p:extLst>
      <p:ext uri="{BB962C8B-B14F-4D97-AF65-F5344CB8AC3E}">
        <p14:creationId xmlns:p14="http://schemas.microsoft.com/office/powerpoint/2010/main" val="3777429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873" y="509666"/>
            <a:ext cx="11737298" cy="5078313"/>
          </a:xfrm>
          <a:prstGeom prst="rect">
            <a:avLst/>
          </a:prstGeom>
          <a:noFill/>
        </p:spPr>
        <p:txBody>
          <a:bodyPr wrap="square" rtlCol="0">
            <a:spAutoFit/>
          </a:bodyPr>
          <a:lstStyle/>
          <a:p>
            <a:r>
              <a:rPr lang="en-US" sz="3600" dirty="0" smtClean="0"/>
              <a:t>Balance of Power-Tug of War!  Who has more depends upon</a:t>
            </a:r>
          </a:p>
          <a:p>
            <a:pPr marL="571500" indent="-571500">
              <a:buFont typeface="Arial" panose="020B0604020202020204" pitchFamily="34" charset="0"/>
              <a:buChar char="•"/>
            </a:pPr>
            <a:r>
              <a:rPr lang="en-US" sz="3600" dirty="0" smtClean="0"/>
              <a:t>Political issues, political savvy of congressional leaders, popularity of the president.</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smtClean="0"/>
              <a:t>Prior to Civil War Congress took lead in proposing legislation.  Then several strong Presidents (TR, FDR, LBJ) took the lead.  Nixon to much.  Now Congress grants pres. Leadership role in proposing legislation but feels free to debate, modify, defeat those requests.</a:t>
            </a:r>
            <a:endParaRPr lang="en-US" sz="3600" dirty="0"/>
          </a:p>
        </p:txBody>
      </p:sp>
    </p:spTree>
    <p:extLst>
      <p:ext uri="{BB962C8B-B14F-4D97-AF65-F5344CB8AC3E}">
        <p14:creationId xmlns:p14="http://schemas.microsoft.com/office/powerpoint/2010/main" val="1948511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784" y="434715"/>
            <a:ext cx="11572406" cy="6186309"/>
          </a:xfrm>
          <a:prstGeom prst="rect">
            <a:avLst/>
          </a:prstGeom>
          <a:noFill/>
        </p:spPr>
        <p:txBody>
          <a:bodyPr wrap="square" rtlCol="0">
            <a:spAutoFit/>
          </a:bodyPr>
          <a:lstStyle/>
          <a:p>
            <a:r>
              <a:rPr lang="en-US" sz="3600" dirty="0" smtClean="0"/>
              <a:t>Emergency powers- When it has hit the fan, Congress has granted Presidents additional powers.  Lots!!  But in 1976 these were restricted.  </a:t>
            </a:r>
            <a:endParaRPr lang="en-US" sz="3600" dirty="0"/>
          </a:p>
          <a:p>
            <a:r>
              <a:rPr lang="en-US" sz="3600" dirty="0" smtClean="0"/>
              <a:t>National Emergencies Act- Presidents must notify Congress when they are going to declare a national emergency- it must meet definition.</a:t>
            </a:r>
          </a:p>
          <a:p>
            <a:endParaRPr lang="en-US" sz="3600" dirty="0"/>
          </a:p>
          <a:p>
            <a:r>
              <a:rPr lang="en-US" sz="3600" dirty="0" smtClean="0"/>
              <a:t>Balancing Budget Powers- (joke)  Congress has CBO to give Congress financial expertise.  </a:t>
            </a:r>
            <a:endParaRPr lang="en-US" sz="3600" dirty="0"/>
          </a:p>
          <a:p>
            <a:endParaRPr lang="en-US" sz="3600" dirty="0" smtClean="0"/>
          </a:p>
          <a:p>
            <a:r>
              <a:rPr lang="en-US" sz="3600" dirty="0" smtClean="0"/>
              <a:t>No </a:t>
            </a:r>
            <a:r>
              <a:rPr lang="en-US" sz="3600" smtClean="0"/>
              <a:t>line-item veto.</a:t>
            </a:r>
            <a:endParaRPr lang="en-US" sz="3600" dirty="0"/>
          </a:p>
        </p:txBody>
      </p:sp>
    </p:spTree>
    <p:extLst>
      <p:ext uri="{BB962C8B-B14F-4D97-AF65-F5344CB8AC3E}">
        <p14:creationId xmlns:p14="http://schemas.microsoft.com/office/powerpoint/2010/main" val="428434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931" y="644577"/>
            <a:ext cx="11977141" cy="5632311"/>
          </a:xfrm>
          <a:prstGeom prst="rect">
            <a:avLst/>
          </a:prstGeom>
          <a:noFill/>
        </p:spPr>
        <p:txBody>
          <a:bodyPr wrap="square" rtlCol="0">
            <a:spAutoFit/>
          </a:bodyPr>
          <a:lstStyle/>
          <a:p>
            <a:r>
              <a:rPr lang="en-US" sz="4000" dirty="0" smtClean="0"/>
              <a:t>McCulloch v. Maryland- loose constructionist won giving a very broad interpretation of the necessary and proper clause.  (huge expansion of gov. power)</a:t>
            </a:r>
          </a:p>
          <a:p>
            <a:endParaRPr lang="en-US" sz="4000" dirty="0"/>
          </a:p>
          <a:p>
            <a:r>
              <a:rPr lang="en-US" sz="4000" dirty="0" smtClean="0"/>
              <a:t>Limits on Congress: MAY NOT</a:t>
            </a:r>
          </a:p>
          <a:p>
            <a:pPr marL="571500" indent="-571500">
              <a:buFont typeface="Arial" panose="020B0604020202020204" pitchFamily="34" charset="0"/>
              <a:buChar char="•"/>
            </a:pPr>
            <a:r>
              <a:rPr lang="en-US" sz="4000" dirty="0" smtClean="0"/>
              <a:t>suspend habeas corpus  (rebellion/invasion)</a:t>
            </a:r>
          </a:p>
          <a:p>
            <a:pPr marL="571500" indent="-571500">
              <a:buFont typeface="Arial" panose="020B0604020202020204" pitchFamily="34" charset="0"/>
              <a:buChar char="•"/>
            </a:pPr>
            <a:r>
              <a:rPr lang="en-US" sz="4000" dirty="0" smtClean="0"/>
              <a:t>Bills of attainder (no trial)</a:t>
            </a:r>
          </a:p>
          <a:p>
            <a:pPr marL="571500" indent="-571500">
              <a:buFont typeface="Arial" panose="020B0604020202020204" pitchFamily="34" charset="0"/>
              <a:buChar char="•"/>
            </a:pPr>
            <a:r>
              <a:rPr lang="en-US" sz="4000" dirty="0" smtClean="0"/>
              <a:t>Ex post facto laws</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248995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584616"/>
            <a:ext cx="11917180" cy="5016758"/>
          </a:xfrm>
          <a:prstGeom prst="rect">
            <a:avLst/>
          </a:prstGeom>
          <a:noFill/>
        </p:spPr>
        <p:txBody>
          <a:bodyPr wrap="square" rtlCol="0">
            <a:spAutoFit/>
          </a:bodyPr>
          <a:lstStyle/>
          <a:p>
            <a:r>
              <a:rPr lang="en-US" sz="4000" dirty="0" smtClean="0"/>
              <a:t>Legislative Powers-</a:t>
            </a:r>
          </a:p>
          <a:p>
            <a:r>
              <a:rPr lang="en-US" sz="4000" dirty="0" smtClean="0"/>
              <a:t>Senate-confirm/deny presidential appointments</a:t>
            </a:r>
          </a:p>
          <a:p>
            <a:r>
              <a:rPr lang="en-US" sz="4000" dirty="0" smtClean="0"/>
              <a:t>Congress- increased control over taxing, spending and regulating interstate commerce.</a:t>
            </a:r>
          </a:p>
          <a:p>
            <a:endParaRPr lang="en-US" sz="4000" dirty="0"/>
          </a:p>
          <a:p>
            <a:r>
              <a:rPr lang="en-US" sz="4000" dirty="0" smtClean="0"/>
              <a:t>Taxing-Art. 1 S 8  Levy taxes and control spending to provide for the general welfare.  “Power of the Purse-no one can spend </a:t>
            </a:r>
            <a:r>
              <a:rPr lang="en-US" sz="4000" dirty="0" err="1" smtClean="0"/>
              <a:t>gov</a:t>
            </a:r>
            <a:r>
              <a:rPr lang="en-US" sz="4000" dirty="0" smtClean="0"/>
              <a:t> $ without Congress authorization.</a:t>
            </a:r>
            <a:endParaRPr lang="en-US" sz="4000" dirty="0"/>
          </a:p>
        </p:txBody>
      </p:sp>
    </p:spTree>
    <p:extLst>
      <p:ext uri="{BB962C8B-B14F-4D97-AF65-F5344CB8AC3E}">
        <p14:creationId xmlns:p14="http://schemas.microsoft.com/office/powerpoint/2010/main" val="317103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892" y="689548"/>
            <a:ext cx="11782269" cy="5632311"/>
          </a:xfrm>
          <a:prstGeom prst="rect">
            <a:avLst/>
          </a:prstGeom>
          <a:noFill/>
        </p:spPr>
        <p:txBody>
          <a:bodyPr wrap="square" rtlCol="0">
            <a:spAutoFit/>
          </a:bodyPr>
          <a:lstStyle/>
          <a:p>
            <a:r>
              <a:rPr lang="en-US" sz="4000" dirty="0" smtClean="0"/>
              <a:t>Art. 1 S 7 All revenue Bills must begin in the House.  (raising money)</a:t>
            </a:r>
          </a:p>
          <a:p>
            <a:endParaRPr lang="en-US" sz="4000" dirty="0"/>
          </a:p>
          <a:p>
            <a:r>
              <a:rPr lang="en-US" sz="4000" dirty="0" smtClean="0"/>
              <a:t>Appropriations Bills (spending money) </a:t>
            </a:r>
          </a:p>
          <a:p>
            <a:r>
              <a:rPr lang="en-US" sz="4000" dirty="0"/>
              <a:t>	</a:t>
            </a:r>
            <a:r>
              <a:rPr lang="en-US" sz="4000" dirty="0" smtClean="0"/>
              <a:t>1. authorization bill- establishes the program money to be spent on.</a:t>
            </a:r>
          </a:p>
          <a:p>
            <a:r>
              <a:rPr lang="en-US" sz="4000" dirty="0"/>
              <a:t>	</a:t>
            </a:r>
            <a:r>
              <a:rPr lang="en-US" sz="4000" dirty="0" smtClean="0"/>
              <a:t>2. appropriations bill approves funding for above program.</a:t>
            </a:r>
          </a:p>
          <a:p>
            <a:endParaRPr lang="en-US" sz="4000" dirty="0"/>
          </a:p>
        </p:txBody>
      </p:sp>
    </p:spTree>
    <p:extLst>
      <p:ext uri="{BB962C8B-B14F-4D97-AF65-F5344CB8AC3E}">
        <p14:creationId xmlns:p14="http://schemas.microsoft.com/office/powerpoint/2010/main" val="186274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4774" y="539646"/>
            <a:ext cx="11587396" cy="5016758"/>
          </a:xfrm>
          <a:prstGeom prst="rect">
            <a:avLst/>
          </a:prstGeom>
          <a:noFill/>
        </p:spPr>
        <p:txBody>
          <a:bodyPr wrap="square" rtlCol="0">
            <a:spAutoFit/>
          </a:bodyPr>
          <a:lstStyle/>
          <a:p>
            <a:r>
              <a:rPr lang="en-US" sz="4000" dirty="0" smtClean="0"/>
              <a:t>Congress can borrow $</a:t>
            </a:r>
          </a:p>
          <a:p>
            <a:pPr marL="571500" indent="-571500">
              <a:buFont typeface="Arial" panose="020B0604020202020204" pitchFamily="34" charset="0"/>
              <a:buChar char="•"/>
            </a:pPr>
            <a:r>
              <a:rPr lang="en-US" sz="4000" dirty="0" smtClean="0"/>
              <a:t>Sells gov. bonds or notes- savings bonds, Treasury bills or Treasury notes you lend the government money and the </a:t>
            </a:r>
            <a:r>
              <a:rPr lang="en-US" sz="4000" dirty="0" err="1" smtClean="0"/>
              <a:t>gov</a:t>
            </a:r>
            <a:r>
              <a:rPr lang="en-US" sz="4000" dirty="0" smtClean="0"/>
              <a:t> promises to pay you back at an agreed upon time.  3 months to 30 years.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dirty="0" smtClean="0"/>
              <a:t>Congress has to vote to raise debt ceiling- the amount of money the government can borrow. </a:t>
            </a:r>
            <a:endParaRPr lang="en-US" sz="4000" dirty="0"/>
          </a:p>
        </p:txBody>
      </p:sp>
    </p:spTree>
    <p:extLst>
      <p:ext uri="{BB962C8B-B14F-4D97-AF65-F5344CB8AC3E}">
        <p14:creationId xmlns:p14="http://schemas.microsoft.com/office/powerpoint/2010/main" val="350205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9784" y="569626"/>
            <a:ext cx="11482465" cy="6247864"/>
          </a:xfrm>
          <a:prstGeom prst="rect">
            <a:avLst/>
          </a:prstGeom>
          <a:noFill/>
        </p:spPr>
        <p:txBody>
          <a:bodyPr wrap="square" rtlCol="0">
            <a:spAutoFit/>
          </a:bodyPr>
          <a:lstStyle/>
          <a:p>
            <a:r>
              <a:rPr lang="en-US" sz="4000" dirty="0" smtClean="0"/>
              <a:t>Art. 1 Sec 8 Cl 3- Commerce Power- Congress can regulate foreign trade and interstate commerce.  Supreme Court has determined that this means much more than buying and selling goods and services.  </a:t>
            </a:r>
            <a:r>
              <a:rPr lang="en-US" sz="4000" dirty="0" err="1" smtClean="0"/>
              <a:t>ie</a:t>
            </a:r>
            <a:r>
              <a:rPr lang="en-US" sz="4000" dirty="0" smtClean="0"/>
              <a:t>) navigation, broadcasting, banking, finance, air and water pollution. </a:t>
            </a:r>
          </a:p>
          <a:p>
            <a:endParaRPr lang="en-US" sz="4000" dirty="0"/>
          </a:p>
          <a:p>
            <a:r>
              <a:rPr lang="en-US" sz="4000" dirty="0" smtClean="0"/>
              <a:t>*** Civil Rights Act of 1964- Congress used this clause to prohibit discrimination in restaurants, hotels and motels.</a:t>
            </a:r>
            <a:endParaRPr lang="en-US" sz="4000" dirty="0"/>
          </a:p>
        </p:txBody>
      </p:sp>
    </p:spTree>
    <p:extLst>
      <p:ext uri="{BB962C8B-B14F-4D97-AF65-F5344CB8AC3E}">
        <p14:creationId xmlns:p14="http://schemas.microsoft.com/office/powerpoint/2010/main" val="423950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479685"/>
            <a:ext cx="11542426" cy="6247864"/>
          </a:xfrm>
          <a:prstGeom prst="rect">
            <a:avLst/>
          </a:prstGeom>
          <a:noFill/>
        </p:spPr>
        <p:txBody>
          <a:bodyPr wrap="square" rtlCol="0">
            <a:spAutoFit/>
          </a:bodyPr>
          <a:lstStyle/>
          <a:p>
            <a:r>
              <a:rPr lang="en-US" sz="4000" dirty="0" smtClean="0"/>
              <a:t>Foreign Policy Powers-approve treaties, declare war, maintain an army and a navy.</a:t>
            </a:r>
          </a:p>
          <a:p>
            <a:endParaRPr lang="en-US" sz="4000" dirty="0"/>
          </a:p>
          <a:p>
            <a:r>
              <a:rPr lang="en-US" sz="4000" dirty="0" smtClean="0"/>
              <a:t>1973 War Powers Act- A president must notify Congress within 48 hours of any commitment of troops abroad and must withdrawal them within 60-90 days unless Congress approves.  We have been in several conflicts that have NOT been declared war by Congress.  Cambodia, Iran, Somalia, </a:t>
            </a:r>
            <a:r>
              <a:rPr lang="en-US" sz="4000" dirty="0" err="1" smtClean="0"/>
              <a:t>Lybia</a:t>
            </a:r>
            <a:r>
              <a:rPr lang="en-US" sz="4000" dirty="0" smtClean="0"/>
              <a:t>, Panama, Etc.</a:t>
            </a:r>
            <a:endParaRPr lang="en-US" sz="4000" dirty="0"/>
          </a:p>
        </p:txBody>
      </p:sp>
    </p:spTree>
    <p:extLst>
      <p:ext uri="{BB962C8B-B14F-4D97-AF65-F5344CB8AC3E}">
        <p14:creationId xmlns:p14="http://schemas.microsoft.com/office/powerpoint/2010/main" val="2784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882" y="464695"/>
            <a:ext cx="11797259" cy="3785652"/>
          </a:xfrm>
          <a:prstGeom prst="rect">
            <a:avLst/>
          </a:prstGeom>
          <a:noFill/>
        </p:spPr>
        <p:txBody>
          <a:bodyPr wrap="square" rtlCol="0">
            <a:spAutoFit/>
          </a:bodyPr>
          <a:lstStyle/>
          <a:p>
            <a:r>
              <a:rPr lang="en-US" sz="4000" dirty="0" smtClean="0"/>
              <a:t>Congress- </a:t>
            </a:r>
          </a:p>
          <a:p>
            <a:r>
              <a:rPr lang="en-US" sz="4000" dirty="0" smtClean="0"/>
              <a:t>Immigration and naturalization</a:t>
            </a:r>
          </a:p>
          <a:p>
            <a:endParaRPr lang="en-US" sz="4000" dirty="0"/>
          </a:p>
          <a:p>
            <a:r>
              <a:rPr lang="en-US" sz="4000" dirty="0" smtClean="0"/>
              <a:t>Admission of new states.</a:t>
            </a:r>
          </a:p>
          <a:p>
            <a:endParaRPr lang="en-US" sz="4000" dirty="0"/>
          </a:p>
          <a:p>
            <a:r>
              <a:rPr lang="en-US" sz="4000" dirty="0" smtClean="0"/>
              <a:t>Regulate federal property- federal parks, military bases</a:t>
            </a:r>
            <a:endParaRPr lang="en-US" sz="4000" dirty="0"/>
          </a:p>
        </p:txBody>
      </p:sp>
    </p:spTree>
    <p:extLst>
      <p:ext uri="{BB962C8B-B14F-4D97-AF65-F5344CB8AC3E}">
        <p14:creationId xmlns:p14="http://schemas.microsoft.com/office/powerpoint/2010/main" val="265329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862" y="449705"/>
            <a:ext cx="11737299" cy="4401205"/>
          </a:xfrm>
          <a:prstGeom prst="rect">
            <a:avLst/>
          </a:prstGeom>
          <a:noFill/>
        </p:spPr>
        <p:txBody>
          <a:bodyPr wrap="square" rtlCol="0">
            <a:spAutoFit/>
          </a:bodyPr>
          <a:lstStyle/>
          <a:p>
            <a:r>
              <a:rPr lang="en-US" sz="4000" dirty="0" smtClean="0"/>
              <a:t>Other powers of Congress-</a:t>
            </a:r>
          </a:p>
          <a:p>
            <a:endParaRPr lang="en-US" sz="4000" dirty="0"/>
          </a:p>
          <a:p>
            <a:r>
              <a:rPr lang="en-US" sz="4000" dirty="0" smtClean="0"/>
              <a:t>Grant patents- exclusive right to inventor to manufacture, use, sell their invention for 20 years.</a:t>
            </a:r>
          </a:p>
          <a:p>
            <a:endParaRPr lang="en-US" sz="4000" dirty="0"/>
          </a:p>
          <a:p>
            <a:r>
              <a:rPr lang="en-US" sz="4000" dirty="0" smtClean="0"/>
              <a:t>Copyrights- books, music, art.  Exclusive for life of artist plus 70 years.  (can be sold)</a:t>
            </a:r>
            <a:endParaRPr lang="en-US" sz="4000" dirty="0"/>
          </a:p>
        </p:txBody>
      </p:sp>
    </p:spTree>
    <p:extLst>
      <p:ext uri="{BB962C8B-B14F-4D97-AF65-F5344CB8AC3E}">
        <p14:creationId xmlns:p14="http://schemas.microsoft.com/office/powerpoint/2010/main" val="3651707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1077</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Alachua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12</cp:revision>
  <dcterms:created xsi:type="dcterms:W3CDTF">2017-10-31T14:04:58Z</dcterms:created>
  <dcterms:modified xsi:type="dcterms:W3CDTF">2017-11-02T19:32:07Z</dcterms:modified>
</cp:coreProperties>
</file>