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543" r:id="rId3"/>
    <p:sldId id="258" r:id="rId4"/>
    <p:sldId id="544" r:id="rId5"/>
    <p:sldId id="559" r:id="rId6"/>
    <p:sldId id="259" r:id="rId7"/>
    <p:sldId id="260" r:id="rId8"/>
    <p:sldId id="261" r:id="rId9"/>
    <p:sldId id="262" r:id="rId10"/>
    <p:sldId id="263" r:id="rId11"/>
    <p:sldId id="560" r:id="rId12"/>
    <p:sldId id="265" r:id="rId13"/>
    <p:sldId id="561" r:id="rId14"/>
    <p:sldId id="267" r:id="rId15"/>
    <p:sldId id="272" r:id="rId16"/>
    <p:sldId id="268" r:id="rId17"/>
    <p:sldId id="269" r:id="rId18"/>
    <p:sldId id="270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60"/>
  </p:normalViewPr>
  <p:slideViewPr>
    <p:cSldViewPr snapToGrid="0" snapToObjects="1">
      <p:cViewPr varScale="1">
        <p:scale>
          <a:sx n="119" d="100"/>
          <a:sy n="119" d="100"/>
        </p:scale>
        <p:origin x="58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23C92-C25F-5746-AAC2-3989F1021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26C694-0407-124A-A2EA-848026A485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014A1-E261-F94C-BC65-52FF79F67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095B-4FAE-9745-9CDB-9450D6DF39CD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3A489-9689-F44C-AF9F-9EBFBFC1B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2687C-924B-8C4C-858C-16DEA8683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E3D90-810B-1B4A-85C9-68443AFC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2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BFDAB-2A0F-8A4B-8652-73C848F68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B1C495-D392-C54A-8FA0-D50C49F57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FDFD3-7862-344F-AA92-7F0194356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095B-4FAE-9745-9CDB-9450D6DF39CD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0BA02-95C0-B747-9850-B65AA6F4A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29B0A-09D9-8245-9758-F19283C6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E3D90-810B-1B4A-85C9-68443AFC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21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8B2B29-A3EC-6049-86B7-55673E431F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27654B-2FE7-4A4E-9F18-B840290DAB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0D333-624A-A642-AD9C-3F0426037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095B-4FAE-9745-9CDB-9450D6DF39CD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ECBC4-3EA4-4648-BA23-46C0E4F6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2E05E-E5AB-ED4B-BE8A-C64423BAC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E3D90-810B-1B4A-85C9-68443AFC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62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93676"/>
            <a:ext cx="11176000" cy="720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990601"/>
            <a:ext cx="5638800" cy="1895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990601"/>
            <a:ext cx="5638800" cy="1895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8923779"/>
      </p:ext>
    </p:extLst>
  </p:cSld>
  <p:clrMapOvr>
    <a:masterClrMapping/>
  </p:clrMapOvr>
  <p:transition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93676"/>
            <a:ext cx="11176000" cy="720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990600"/>
            <a:ext cx="11480800" cy="871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400" y="2014539"/>
            <a:ext cx="11480800" cy="871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3625514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E2BD9-589C-4B48-AD43-B1371E026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51ECC-103B-8B4D-AE5B-A36D8CAB8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74235-3972-CE4F-ACAB-CB1955ED7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095B-4FAE-9745-9CDB-9450D6DF39CD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A44EB-7A19-0D49-A0AC-3E06B02F0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CD4B1-09C0-414B-8509-BA120697D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E3D90-810B-1B4A-85C9-68443AFC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95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710F-78E8-2F48-A13B-4913B571A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E8E5B-5962-AA4F-AB4B-87ACB23DA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35407-B6F2-864F-80AC-08DE1D11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095B-4FAE-9745-9CDB-9450D6DF39CD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3649C-2D3E-2141-9E06-D5BC9E660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9E50A-4099-C74F-9161-B425DCEFD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E3D90-810B-1B4A-85C9-68443AFC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04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B75CC-0B09-6C4A-9EA7-BFF66C47F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3EC31-56C9-6A4F-B2B2-FB1E3032E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9144A-4EA8-4A49-8938-B9596F3DE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D073DF-85B6-E04D-9037-B79FC5262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095B-4FAE-9745-9CDB-9450D6DF39CD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80560D-8F44-A145-8B55-2F936B3E8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9DDD8-2057-FD42-BE1E-2A7B03A1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E3D90-810B-1B4A-85C9-68443AFC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18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61BDD-3E46-C44C-80D2-1F865BCDC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8B6D3-EED9-6247-B717-EF33F9594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D6F05-C71A-204C-89D8-1E3E26513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9E80B8-FE8F-1544-B6B0-2EB5F766E6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E410AC-9ACF-234D-8F8E-4823325FC8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C41E9F-7465-AA43-BF6D-06F1E2390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095B-4FAE-9745-9CDB-9450D6DF39CD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992FCE-B3B0-C54E-9739-E35E5BCD5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DF7A3E-C787-E94C-B35E-CF638AA20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E3D90-810B-1B4A-85C9-68443AFC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69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F4AFC-D29D-3D45-A8A4-854E44C03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D0C210-DF54-8B41-A87E-69A9ED65D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095B-4FAE-9745-9CDB-9450D6DF39CD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182BB4-EEE5-3C42-B5DB-E584AABDB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FB610F-4CDB-3840-8952-AC3056CFA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E3D90-810B-1B4A-85C9-68443AFC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3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65C63-2A8F-4941-A194-BA1B81203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095B-4FAE-9745-9CDB-9450D6DF39CD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9C7044-4FA8-6F4C-A77D-DBB67D35B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51DE6-130C-764D-AAD1-7668C35DA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E3D90-810B-1B4A-85C9-68443AFC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0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5348D-D3E9-5149-A559-ECBA0FEE0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F3E57-1712-4C4B-B9F5-0EB5BBCEE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578A4-7DE1-9C4C-8268-207385C61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A68237-5AD0-C442-96D8-9B3094355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095B-4FAE-9745-9CDB-9450D6DF39CD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1D7769-75EF-8445-9150-194C414B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6E018-3A3D-824E-8B22-C28900D48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E3D90-810B-1B4A-85C9-68443AFC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45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87230-CA8E-C54B-BE0C-CF8E8A063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14F060-B686-4141-8D68-2858AF355E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FCE40B-5EE2-034C-867A-A5F480346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EED9C-1B4F-8D49-A756-2A3DEB166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7095B-4FAE-9745-9CDB-9450D6DF39CD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E5D14D-9563-F843-8937-9E0FBBF13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048C8-19CC-1342-8013-00803F75F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E3D90-810B-1B4A-85C9-68443AFC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38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0A4FC4-6C46-4841-8D27-EECDCC782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0FEAE-889B-1045-8A26-00480553A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029F3-E68C-F24E-B420-4836E5E38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7095B-4FAE-9745-9CDB-9450D6DF39CD}" type="datetimeFigureOut">
              <a:rPr lang="en-US" smtClean="0"/>
              <a:t>2/22/2019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B2C54-399B-4D47-BA6F-2CEDCA6E8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AF5AD-B9FF-BC41-A53D-A359C8E00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E3D90-810B-1B4A-85C9-68443AFC0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6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FC16B-3C38-A24A-AFA8-8FDFC1129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51753"/>
            <a:ext cx="9144000" cy="1379606"/>
          </a:xfrm>
        </p:spPr>
        <p:txBody>
          <a:bodyPr/>
          <a:lstStyle/>
          <a:p>
            <a:r>
              <a:rPr lang="en-US" dirty="0"/>
              <a:t>The next part of Chapter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08FCBE-646A-D44F-8AB7-63E076B162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02732"/>
            <a:ext cx="9144000" cy="2855068"/>
          </a:xfrm>
        </p:spPr>
        <p:txBody>
          <a:bodyPr>
            <a:normAutofit/>
          </a:bodyPr>
          <a:lstStyle/>
          <a:p>
            <a:r>
              <a:rPr lang="en-US" sz="5400" dirty="0"/>
              <a:t>SUPPLY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4D60D5-8324-FF49-A5FF-A889DC7A7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670" y="2402732"/>
            <a:ext cx="5054330" cy="5054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36F8C1-D3D5-EB4F-B3F4-52A59E1CB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171444"/>
            <a:ext cx="5535038" cy="36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03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14952A-94B3-F845-BE41-BB7B60050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55"/>
            <a:ext cx="5183188" cy="967970"/>
          </a:xfrm>
        </p:spPr>
        <p:txBody>
          <a:bodyPr/>
          <a:lstStyle/>
          <a:p>
            <a:pPr algn="ctr"/>
            <a:r>
              <a:rPr lang="en-US" dirty="0"/>
              <a:t>Labor decisions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" y="4196761"/>
            <a:ext cx="5172456" cy="344728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D48E4B-2BA3-D843-BB05-88F399E8F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87424"/>
            <a:ext cx="5183188" cy="5870575"/>
          </a:xfrm>
        </p:spPr>
        <p:txBody>
          <a:bodyPr>
            <a:normAutofit/>
          </a:bodyPr>
          <a:lstStyle/>
          <a:p>
            <a:r>
              <a:rPr lang="en-US" sz="2400" dirty="0"/>
              <a:t>Companies must decide how the number of workers will affect their total production.</a:t>
            </a:r>
          </a:p>
          <a:p>
            <a:endParaRPr lang="en-US" sz="2400" dirty="0"/>
          </a:p>
          <a:p>
            <a:r>
              <a:rPr lang="en-US" sz="2400" dirty="0"/>
              <a:t>The</a:t>
            </a:r>
            <a:r>
              <a:rPr lang="en-US" sz="2400" b="1" dirty="0"/>
              <a:t> Marginal product of labor </a:t>
            </a:r>
            <a:r>
              <a:rPr lang="en-US" sz="2400" dirty="0"/>
              <a:t>is the change in output after hiring one additional laborer, or worker.</a:t>
            </a:r>
          </a:p>
        </p:txBody>
      </p: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6296298" y="487681"/>
            <a:ext cx="5128215" cy="5050970"/>
            <a:chOff x="2208" y="480"/>
            <a:chExt cx="3361" cy="3172"/>
          </a:xfrm>
        </p:grpSpPr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480"/>
              <a:ext cx="3361" cy="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2496" y="672"/>
              <a:ext cx="2544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kumimoji="0" lang="en-US" altLang="en-US" sz="2200" b="1" dirty="0">
                  <a:solidFill>
                    <a:srgbClr val="FFFFFF"/>
                  </a:solidFill>
                </a:rPr>
                <a:t>Marginal Product of Labor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2400" y="1056"/>
              <a:ext cx="1056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1800" b="1" dirty="0"/>
                <a:t>Labor (number of workers)</a:t>
              </a:r>
              <a:endParaRPr kumimoji="0" lang="en-US" altLang="en-US" dirty="0"/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3456" y="1056"/>
              <a:ext cx="1056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1800" b="1"/>
                <a:t>Output (beanbags per hour)</a:t>
              </a:r>
              <a:endParaRPr kumimoji="0" lang="en-US" altLang="en-US"/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4560" y="1056"/>
              <a:ext cx="768" cy="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1800" b="1"/>
                <a:t>Marginal product of labor</a:t>
              </a:r>
              <a:endParaRPr kumimoji="0" lang="en-US" altLang="en-US"/>
            </a:p>
          </p:txBody>
        </p:sp>
      </p:grpSp>
      <p:grpSp>
        <p:nvGrpSpPr>
          <p:cNvPr id="13" name="Group 43"/>
          <p:cNvGrpSpPr>
            <a:grpSpLocks/>
          </p:cNvGrpSpPr>
          <p:nvPr/>
        </p:nvGrpSpPr>
        <p:grpSpPr bwMode="auto">
          <a:xfrm>
            <a:off x="7107827" y="2461985"/>
            <a:ext cx="3581400" cy="287338"/>
            <a:chOff x="2784" y="1680"/>
            <a:chExt cx="2256" cy="181"/>
          </a:xfrm>
        </p:grpSpPr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2784" y="1680"/>
              <a:ext cx="24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 dirty="0"/>
                <a:t>0</a:t>
              </a: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3744" y="1680"/>
              <a:ext cx="38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0</a:t>
              </a:r>
              <a:endParaRPr kumimoji="0" lang="en-US" altLang="en-US"/>
            </a:p>
          </p:txBody>
        </p:sp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>
              <a:off x="4656" y="1680"/>
              <a:ext cx="38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—</a:t>
              </a:r>
            </a:p>
          </p:txBody>
        </p:sp>
      </p:grpSp>
      <p:grpSp>
        <p:nvGrpSpPr>
          <p:cNvPr id="17" name="Group 44"/>
          <p:cNvGrpSpPr>
            <a:grpSpLocks/>
          </p:cNvGrpSpPr>
          <p:nvPr/>
        </p:nvGrpSpPr>
        <p:grpSpPr bwMode="auto">
          <a:xfrm>
            <a:off x="7107827" y="2766785"/>
            <a:ext cx="3581400" cy="287338"/>
            <a:chOff x="2784" y="1872"/>
            <a:chExt cx="2256" cy="181"/>
          </a:xfrm>
        </p:grpSpPr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2784" y="1872"/>
              <a:ext cx="24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1</a:t>
              </a:r>
            </a:p>
          </p:txBody>
        </p:sp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3744" y="1872"/>
              <a:ext cx="38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4</a:t>
              </a:r>
              <a:endParaRPr kumimoji="0" lang="en-US" altLang="en-US"/>
            </a:p>
          </p:txBody>
        </p: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4656" y="1872"/>
              <a:ext cx="38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4</a:t>
              </a:r>
            </a:p>
          </p:txBody>
        </p:sp>
      </p:grpSp>
      <p:grpSp>
        <p:nvGrpSpPr>
          <p:cNvPr id="21" name="Group 45"/>
          <p:cNvGrpSpPr>
            <a:grpSpLocks/>
          </p:cNvGrpSpPr>
          <p:nvPr/>
        </p:nvGrpSpPr>
        <p:grpSpPr bwMode="auto">
          <a:xfrm>
            <a:off x="7107827" y="3071585"/>
            <a:ext cx="3581400" cy="287338"/>
            <a:chOff x="2784" y="2064"/>
            <a:chExt cx="2256" cy="181"/>
          </a:xfrm>
        </p:grpSpPr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2784" y="2064"/>
              <a:ext cx="24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2</a:t>
              </a: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3744" y="2064"/>
              <a:ext cx="38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10</a:t>
              </a:r>
              <a:endParaRPr kumimoji="0" lang="en-US" altLang="en-US"/>
            </a:p>
          </p:txBody>
        </p:sp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4656" y="2064"/>
              <a:ext cx="38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6</a:t>
              </a:r>
            </a:p>
          </p:txBody>
        </p:sp>
      </p:grpSp>
      <p:grpSp>
        <p:nvGrpSpPr>
          <p:cNvPr id="25" name="Group 52"/>
          <p:cNvGrpSpPr>
            <a:grpSpLocks/>
          </p:cNvGrpSpPr>
          <p:nvPr/>
        </p:nvGrpSpPr>
        <p:grpSpPr bwMode="auto">
          <a:xfrm>
            <a:off x="7107827" y="3376385"/>
            <a:ext cx="3581400" cy="287338"/>
            <a:chOff x="2784" y="2256"/>
            <a:chExt cx="2256" cy="181"/>
          </a:xfrm>
        </p:grpSpPr>
        <p:sp>
          <p:nvSpPr>
            <p:cNvPr id="26" name="Text Box 25"/>
            <p:cNvSpPr txBox="1">
              <a:spLocks noChangeArrowheads="1"/>
            </p:cNvSpPr>
            <p:nvPr/>
          </p:nvSpPr>
          <p:spPr bwMode="auto">
            <a:xfrm>
              <a:off x="2784" y="2256"/>
              <a:ext cx="24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3</a:t>
              </a:r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3744" y="2256"/>
              <a:ext cx="38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17</a:t>
              </a:r>
              <a:endParaRPr kumimoji="0" lang="en-US" altLang="en-US"/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4656" y="2256"/>
              <a:ext cx="38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7</a:t>
              </a:r>
            </a:p>
          </p:txBody>
        </p:sp>
      </p:grpSp>
      <p:grpSp>
        <p:nvGrpSpPr>
          <p:cNvPr id="29" name="Group 51"/>
          <p:cNvGrpSpPr>
            <a:grpSpLocks/>
          </p:cNvGrpSpPr>
          <p:nvPr/>
        </p:nvGrpSpPr>
        <p:grpSpPr bwMode="auto">
          <a:xfrm>
            <a:off x="7107827" y="3698648"/>
            <a:ext cx="3581400" cy="1565275"/>
            <a:chOff x="2784" y="2459"/>
            <a:chExt cx="2256" cy="986"/>
          </a:xfrm>
        </p:grpSpPr>
        <p:sp>
          <p:nvSpPr>
            <p:cNvPr id="30" name="Text Box 28"/>
            <p:cNvSpPr txBox="1">
              <a:spLocks noChangeArrowheads="1"/>
            </p:cNvSpPr>
            <p:nvPr/>
          </p:nvSpPr>
          <p:spPr bwMode="auto">
            <a:xfrm>
              <a:off x="2784" y="2459"/>
              <a:ext cx="24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4</a:t>
              </a:r>
            </a:p>
          </p:txBody>
        </p:sp>
        <p:sp>
          <p:nvSpPr>
            <p:cNvPr id="31" name="Text Box 29"/>
            <p:cNvSpPr txBox="1">
              <a:spLocks noChangeArrowheads="1"/>
            </p:cNvSpPr>
            <p:nvPr/>
          </p:nvSpPr>
          <p:spPr bwMode="auto">
            <a:xfrm>
              <a:off x="3744" y="2459"/>
              <a:ext cx="38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23</a:t>
              </a:r>
              <a:endParaRPr kumimoji="0" lang="en-US" altLang="en-US"/>
            </a:p>
          </p:txBody>
        </p:sp>
        <p:sp>
          <p:nvSpPr>
            <p:cNvPr id="32" name="Text Box 30"/>
            <p:cNvSpPr txBox="1">
              <a:spLocks noChangeArrowheads="1"/>
            </p:cNvSpPr>
            <p:nvPr/>
          </p:nvSpPr>
          <p:spPr bwMode="auto">
            <a:xfrm>
              <a:off x="4656" y="2459"/>
              <a:ext cx="38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6</a:t>
              </a:r>
            </a:p>
          </p:txBody>
        </p:sp>
        <p:sp>
          <p:nvSpPr>
            <p:cNvPr id="33" name="Text Box 31"/>
            <p:cNvSpPr txBox="1">
              <a:spLocks noChangeArrowheads="1"/>
            </p:cNvSpPr>
            <p:nvPr/>
          </p:nvSpPr>
          <p:spPr bwMode="auto">
            <a:xfrm>
              <a:off x="2784" y="2688"/>
              <a:ext cx="24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5</a:t>
              </a:r>
            </a:p>
          </p:txBody>
        </p:sp>
        <p:sp>
          <p:nvSpPr>
            <p:cNvPr id="34" name="Text Box 32"/>
            <p:cNvSpPr txBox="1">
              <a:spLocks noChangeArrowheads="1"/>
            </p:cNvSpPr>
            <p:nvPr/>
          </p:nvSpPr>
          <p:spPr bwMode="auto">
            <a:xfrm>
              <a:off x="3744" y="2688"/>
              <a:ext cx="38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28</a:t>
              </a:r>
              <a:endParaRPr kumimoji="0" lang="en-US" altLang="en-US"/>
            </a:p>
          </p:txBody>
        </p:sp>
        <p:sp>
          <p:nvSpPr>
            <p:cNvPr id="35" name="Text Box 33"/>
            <p:cNvSpPr txBox="1">
              <a:spLocks noChangeArrowheads="1"/>
            </p:cNvSpPr>
            <p:nvPr/>
          </p:nvSpPr>
          <p:spPr bwMode="auto">
            <a:xfrm>
              <a:off x="4656" y="2688"/>
              <a:ext cx="38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5</a:t>
              </a:r>
            </a:p>
          </p:txBody>
        </p:sp>
        <p:sp>
          <p:nvSpPr>
            <p:cNvPr id="36" name="Text Box 34"/>
            <p:cNvSpPr txBox="1">
              <a:spLocks noChangeArrowheads="1"/>
            </p:cNvSpPr>
            <p:nvPr/>
          </p:nvSpPr>
          <p:spPr bwMode="auto">
            <a:xfrm>
              <a:off x="2784" y="2880"/>
              <a:ext cx="24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6</a:t>
              </a:r>
            </a:p>
          </p:txBody>
        </p:sp>
        <p:sp>
          <p:nvSpPr>
            <p:cNvPr id="37" name="Text Box 35"/>
            <p:cNvSpPr txBox="1">
              <a:spLocks noChangeArrowheads="1"/>
            </p:cNvSpPr>
            <p:nvPr/>
          </p:nvSpPr>
          <p:spPr bwMode="auto">
            <a:xfrm>
              <a:off x="3744" y="2880"/>
              <a:ext cx="38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31</a:t>
              </a:r>
              <a:endParaRPr kumimoji="0" lang="en-US" altLang="en-US"/>
            </a:p>
          </p:txBody>
        </p:sp>
        <p:sp>
          <p:nvSpPr>
            <p:cNvPr id="38" name="Text Box 36"/>
            <p:cNvSpPr txBox="1">
              <a:spLocks noChangeArrowheads="1"/>
            </p:cNvSpPr>
            <p:nvPr/>
          </p:nvSpPr>
          <p:spPr bwMode="auto">
            <a:xfrm>
              <a:off x="4656" y="2880"/>
              <a:ext cx="38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3</a:t>
              </a:r>
            </a:p>
          </p:txBody>
        </p:sp>
        <p:sp>
          <p:nvSpPr>
            <p:cNvPr id="39" name="Text Box 37"/>
            <p:cNvSpPr txBox="1">
              <a:spLocks noChangeArrowheads="1"/>
            </p:cNvSpPr>
            <p:nvPr/>
          </p:nvSpPr>
          <p:spPr bwMode="auto">
            <a:xfrm>
              <a:off x="2784" y="3072"/>
              <a:ext cx="24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7</a:t>
              </a:r>
            </a:p>
          </p:txBody>
        </p:sp>
        <p:sp>
          <p:nvSpPr>
            <p:cNvPr id="40" name="Text Box 38"/>
            <p:cNvSpPr txBox="1">
              <a:spLocks noChangeArrowheads="1"/>
            </p:cNvSpPr>
            <p:nvPr/>
          </p:nvSpPr>
          <p:spPr bwMode="auto">
            <a:xfrm>
              <a:off x="3744" y="3072"/>
              <a:ext cx="38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32</a:t>
              </a:r>
              <a:endParaRPr kumimoji="0" lang="en-US" altLang="en-US"/>
            </a:p>
          </p:txBody>
        </p:sp>
        <p:sp>
          <p:nvSpPr>
            <p:cNvPr id="41" name="Text Box 39"/>
            <p:cNvSpPr txBox="1">
              <a:spLocks noChangeArrowheads="1"/>
            </p:cNvSpPr>
            <p:nvPr/>
          </p:nvSpPr>
          <p:spPr bwMode="auto">
            <a:xfrm>
              <a:off x="4656" y="3072"/>
              <a:ext cx="38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1</a:t>
              </a:r>
            </a:p>
          </p:txBody>
        </p:sp>
        <p:sp>
          <p:nvSpPr>
            <p:cNvPr id="42" name="Text Box 40"/>
            <p:cNvSpPr txBox="1">
              <a:spLocks noChangeArrowheads="1"/>
            </p:cNvSpPr>
            <p:nvPr/>
          </p:nvSpPr>
          <p:spPr bwMode="auto">
            <a:xfrm>
              <a:off x="2784" y="3264"/>
              <a:ext cx="240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8</a:t>
              </a:r>
            </a:p>
          </p:txBody>
        </p:sp>
        <p:sp>
          <p:nvSpPr>
            <p:cNvPr id="43" name="Text Box 41"/>
            <p:cNvSpPr txBox="1">
              <a:spLocks noChangeArrowheads="1"/>
            </p:cNvSpPr>
            <p:nvPr/>
          </p:nvSpPr>
          <p:spPr bwMode="auto">
            <a:xfrm>
              <a:off x="3744" y="3264"/>
              <a:ext cx="38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31</a:t>
              </a:r>
              <a:endParaRPr kumimoji="0" lang="en-US" altLang="en-US"/>
            </a:p>
          </p:txBody>
        </p:sp>
        <p:sp>
          <p:nvSpPr>
            <p:cNvPr id="44" name="Text Box 42"/>
            <p:cNvSpPr txBox="1">
              <a:spLocks noChangeArrowheads="1"/>
            </p:cNvSpPr>
            <p:nvPr/>
          </p:nvSpPr>
          <p:spPr bwMode="auto">
            <a:xfrm>
              <a:off x="4656" y="3264"/>
              <a:ext cx="384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600"/>
                <a:t>–1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4635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60"/>
          <p:cNvGrpSpPr>
            <a:grpSpLocks/>
          </p:cNvGrpSpPr>
          <p:nvPr/>
        </p:nvGrpSpPr>
        <p:grpSpPr bwMode="auto">
          <a:xfrm>
            <a:off x="6365876" y="957263"/>
            <a:ext cx="4352925" cy="5105400"/>
            <a:chOff x="3066" y="432"/>
            <a:chExt cx="2742" cy="3216"/>
          </a:xfrm>
        </p:grpSpPr>
        <p:pic>
          <p:nvPicPr>
            <p:cNvPr id="15392" name="Picture 103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6" y="432"/>
              <a:ext cx="2742" cy="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93" name="Text Box 1033"/>
            <p:cNvSpPr txBox="1">
              <a:spLocks noChangeArrowheads="1"/>
            </p:cNvSpPr>
            <p:nvPr/>
          </p:nvSpPr>
          <p:spPr bwMode="auto">
            <a:xfrm>
              <a:off x="3312" y="576"/>
              <a:ext cx="235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kumimoji="0" lang="en-US" altLang="en-US" sz="1600" b="1">
                  <a:solidFill>
                    <a:srgbClr val="FFFFFF"/>
                  </a:solidFill>
                </a:rPr>
                <a:t>Increasing, Diminishing, and Negative Marginal Returns</a:t>
              </a:r>
              <a:endParaRPr kumimoji="0" lang="en-US" altLang="en-US"/>
            </a:p>
          </p:txBody>
        </p:sp>
        <p:sp>
          <p:nvSpPr>
            <p:cNvPr id="15394" name="Text Box 1034"/>
            <p:cNvSpPr txBox="1">
              <a:spLocks noChangeArrowheads="1"/>
            </p:cNvSpPr>
            <p:nvPr/>
          </p:nvSpPr>
          <p:spPr bwMode="auto">
            <a:xfrm>
              <a:off x="4272" y="3144"/>
              <a:ext cx="105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200" b="1"/>
                <a:t>Labor</a:t>
              </a:r>
              <a:br>
                <a:rPr kumimoji="0" lang="en-US" altLang="en-US" sz="1200" b="1"/>
              </a:br>
              <a:r>
                <a:rPr kumimoji="0" lang="en-US" altLang="en-US" sz="1200" b="1"/>
                <a:t>(number of workers)</a:t>
              </a:r>
              <a:endParaRPr kumimoji="0" lang="en-US" altLang="en-US" sz="2000" b="1"/>
            </a:p>
          </p:txBody>
        </p:sp>
        <p:sp>
          <p:nvSpPr>
            <p:cNvPr id="15395" name="Text Box 1035"/>
            <p:cNvSpPr txBox="1">
              <a:spLocks noChangeArrowheads="1"/>
            </p:cNvSpPr>
            <p:nvPr/>
          </p:nvSpPr>
          <p:spPr bwMode="auto">
            <a:xfrm rot="-5400000">
              <a:off x="2612" y="2111"/>
              <a:ext cx="1595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6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200" b="1"/>
                <a:t>Marginal Product of labor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200" b="1"/>
                <a:t>(beanbags per hour)</a:t>
              </a:r>
              <a:endParaRPr kumimoji="0" lang="en-US" altLang="en-US" sz="2000" b="1"/>
            </a:p>
          </p:txBody>
        </p:sp>
        <p:sp>
          <p:nvSpPr>
            <p:cNvPr id="15396" name="Text Box 1036"/>
            <p:cNvSpPr txBox="1">
              <a:spLocks noChangeArrowheads="1"/>
            </p:cNvSpPr>
            <p:nvPr/>
          </p:nvSpPr>
          <p:spPr bwMode="auto">
            <a:xfrm>
              <a:off x="3504" y="1152"/>
              <a:ext cx="240" cy="2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8</a:t>
              </a:r>
            </a:p>
            <a:p>
              <a:pPr algn="r"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7</a:t>
              </a:r>
            </a:p>
            <a:p>
              <a:pPr algn="r"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6</a:t>
              </a:r>
            </a:p>
            <a:p>
              <a:pPr algn="r"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5</a:t>
              </a:r>
            </a:p>
            <a:p>
              <a:pPr algn="r"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4</a:t>
              </a:r>
            </a:p>
            <a:p>
              <a:pPr algn="r"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3</a:t>
              </a:r>
            </a:p>
            <a:p>
              <a:pPr algn="r"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2</a:t>
              </a:r>
            </a:p>
            <a:p>
              <a:pPr algn="r"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1</a:t>
              </a:r>
            </a:p>
            <a:p>
              <a:pPr algn="r"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0</a:t>
              </a:r>
            </a:p>
            <a:p>
              <a:pPr algn="r"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–1</a:t>
              </a:r>
            </a:p>
            <a:p>
              <a:pPr algn="r"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–2</a:t>
              </a:r>
            </a:p>
            <a:p>
              <a:pPr algn="r"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–3</a:t>
              </a:r>
              <a:endParaRPr kumimoji="0" lang="en-US" altLang="en-US" sz="2000"/>
            </a:p>
          </p:txBody>
        </p:sp>
        <p:pic>
          <p:nvPicPr>
            <p:cNvPr id="15397" name="Picture 103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0" y="960"/>
              <a:ext cx="2130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112"/>
          <p:cNvGrpSpPr>
            <a:grpSpLocks/>
          </p:cNvGrpSpPr>
          <p:nvPr/>
        </p:nvGrpSpPr>
        <p:grpSpPr bwMode="auto">
          <a:xfrm>
            <a:off x="355600" y="2192339"/>
            <a:ext cx="10129838" cy="2541587"/>
            <a:chOff x="-736" y="1383"/>
            <a:chExt cx="6381" cy="1601"/>
          </a:xfrm>
        </p:grpSpPr>
        <p:sp>
          <p:nvSpPr>
            <p:cNvPr id="15385" name="Rectangle 1029"/>
            <p:cNvSpPr>
              <a:spLocks noChangeArrowheads="1"/>
            </p:cNvSpPr>
            <p:nvPr/>
          </p:nvSpPr>
          <p:spPr bwMode="auto">
            <a:xfrm>
              <a:off x="-736" y="1475"/>
              <a:ext cx="302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 b="1" dirty="0"/>
                <a:t>Diminishing marginal returns </a:t>
              </a:r>
              <a:r>
                <a:rPr lang="en-US" altLang="en-US" sz="2000" dirty="0"/>
                <a:t>occur when marginal production levels decrease with new investment.</a:t>
              </a: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15386" name="Text Box 1041"/>
            <p:cNvSpPr txBox="1">
              <a:spLocks noChangeArrowheads="1"/>
            </p:cNvSpPr>
            <p:nvPr/>
          </p:nvSpPr>
          <p:spPr bwMode="auto">
            <a:xfrm>
              <a:off x="4527" y="2811"/>
              <a:ext cx="1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4</a:t>
              </a:r>
            </a:p>
          </p:txBody>
        </p:sp>
        <p:sp>
          <p:nvSpPr>
            <p:cNvPr id="15387" name="Text Box 1042"/>
            <p:cNvSpPr txBox="1">
              <a:spLocks noChangeArrowheads="1"/>
            </p:cNvSpPr>
            <p:nvPr/>
          </p:nvSpPr>
          <p:spPr bwMode="auto">
            <a:xfrm>
              <a:off x="4696" y="2811"/>
              <a:ext cx="1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5</a:t>
              </a:r>
            </a:p>
          </p:txBody>
        </p:sp>
        <p:sp>
          <p:nvSpPr>
            <p:cNvPr id="15388" name="Text Box 1043"/>
            <p:cNvSpPr txBox="1">
              <a:spLocks noChangeArrowheads="1"/>
            </p:cNvSpPr>
            <p:nvPr/>
          </p:nvSpPr>
          <p:spPr bwMode="auto">
            <a:xfrm>
              <a:off x="4876" y="2811"/>
              <a:ext cx="1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6</a:t>
              </a:r>
            </a:p>
          </p:txBody>
        </p:sp>
        <p:sp>
          <p:nvSpPr>
            <p:cNvPr id="15389" name="Text Box 1044"/>
            <p:cNvSpPr txBox="1">
              <a:spLocks noChangeArrowheads="1"/>
            </p:cNvSpPr>
            <p:nvPr/>
          </p:nvSpPr>
          <p:spPr bwMode="auto">
            <a:xfrm>
              <a:off x="5052" y="2811"/>
              <a:ext cx="1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7</a:t>
              </a:r>
            </a:p>
          </p:txBody>
        </p:sp>
        <p:pic>
          <p:nvPicPr>
            <p:cNvPr id="15390" name="Picture 104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1" y="1608"/>
              <a:ext cx="1264" cy="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91" name="Text Box 1051"/>
            <p:cNvSpPr txBox="1">
              <a:spLocks noChangeArrowheads="1"/>
            </p:cNvSpPr>
            <p:nvPr/>
          </p:nvSpPr>
          <p:spPr bwMode="auto">
            <a:xfrm>
              <a:off x="4662" y="1383"/>
              <a:ext cx="708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Diminishing marginal returns</a:t>
              </a:r>
            </a:p>
          </p:txBody>
        </p:sp>
      </p:grpSp>
      <p:grpSp>
        <p:nvGrpSpPr>
          <p:cNvPr id="4" name="Group 1113"/>
          <p:cNvGrpSpPr>
            <a:grpSpLocks/>
          </p:cNvGrpSpPr>
          <p:nvPr/>
        </p:nvGrpSpPr>
        <p:grpSpPr bwMode="auto">
          <a:xfrm>
            <a:off x="279400" y="3544889"/>
            <a:ext cx="10236200" cy="2030412"/>
            <a:chOff x="-784" y="2233"/>
            <a:chExt cx="6448" cy="1279"/>
          </a:xfrm>
        </p:grpSpPr>
        <p:sp>
          <p:nvSpPr>
            <p:cNvPr id="15380" name="Rectangle 1030"/>
            <p:cNvSpPr>
              <a:spLocks noChangeArrowheads="1"/>
            </p:cNvSpPr>
            <p:nvPr/>
          </p:nvSpPr>
          <p:spPr bwMode="auto">
            <a:xfrm>
              <a:off x="-784" y="2456"/>
              <a:ext cx="3024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 b="1" dirty="0"/>
                <a:t>Negative marginal returns </a:t>
              </a:r>
              <a:r>
                <a:rPr lang="en-US" altLang="en-US" sz="2000" dirty="0"/>
                <a:t>occur when the marginal product of labor becomes negative.</a:t>
              </a: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  <p:pic>
          <p:nvPicPr>
            <p:cNvPr id="15381" name="Picture 104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" y="2447"/>
              <a:ext cx="559" cy="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2" name="Text Box 1045"/>
            <p:cNvSpPr txBox="1">
              <a:spLocks noChangeArrowheads="1"/>
            </p:cNvSpPr>
            <p:nvPr/>
          </p:nvSpPr>
          <p:spPr bwMode="auto">
            <a:xfrm>
              <a:off x="5228" y="2810"/>
              <a:ext cx="1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8</a:t>
              </a:r>
            </a:p>
          </p:txBody>
        </p:sp>
        <p:sp>
          <p:nvSpPr>
            <p:cNvPr id="15383" name="Text Box 1046"/>
            <p:cNvSpPr txBox="1">
              <a:spLocks noChangeArrowheads="1"/>
            </p:cNvSpPr>
            <p:nvPr/>
          </p:nvSpPr>
          <p:spPr bwMode="auto">
            <a:xfrm>
              <a:off x="5428" y="2810"/>
              <a:ext cx="11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9</a:t>
              </a:r>
            </a:p>
          </p:txBody>
        </p:sp>
        <p:sp>
          <p:nvSpPr>
            <p:cNvPr id="15384" name="Text Box 1052"/>
            <p:cNvSpPr txBox="1">
              <a:spLocks noChangeArrowheads="1"/>
            </p:cNvSpPr>
            <p:nvPr/>
          </p:nvSpPr>
          <p:spPr bwMode="auto">
            <a:xfrm>
              <a:off x="5105" y="2233"/>
              <a:ext cx="554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Negative marginal returns</a:t>
              </a:r>
            </a:p>
          </p:txBody>
        </p:sp>
      </p:grpSp>
      <p:sp>
        <p:nvSpPr>
          <p:cNvPr id="15371" name="Rectangle 1109"/>
          <p:cNvSpPr>
            <a:spLocks noGrp="1" noChangeArrowheads="1"/>
          </p:cNvSpPr>
          <p:nvPr>
            <p:ph type="title"/>
          </p:nvPr>
        </p:nvSpPr>
        <p:spPr>
          <a:xfrm>
            <a:off x="-30162" y="17463"/>
            <a:ext cx="10515600" cy="1325563"/>
          </a:xfrm>
        </p:spPr>
        <p:txBody>
          <a:bodyPr/>
          <a:lstStyle/>
          <a:p>
            <a:r>
              <a:rPr lang="en-US" altLang="en-US" dirty="0"/>
              <a:t>Marginal Returns</a:t>
            </a:r>
          </a:p>
        </p:txBody>
      </p:sp>
      <p:grpSp>
        <p:nvGrpSpPr>
          <p:cNvPr id="5" name="Group 1111"/>
          <p:cNvGrpSpPr>
            <a:grpSpLocks/>
          </p:cNvGrpSpPr>
          <p:nvPr/>
        </p:nvGrpSpPr>
        <p:grpSpPr bwMode="auto">
          <a:xfrm>
            <a:off x="293687" y="1093789"/>
            <a:ext cx="8458201" cy="3643312"/>
            <a:chOff x="-775" y="689"/>
            <a:chExt cx="5328" cy="2295"/>
          </a:xfrm>
        </p:grpSpPr>
        <p:grpSp>
          <p:nvGrpSpPr>
            <p:cNvPr id="15373" name="Group 1108"/>
            <p:cNvGrpSpPr>
              <a:grpSpLocks/>
            </p:cNvGrpSpPr>
            <p:nvPr/>
          </p:nvGrpSpPr>
          <p:grpSpPr bwMode="auto">
            <a:xfrm>
              <a:off x="3796" y="1245"/>
              <a:ext cx="757" cy="1739"/>
              <a:chOff x="3796" y="1245"/>
              <a:chExt cx="757" cy="1739"/>
            </a:xfrm>
          </p:grpSpPr>
          <p:sp>
            <p:nvSpPr>
              <p:cNvPr id="15375" name="Text Box 1038"/>
              <p:cNvSpPr txBox="1">
                <a:spLocks noChangeArrowheads="1"/>
              </p:cNvSpPr>
              <p:nvPr/>
            </p:nvSpPr>
            <p:spPr bwMode="auto">
              <a:xfrm>
                <a:off x="3968" y="2811"/>
                <a:ext cx="4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kumimoji="0" lang="en-US" altLang="en-US" sz="1200"/>
                  <a:t>1</a:t>
                </a:r>
              </a:p>
            </p:txBody>
          </p:sp>
          <p:sp>
            <p:nvSpPr>
              <p:cNvPr id="15376" name="Text Box 1039"/>
              <p:cNvSpPr txBox="1">
                <a:spLocks noChangeArrowheads="1"/>
              </p:cNvSpPr>
              <p:nvPr/>
            </p:nvSpPr>
            <p:spPr bwMode="auto">
              <a:xfrm>
                <a:off x="4142" y="2811"/>
                <a:ext cx="4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kumimoji="0" lang="en-US" altLang="en-US" sz="1200"/>
                  <a:t>2</a:t>
                </a:r>
              </a:p>
            </p:txBody>
          </p:sp>
          <p:sp>
            <p:nvSpPr>
              <p:cNvPr id="15377" name="Text Box 1040"/>
              <p:cNvSpPr txBox="1">
                <a:spLocks noChangeArrowheads="1"/>
              </p:cNvSpPr>
              <p:nvPr/>
            </p:nvSpPr>
            <p:spPr bwMode="auto">
              <a:xfrm>
                <a:off x="4328" y="2811"/>
                <a:ext cx="4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kumimoji="0" lang="en-US" altLang="en-US" sz="1200"/>
                  <a:t>3</a:t>
                </a:r>
              </a:p>
            </p:txBody>
          </p:sp>
          <p:pic>
            <p:nvPicPr>
              <p:cNvPr id="15378" name="Picture 104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6" y="1468"/>
                <a:ext cx="757" cy="1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79" name="Text Box 1050"/>
              <p:cNvSpPr txBox="1">
                <a:spLocks noChangeArrowheads="1"/>
              </p:cNvSpPr>
              <p:nvPr/>
            </p:nvSpPr>
            <p:spPr bwMode="auto">
              <a:xfrm>
                <a:off x="3876" y="1245"/>
                <a:ext cx="596" cy="3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3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85000"/>
                  </a:lnSpc>
                  <a:spcBef>
                    <a:spcPct val="50000"/>
                  </a:spcBef>
                  <a:buFontTx/>
                  <a:buNone/>
                </a:pPr>
                <a:r>
                  <a:rPr kumimoji="0" lang="en-US" altLang="en-US" sz="1200"/>
                  <a:t>Increasing marginal returns</a:t>
                </a:r>
              </a:p>
            </p:txBody>
          </p:sp>
        </p:grpSp>
        <p:sp>
          <p:nvSpPr>
            <p:cNvPr id="15374" name="Text Box 1110"/>
            <p:cNvSpPr txBox="1">
              <a:spLocks noChangeArrowheads="1"/>
            </p:cNvSpPr>
            <p:nvPr/>
          </p:nvSpPr>
          <p:spPr bwMode="auto">
            <a:xfrm>
              <a:off x="-775" y="689"/>
              <a:ext cx="2703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 b="1" dirty="0"/>
                <a:t>Increasing marginal returns </a:t>
              </a:r>
              <a:r>
                <a:rPr lang="en-US" altLang="en-US" sz="2000" dirty="0"/>
                <a:t>occur when marginal production levels increase with new investment.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7593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14952A-94B3-F845-BE41-BB7B60050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55"/>
            <a:ext cx="5183188" cy="967970"/>
          </a:xfrm>
        </p:spPr>
        <p:txBody>
          <a:bodyPr/>
          <a:lstStyle/>
          <a:p>
            <a:r>
              <a:rPr lang="en-US" dirty="0"/>
              <a:t>Production Costs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0"/>
            <a:ext cx="7008812" cy="398655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D48E4B-2BA3-D843-BB05-88F399E8F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87424"/>
            <a:ext cx="5183188" cy="5870575"/>
          </a:xfrm>
        </p:spPr>
        <p:txBody>
          <a:bodyPr/>
          <a:lstStyle/>
          <a:p>
            <a:r>
              <a:rPr lang="en-US" altLang="en-US" sz="2400" dirty="0"/>
              <a:t>A </a:t>
            </a:r>
            <a:r>
              <a:rPr lang="en-US" altLang="en-US" sz="2400" b="1" dirty="0"/>
              <a:t>fixed cost </a:t>
            </a:r>
            <a:r>
              <a:rPr lang="en-US" altLang="en-US" sz="2400" dirty="0"/>
              <a:t>is a cost that does not change, regardless of how much of a good is produced. Examples: rent and salaries</a:t>
            </a:r>
          </a:p>
          <a:p>
            <a:endParaRPr lang="en-US" altLang="en-US" sz="2400" dirty="0"/>
          </a:p>
          <a:p>
            <a:r>
              <a:rPr lang="en-US" altLang="en-US" sz="2400" b="1" dirty="0"/>
              <a:t>Variable costs </a:t>
            </a:r>
            <a:r>
              <a:rPr lang="en-US" altLang="en-US" sz="2400" dirty="0"/>
              <a:t>are costs that rise or fall depending on how much is produced. Examples: costs of raw materials, some labor costs. </a:t>
            </a:r>
          </a:p>
          <a:p>
            <a:endParaRPr lang="en-US" altLang="en-US" sz="2400" dirty="0"/>
          </a:p>
          <a:p>
            <a:r>
              <a:rPr lang="en-US" altLang="en-US" sz="2400" dirty="0"/>
              <a:t>The </a:t>
            </a:r>
            <a:r>
              <a:rPr lang="en-US" altLang="en-US" sz="2400" b="1" dirty="0"/>
              <a:t>total cost </a:t>
            </a:r>
            <a:r>
              <a:rPr lang="en-US" altLang="en-US" sz="2400" dirty="0"/>
              <a:t>equals fixed costs plus variable costs. </a:t>
            </a:r>
          </a:p>
          <a:p>
            <a:endParaRPr lang="en-US" altLang="en-US" sz="2400" dirty="0"/>
          </a:p>
          <a:p>
            <a:r>
              <a:rPr lang="en-US" altLang="en-US" sz="2400" dirty="0"/>
              <a:t>The </a:t>
            </a:r>
            <a:r>
              <a:rPr lang="en-US" altLang="en-US" sz="2400" b="1" dirty="0"/>
              <a:t>marginal cost </a:t>
            </a:r>
            <a:r>
              <a:rPr lang="en-US" altLang="en-US" sz="2400" dirty="0"/>
              <a:t>is the cost of producing one more unit of a good. 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50" y="1993277"/>
            <a:ext cx="2712955" cy="23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19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872343" y="1862138"/>
            <a:ext cx="8734697" cy="4486411"/>
            <a:chOff x="376" y="1776"/>
            <a:chExt cx="4610" cy="2182"/>
          </a:xfrm>
        </p:grpSpPr>
        <p:pic>
          <p:nvPicPr>
            <p:cNvPr id="17446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" y="1776"/>
              <a:ext cx="4610" cy="2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47" name="Text Box 12"/>
            <p:cNvSpPr txBox="1">
              <a:spLocks noChangeArrowheads="1"/>
            </p:cNvSpPr>
            <p:nvPr/>
          </p:nvSpPr>
          <p:spPr bwMode="auto">
            <a:xfrm>
              <a:off x="539" y="1832"/>
              <a:ext cx="142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kumimoji="0" lang="en-US" altLang="en-US" sz="1800" b="1" dirty="0">
                  <a:solidFill>
                    <a:srgbClr val="FFFFFF"/>
                  </a:solidFill>
                </a:rPr>
                <a:t>Production Costs</a:t>
              </a:r>
              <a:endParaRPr kumimoji="0" lang="en-US" altLang="en-US" dirty="0"/>
            </a:p>
          </p:txBody>
        </p:sp>
        <p:sp>
          <p:nvSpPr>
            <p:cNvPr id="17448" name="Text Box 13"/>
            <p:cNvSpPr txBox="1">
              <a:spLocks noChangeArrowheads="1"/>
            </p:cNvSpPr>
            <p:nvPr/>
          </p:nvSpPr>
          <p:spPr bwMode="auto">
            <a:xfrm>
              <a:off x="3829" y="2123"/>
              <a:ext cx="39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900" b="1"/>
                <a:t>Total revenue</a:t>
              </a:r>
              <a:endParaRPr kumimoji="0" lang="en-US" altLang="en-US"/>
            </a:p>
          </p:txBody>
        </p:sp>
        <p:sp>
          <p:nvSpPr>
            <p:cNvPr id="17449" name="Text Box 14"/>
            <p:cNvSpPr txBox="1">
              <a:spLocks noChangeArrowheads="1"/>
            </p:cNvSpPr>
            <p:nvPr/>
          </p:nvSpPr>
          <p:spPr bwMode="auto">
            <a:xfrm>
              <a:off x="4205" y="2123"/>
              <a:ext cx="733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900" b="1"/>
                <a:t>Profit</a:t>
              </a:r>
              <a:br>
                <a:rPr kumimoji="0" lang="en-US" altLang="en-US" sz="900" b="1"/>
              </a:br>
              <a:r>
                <a:rPr kumimoji="0" lang="en-US" altLang="en-US" sz="900" b="1"/>
                <a:t>(total revenue – total cost)</a:t>
              </a:r>
              <a:endParaRPr kumimoji="0" lang="en-US" altLang="en-US"/>
            </a:p>
          </p:txBody>
        </p:sp>
        <p:sp>
          <p:nvSpPr>
            <p:cNvPr id="17450" name="Text Box 15"/>
            <p:cNvSpPr txBox="1">
              <a:spLocks noChangeArrowheads="1"/>
            </p:cNvSpPr>
            <p:nvPr/>
          </p:nvSpPr>
          <p:spPr bwMode="auto">
            <a:xfrm>
              <a:off x="3194" y="2123"/>
              <a:ext cx="629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900" b="1"/>
                <a:t>Marginal  revenue (market price)</a:t>
              </a:r>
              <a:endParaRPr kumimoji="0" lang="en-US" altLang="en-US"/>
            </a:p>
          </p:txBody>
        </p:sp>
        <p:sp>
          <p:nvSpPr>
            <p:cNvPr id="17451" name="Text Box 16"/>
            <p:cNvSpPr txBox="1">
              <a:spLocks noChangeArrowheads="1"/>
            </p:cNvSpPr>
            <p:nvPr/>
          </p:nvSpPr>
          <p:spPr bwMode="auto">
            <a:xfrm>
              <a:off x="2717" y="2123"/>
              <a:ext cx="47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900" b="1"/>
                <a:t>Marginal  cost</a:t>
              </a:r>
              <a:endParaRPr kumimoji="0" lang="en-US" altLang="en-US"/>
            </a:p>
          </p:txBody>
        </p:sp>
        <p:sp>
          <p:nvSpPr>
            <p:cNvPr id="17452" name="Text Box 17"/>
            <p:cNvSpPr txBox="1">
              <a:spLocks noChangeArrowheads="1"/>
            </p:cNvSpPr>
            <p:nvPr/>
          </p:nvSpPr>
          <p:spPr bwMode="auto">
            <a:xfrm>
              <a:off x="2107" y="2123"/>
              <a:ext cx="628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900" b="1"/>
                <a:t>Total cost (fixed cost + variable cost)</a:t>
              </a:r>
              <a:endParaRPr kumimoji="0" lang="en-US" altLang="en-US"/>
            </a:p>
          </p:txBody>
        </p:sp>
        <p:sp>
          <p:nvSpPr>
            <p:cNvPr id="17453" name="Text Box 18"/>
            <p:cNvSpPr txBox="1">
              <a:spLocks noChangeArrowheads="1"/>
            </p:cNvSpPr>
            <p:nvPr/>
          </p:nvSpPr>
          <p:spPr bwMode="auto">
            <a:xfrm>
              <a:off x="1626" y="2123"/>
              <a:ext cx="46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900" b="1"/>
                <a:t>Variable cost</a:t>
              </a:r>
              <a:endParaRPr kumimoji="0" lang="en-US" altLang="en-US"/>
            </a:p>
          </p:txBody>
        </p:sp>
        <p:sp>
          <p:nvSpPr>
            <p:cNvPr id="17454" name="Text Box 19"/>
            <p:cNvSpPr txBox="1">
              <a:spLocks noChangeArrowheads="1"/>
            </p:cNvSpPr>
            <p:nvPr/>
          </p:nvSpPr>
          <p:spPr bwMode="auto">
            <a:xfrm>
              <a:off x="1075" y="2123"/>
              <a:ext cx="46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900" b="1"/>
                <a:t>Fixed cost</a:t>
              </a:r>
              <a:endParaRPr kumimoji="0" lang="en-US" altLang="en-US"/>
            </a:p>
          </p:txBody>
        </p:sp>
        <p:sp>
          <p:nvSpPr>
            <p:cNvPr id="17455" name="Text Box 20"/>
            <p:cNvSpPr txBox="1">
              <a:spLocks noChangeArrowheads="1"/>
            </p:cNvSpPr>
            <p:nvPr/>
          </p:nvSpPr>
          <p:spPr bwMode="auto">
            <a:xfrm>
              <a:off x="520" y="2123"/>
              <a:ext cx="463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900" b="1"/>
                <a:t>Beanbags (per hour)</a:t>
              </a:r>
              <a:endParaRPr kumimoji="0" lang="en-US" altLang="en-US"/>
            </a:p>
          </p:txBody>
        </p:sp>
      </p:grp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2315029" y="3271515"/>
            <a:ext cx="7663541" cy="1069166"/>
            <a:chOff x="648" y="2421"/>
            <a:chExt cx="4040" cy="820"/>
          </a:xfrm>
        </p:grpSpPr>
        <p:sp>
          <p:nvSpPr>
            <p:cNvPr id="17438" name="Text Box 22"/>
            <p:cNvSpPr txBox="1">
              <a:spLocks noChangeArrowheads="1"/>
            </p:cNvSpPr>
            <p:nvPr/>
          </p:nvSpPr>
          <p:spPr bwMode="auto">
            <a:xfrm>
              <a:off x="4383" y="2427"/>
              <a:ext cx="305" cy="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$ –36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–20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0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21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40</a:t>
              </a:r>
              <a:endParaRPr kumimoji="0" lang="en-US" altLang="en-US" sz="3600" dirty="0"/>
            </a:p>
          </p:txBody>
        </p:sp>
        <p:sp>
          <p:nvSpPr>
            <p:cNvPr id="17439" name="Text Box 28"/>
            <p:cNvSpPr txBox="1">
              <a:spLocks noChangeArrowheads="1"/>
            </p:cNvSpPr>
            <p:nvPr/>
          </p:nvSpPr>
          <p:spPr bwMode="auto">
            <a:xfrm>
              <a:off x="648" y="2421"/>
              <a:ext cx="206" cy="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0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1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2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3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4</a:t>
              </a:r>
              <a:endParaRPr kumimoji="0" lang="en-US" altLang="en-US" sz="3600" dirty="0"/>
            </a:p>
          </p:txBody>
        </p:sp>
        <p:sp>
          <p:nvSpPr>
            <p:cNvPr id="17440" name="Text Box 30"/>
            <p:cNvSpPr txBox="1">
              <a:spLocks noChangeArrowheads="1"/>
            </p:cNvSpPr>
            <p:nvPr/>
          </p:nvSpPr>
          <p:spPr bwMode="auto">
            <a:xfrm>
              <a:off x="3883" y="2427"/>
              <a:ext cx="256" cy="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$0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24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48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72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96</a:t>
              </a:r>
              <a:endParaRPr kumimoji="0" lang="en-US" altLang="en-US" sz="3600" dirty="0"/>
            </a:p>
          </p:txBody>
        </p:sp>
        <p:sp>
          <p:nvSpPr>
            <p:cNvPr id="17441" name="Text Box 31"/>
            <p:cNvSpPr txBox="1">
              <a:spLocks noChangeArrowheads="1"/>
            </p:cNvSpPr>
            <p:nvPr/>
          </p:nvSpPr>
          <p:spPr bwMode="auto">
            <a:xfrm>
              <a:off x="3362" y="2427"/>
              <a:ext cx="256" cy="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$24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24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24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24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24</a:t>
              </a:r>
              <a:endParaRPr kumimoji="0" lang="en-US" altLang="en-US" sz="3600" dirty="0"/>
            </a:p>
          </p:txBody>
        </p:sp>
        <p:sp>
          <p:nvSpPr>
            <p:cNvPr id="17442" name="Text Box 32"/>
            <p:cNvSpPr txBox="1">
              <a:spLocks noChangeArrowheads="1"/>
            </p:cNvSpPr>
            <p:nvPr/>
          </p:nvSpPr>
          <p:spPr bwMode="auto">
            <a:xfrm>
              <a:off x="2798" y="2427"/>
              <a:ext cx="256" cy="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—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$8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4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3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5</a:t>
              </a:r>
              <a:endParaRPr kumimoji="0" lang="en-US" altLang="en-US" sz="3600" dirty="0"/>
            </a:p>
          </p:txBody>
        </p:sp>
        <p:sp>
          <p:nvSpPr>
            <p:cNvPr id="17443" name="Text Box 33"/>
            <p:cNvSpPr txBox="1">
              <a:spLocks noChangeArrowheads="1"/>
            </p:cNvSpPr>
            <p:nvPr/>
          </p:nvSpPr>
          <p:spPr bwMode="auto">
            <a:xfrm>
              <a:off x="2256" y="2427"/>
              <a:ext cx="256" cy="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$36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44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48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51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56</a:t>
              </a:r>
              <a:endParaRPr kumimoji="0" lang="en-US" altLang="en-US" sz="3600" dirty="0"/>
            </a:p>
          </p:txBody>
        </p:sp>
        <p:sp>
          <p:nvSpPr>
            <p:cNvPr id="17444" name="Text Box 34"/>
            <p:cNvSpPr txBox="1">
              <a:spLocks noChangeArrowheads="1"/>
            </p:cNvSpPr>
            <p:nvPr/>
          </p:nvSpPr>
          <p:spPr bwMode="auto">
            <a:xfrm>
              <a:off x="1710" y="2427"/>
              <a:ext cx="256" cy="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$0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8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12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15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20</a:t>
              </a:r>
              <a:endParaRPr kumimoji="0" lang="en-US" altLang="en-US" sz="3600" dirty="0"/>
            </a:p>
          </p:txBody>
        </p:sp>
        <p:sp>
          <p:nvSpPr>
            <p:cNvPr id="17445" name="Text Box 35"/>
            <p:cNvSpPr txBox="1">
              <a:spLocks noChangeArrowheads="1"/>
            </p:cNvSpPr>
            <p:nvPr/>
          </p:nvSpPr>
          <p:spPr bwMode="auto">
            <a:xfrm>
              <a:off x="1186" y="2427"/>
              <a:ext cx="256" cy="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$36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36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36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36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36</a:t>
              </a:r>
              <a:endParaRPr kumimoji="0" lang="en-US" altLang="en-US" sz="3600" dirty="0"/>
            </a:p>
          </p:txBody>
        </p:sp>
      </p:grp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2315029" y="4386462"/>
            <a:ext cx="7663541" cy="862014"/>
            <a:chOff x="648" y="2972"/>
            <a:chExt cx="4040" cy="543"/>
          </a:xfrm>
        </p:grpSpPr>
        <p:sp>
          <p:nvSpPr>
            <p:cNvPr id="17430" name="Text Box 36"/>
            <p:cNvSpPr txBox="1">
              <a:spLocks noChangeArrowheads="1"/>
            </p:cNvSpPr>
            <p:nvPr/>
          </p:nvSpPr>
          <p:spPr bwMode="auto">
            <a:xfrm>
              <a:off x="4383" y="2978"/>
              <a:ext cx="305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57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72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84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93</a:t>
              </a:r>
              <a:endParaRPr kumimoji="0" lang="en-US" altLang="en-US" sz="3600" dirty="0"/>
            </a:p>
          </p:txBody>
        </p:sp>
        <p:sp>
          <p:nvSpPr>
            <p:cNvPr id="17431" name="Text Box 37"/>
            <p:cNvSpPr txBox="1">
              <a:spLocks noChangeArrowheads="1"/>
            </p:cNvSpPr>
            <p:nvPr/>
          </p:nvSpPr>
          <p:spPr bwMode="auto">
            <a:xfrm>
              <a:off x="648" y="2972"/>
              <a:ext cx="206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5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6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7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8</a:t>
              </a:r>
            </a:p>
          </p:txBody>
        </p:sp>
        <p:sp>
          <p:nvSpPr>
            <p:cNvPr id="17432" name="Text Box 38"/>
            <p:cNvSpPr txBox="1">
              <a:spLocks noChangeArrowheads="1"/>
            </p:cNvSpPr>
            <p:nvPr/>
          </p:nvSpPr>
          <p:spPr bwMode="auto">
            <a:xfrm>
              <a:off x="3883" y="2978"/>
              <a:ext cx="256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120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144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168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192</a:t>
              </a:r>
              <a:endParaRPr kumimoji="0" lang="en-US" altLang="en-US" sz="3600" dirty="0"/>
            </a:p>
          </p:txBody>
        </p:sp>
        <p:sp>
          <p:nvSpPr>
            <p:cNvPr id="17433" name="Text Box 39"/>
            <p:cNvSpPr txBox="1">
              <a:spLocks noChangeArrowheads="1"/>
            </p:cNvSpPr>
            <p:nvPr/>
          </p:nvSpPr>
          <p:spPr bwMode="auto">
            <a:xfrm>
              <a:off x="3362" y="2978"/>
              <a:ext cx="256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24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24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24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24</a:t>
              </a:r>
              <a:endParaRPr kumimoji="0" lang="en-US" altLang="en-US" sz="3600" dirty="0"/>
            </a:p>
          </p:txBody>
        </p:sp>
        <p:sp>
          <p:nvSpPr>
            <p:cNvPr id="17434" name="Text Box 40"/>
            <p:cNvSpPr txBox="1">
              <a:spLocks noChangeArrowheads="1"/>
            </p:cNvSpPr>
            <p:nvPr/>
          </p:nvSpPr>
          <p:spPr bwMode="auto">
            <a:xfrm>
              <a:off x="2798" y="2978"/>
              <a:ext cx="256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7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9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12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15</a:t>
              </a:r>
              <a:endParaRPr kumimoji="0" lang="en-US" altLang="en-US" sz="3600" dirty="0"/>
            </a:p>
          </p:txBody>
        </p:sp>
        <p:sp>
          <p:nvSpPr>
            <p:cNvPr id="17435" name="Text Box 41"/>
            <p:cNvSpPr txBox="1">
              <a:spLocks noChangeArrowheads="1"/>
            </p:cNvSpPr>
            <p:nvPr/>
          </p:nvSpPr>
          <p:spPr bwMode="auto">
            <a:xfrm>
              <a:off x="2256" y="2978"/>
              <a:ext cx="256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63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72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84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99</a:t>
              </a:r>
              <a:endParaRPr kumimoji="0" lang="en-US" altLang="en-US" sz="3600" dirty="0"/>
            </a:p>
          </p:txBody>
        </p:sp>
        <p:sp>
          <p:nvSpPr>
            <p:cNvPr id="17436" name="Text Box 42"/>
            <p:cNvSpPr txBox="1">
              <a:spLocks noChangeArrowheads="1"/>
            </p:cNvSpPr>
            <p:nvPr/>
          </p:nvSpPr>
          <p:spPr bwMode="auto">
            <a:xfrm>
              <a:off x="1710" y="2978"/>
              <a:ext cx="256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27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36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48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63</a:t>
              </a:r>
              <a:endParaRPr kumimoji="0" lang="en-US" altLang="en-US" sz="3600" dirty="0"/>
            </a:p>
          </p:txBody>
        </p:sp>
        <p:sp>
          <p:nvSpPr>
            <p:cNvPr id="17437" name="Text Box 43"/>
            <p:cNvSpPr txBox="1">
              <a:spLocks noChangeArrowheads="1"/>
            </p:cNvSpPr>
            <p:nvPr/>
          </p:nvSpPr>
          <p:spPr bwMode="auto">
            <a:xfrm>
              <a:off x="1186" y="2978"/>
              <a:ext cx="256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36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36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36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36</a:t>
              </a:r>
              <a:endParaRPr kumimoji="0" lang="en-US" altLang="en-US" sz="3600" dirty="0"/>
            </a:p>
          </p:txBody>
        </p:sp>
      </p:grpSp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2315029" y="5294257"/>
            <a:ext cx="7663541" cy="852486"/>
            <a:chOff x="648" y="3429"/>
            <a:chExt cx="4040" cy="537"/>
          </a:xfrm>
        </p:grpSpPr>
        <p:sp>
          <p:nvSpPr>
            <p:cNvPr id="17422" name="Text Box 44"/>
            <p:cNvSpPr txBox="1">
              <a:spLocks noChangeArrowheads="1"/>
            </p:cNvSpPr>
            <p:nvPr/>
          </p:nvSpPr>
          <p:spPr bwMode="auto">
            <a:xfrm>
              <a:off x="4383" y="3429"/>
              <a:ext cx="305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98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98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92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79</a:t>
              </a:r>
              <a:endParaRPr kumimoji="0" lang="en-US" altLang="en-US" sz="4000" dirty="0"/>
            </a:p>
          </p:txBody>
        </p:sp>
        <p:sp>
          <p:nvSpPr>
            <p:cNvPr id="17423" name="Text Box 46"/>
            <p:cNvSpPr txBox="1">
              <a:spLocks noChangeArrowheads="1"/>
            </p:cNvSpPr>
            <p:nvPr/>
          </p:nvSpPr>
          <p:spPr bwMode="auto">
            <a:xfrm>
              <a:off x="3883" y="3429"/>
              <a:ext cx="256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216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240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264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288</a:t>
              </a:r>
              <a:endParaRPr kumimoji="0" lang="en-US" altLang="en-US" sz="3600" dirty="0"/>
            </a:p>
          </p:txBody>
        </p:sp>
        <p:sp>
          <p:nvSpPr>
            <p:cNvPr id="17424" name="Text Box 47"/>
            <p:cNvSpPr txBox="1">
              <a:spLocks noChangeArrowheads="1"/>
            </p:cNvSpPr>
            <p:nvPr/>
          </p:nvSpPr>
          <p:spPr bwMode="auto">
            <a:xfrm>
              <a:off x="3362" y="3429"/>
              <a:ext cx="256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24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24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24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24</a:t>
              </a:r>
              <a:endParaRPr kumimoji="0" lang="en-US" altLang="en-US" sz="3600" dirty="0"/>
            </a:p>
          </p:txBody>
        </p:sp>
        <p:sp>
          <p:nvSpPr>
            <p:cNvPr id="17425" name="Text Box 48"/>
            <p:cNvSpPr txBox="1">
              <a:spLocks noChangeArrowheads="1"/>
            </p:cNvSpPr>
            <p:nvPr/>
          </p:nvSpPr>
          <p:spPr bwMode="auto">
            <a:xfrm>
              <a:off x="2798" y="3429"/>
              <a:ext cx="256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19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24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30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37</a:t>
              </a:r>
              <a:endParaRPr kumimoji="0" lang="en-US" altLang="en-US" sz="3600" dirty="0"/>
            </a:p>
          </p:txBody>
        </p:sp>
        <p:sp>
          <p:nvSpPr>
            <p:cNvPr id="17426" name="Text Box 51"/>
            <p:cNvSpPr txBox="1">
              <a:spLocks noChangeArrowheads="1"/>
            </p:cNvSpPr>
            <p:nvPr/>
          </p:nvSpPr>
          <p:spPr bwMode="auto">
            <a:xfrm>
              <a:off x="1186" y="3429"/>
              <a:ext cx="256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36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36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36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36</a:t>
              </a:r>
              <a:endParaRPr kumimoji="0" lang="en-US" altLang="en-US" sz="3600" dirty="0"/>
            </a:p>
          </p:txBody>
        </p:sp>
        <p:sp>
          <p:nvSpPr>
            <p:cNvPr id="17427" name="Text Box 52"/>
            <p:cNvSpPr txBox="1">
              <a:spLocks noChangeArrowheads="1"/>
            </p:cNvSpPr>
            <p:nvPr/>
          </p:nvSpPr>
          <p:spPr bwMode="auto">
            <a:xfrm>
              <a:off x="648" y="3429"/>
              <a:ext cx="206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9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10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11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12</a:t>
              </a:r>
            </a:p>
          </p:txBody>
        </p:sp>
        <p:sp>
          <p:nvSpPr>
            <p:cNvPr id="17428" name="Text Box 53"/>
            <p:cNvSpPr txBox="1">
              <a:spLocks noChangeArrowheads="1"/>
            </p:cNvSpPr>
            <p:nvPr/>
          </p:nvSpPr>
          <p:spPr bwMode="auto">
            <a:xfrm>
              <a:off x="1710" y="3429"/>
              <a:ext cx="256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82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106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136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173</a:t>
              </a:r>
              <a:endParaRPr kumimoji="0" lang="en-US" altLang="en-US" sz="3600" dirty="0"/>
            </a:p>
          </p:txBody>
        </p:sp>
        <p:sp>
          <p:nvSpPr>
            <p:cNvPr id="17429" name="Text Box 54"/>
            <p:cNvSpPr txBox="1">
              <a:spLocks noChangeArrowheads="1"/>
            </p:cNvSpPr>
            <p:nvPr/>
          </p:nvSpPr>
          <p:spPr bwMode="auto">
            <a:xfrm>
              <a:off x="2256" y="3429"/>
              <a:ext cx="256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118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142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172</a:t>
              </a:r>
            </a:p>
            <a:p>
              <a:pPr algn="r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050" dirty="0"/>
                <a:t>209</a:t>
              </a:r>
              <a:endParaRPr kumimoji="0" lang="en-US" altLang="en-US" sz="3600" dirty="0"/>
            </a:p>
          </p:txBody>
        </p:sp>
      </p:grpSp>
      <p:sp>
        <p:nvSpPr>
          <p:cNvPr id="397376" name="Rectangle 6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Setting Output</a:t>
            </a:r>
          </a:p>
        </p:txBody>
      </p:sp>
      <p:sp>
        <p:nvSpPr>
          <p:cNvPr id="397377" name="Rectangle 6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en-US" sz="2000" b="1" dirty="0"/>
              <a:t>Marginal revenue </a:t>
            </a:r>
            <a:r>
              <a:rPr lang="en-US" altLang="en-US" sz="2000" dirty="0"/>
              <a:t>is the additional income from selling one more unit of a good.  It is usually equal to price.</a:t>
            </a:r>
          </a:p>
          <a:p>
            <a:r>
              <a:rPr lang="en-US" altLang="en-US" sz="2000" dirty="0"/>
              <a:t>To determine the best level of output, firms determine the output level at which </a:t>
            </a:r>
            <a:r>
              <a:rPr lang="en-US" altLang="en-US" sz="2600" b="1" u="sng" dirty="0"/>
              <a:t>MARGINAL REVENUE IS EQUAL TO MARGINAL COST.</a:t>
            </a:r>
          </a:p>
        </p:txBody>
      </p:sp>
    </p:spTree>
    <p:extLst>
      <p:ext uri="{BB962C8B-B14F-4D97-AF65-F5344CB8AC3E}">
        <p14:creationId xmlns:p14="http://schemas.microsoft.com/office/powerpoint/2010/main" val="139983527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7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7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97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973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76" grpId="0" autoUpdateAnimBg="0"/>
      <p:bldP spid="397377" grpId="0" build="p" bldLvl="2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36064"/>
          </a:xfrm>
        </p:spPr>
        <p:txBody>
          <a:bodyPr>
            <a:normAutofit fontScale="90000"/>
          </a:bodyPr>
          <a:lstStyle/>
          <a:p>
            <a:r>
              <a:rPr lang="en-US" dirty="0"/>
              <a:t>Section 2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88274"/>
            <a:ext cx="10515600" cy="570411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dirty="0"/>
              <a:t>1.  What are diminishing marginal returns of labor?</a:t>
            </a:r>
          </a:p>
          <a:p>
            <a:pPr lvl="1">
              <a:buFontTx/>
              <a:buNone/>
            </a:pPr>
            <a:r>
              <a:rPr lang="en-US" altLang="en-US" sz="2800" dirty="0"/>
              <a:t>(a) some workers increase output but others have the opposite effect</a:t>
            </a:r>
          </a:p>
          <a:p>
            <a:pPr lvl="1">
              <a:buFontTx/>
              <a:buNone/>
            </a:pPr>
            <a:r>
              <a:rPr lang="en-US" altLang="en-US" sz="2800" dirty="0"/>
              <a:t>(b) additional workers increase total output but at a decreasing rate</a:t>
            </a:r>
          </a:p>
          <a:p>
            <a:pPr lvl="1">
              <a:buFontTx/>
              <a:buNone/>
            </a:pPr>
            <a:r>
              <a:rPr lang="en-US" altLang="en-US" sz="2800" dirty="0"/>
              <a:t>(c) only a few workers will have to wait their turn to be productive</a:t>
            </a:r>
          </a:p>
          <a:p>
            <a:pPr lvl="1">
              <a:buFontTx/>
              <a:buNone/>
            </a:pPr>
            <a:r>
              <a:rPr lang="en-US" altLang="en-US" sz="2800" dirty="0"/>
              <a:t>(d) additional workers will be more productive</a:t>
            </a:r>
          </a:p>
          <a:p>
            <a:pPr lvl="1">
              <a:buFontTx/>
              <a:buNone/>
            </a:pPr>
            <a:endParaRPr lang="en-US" altLang="en-US" sz="2800" dirty="0"/>
          </a:p>
          <a:p>
            <a:pPr>
              <a:buFontTx/>
              <a:buNone/>
            </a:pPr>
            <a:r>
              <a:rPr lang="en-US" altLang="en-US" dirty="0"/>
              <a:t>2.  How does a firm set its total output to maximize profit?</a:t>
            </a:r>
          </a:p>
          <a:p>
            <a:pPr lvl="1">
              <a:buFontTx/>
              <a:buNone/>
            </a:pPr>
            <a:r>
              <a:rPr lang="en-US" altLang="en-US" sz="2800" dirty="0"/>
              <a:t>(a) set production so that total revenue plus costs is greatest</a:t>
            </a:r>
          </a:p>
          <a:p>
            <a:pPr lvl="1">
              <a:buFontTx/>
              <a:buNone/>
            </a:pPr>
            <a:r>
              <a:rPr lang="en-US" altLang="en-US" sz="2800" dirty="0"/>
              <a:t>(b) set production at the point where marginal revenue is smallest</a:t>
            </a:r>
          </a:p>
          <a:p>
            <a:pPr lvl="1">
              <a:buFontTx/>
              <a:buNone/>
            </a:pPr>
            <a:r>
              <a:rPr lang="en-US" altLang="en-US" sz="2800" dirty="0"/>
              <a:t>(c) determine the largest gap between total revenue and total cost</a:t>
            </a:r>
          </a:p>
          <a:p>
            <a:pPr lvl="1">
              <a:buFontTx/>
              <a:buNone/>
            </a:pPr>
            <a:r>
              <a:rPr lang="en-US" altLang="en-US" sz="2800" dirty="0"/>
              <a:t>(d) determine where marginal revenue and profit are the same</a:t>
            </a:r>
          </a:p>
          <a:p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87086" y="2185851"/>
            <a:ext cx="1219200" cy="452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87086" y="5360125"/>
            <a:ext cx="1219200" cy="452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14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577624"/>
            <a:ext cx="10515600" cy="2852737"/>
          </a:xfrm>
        </p:spPr>
        <p:txBody>
          <a:bodyPr/>
          <a:lstStyle/>
          <a:p>
            <a:pPr algn="ctr"/>
            <a:r>
              <a:rPr lang="en-US" dirty="0"/>
              <a:t>Section 3: Changes in Supply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78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14952A-94B3-F845-BE41-BB7B60050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55"/>
            <a:ext cx="5183188" cy="967970"/>
          </a:xfrm>
        </p:spPr>
        <p:txBody>
          <a:bodyPr/>
          <a:lstStyle/>
          <a:p>
            <a:r>
              <a:rPr lang="en-US" dirty="0"/>
              <a:t>Input costs and supply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ADEC8A-0EDB-894D-AE45-3D4FB98B8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-9524"/>
            <a:ext cx="7008812" cy="68675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D48E4B-2BA3-D843-BB05-88F399E8F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87424"/>
            <a:ext cx="5183188" cy="5870575"/>
          </a:xfrm>
        </p:spPr>
        <p:txBody>
          <a:bodyPr/>
          <a:lstStyle/>
          <a:p>
            <a:r>
              <a:rPr lang="en-US" altLang="en-US" sz="2400" dirty="0"/>
              <a:t>Any change in the cost of an input such as the raw materials, machinery, or labor used to produce a good, will affect supply.</a:t>
            </a:r>
          </a:p>
          <a:p>
            <a:endParaRPr lang="en-US" altLang="en-US" sz="2400" dirty="0"/>
          </a:p>
          <a:p>
            <a:r>
              <a:rPr lang="en-US" altLang="en-US" sz="2400" dirty="0"/>
              <a:t>As input costs increase, the firm’s marginal costs also increase, decreasing profitability and supply.</a:t>
            </a:r>
          </a:p>
          <a:p>
            <a:endParaRPr lang="en-US" altLang="en-US" sz="2400" dirty="0"/>
          </a:p>
          <a:p>
            <a:r>
              <a:rPr lang="en-US" altLang="en-US" sz="2400" dirty="0"/>
              <a:t>Input costs can also decrease.  New technology can greatly decrease costs and increase supply.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857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14952A-94B3-F845-BE41-BB7B60050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55"/>
            <a:ext cx="5183188" cy="967970"/>
          </a:xfrm>
        </p:spPr>
        <p:txBody>
          <a:bodyPr>
            <a:normAutofit fontScale="90000"/>
          </a:bodyPr>
          <a:lstStyle/>
          <a:p>
            <a:r>
              <a:rPr lang="en-US" dirty="0"/>
              <a:t>Government influences on Supply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99" y="19455"/>
            <a:ext cx="5438775" cy="428625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D48E4B-2BA3-D843-BB05-88F399E8F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87424"/>
            <a:ext cx="5183188" cy="587057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2000" dirty="0"/>
              <a:t>By raising or lowering the cost of producing goods, the government can encourage or discourage an entrepreneur or industry. </a:t>
            </a:r>
          </a:p>
          <a:p>
            <a:pPr>
              <a:spcBef>
                <a:spcPct val="0"/>
              </a:spcBef>
            </a:pPr>
            <a:endParaRPr lang="en-US" altLang="en-US" sz="2000" dirty="0">
              <a:solidFill>
                <a:schemeClr val="hlink"/>
              </a:solidFill>
              <a:cs typeface="Times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000" b="1" dirty="0">
                <a:cs typeface="Times" panose="02020603050405020304" pitchFamily="18" charset="0"/>
              </a:rPr>
              <a:t>Subsidies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cs typeface="Times" panose="02020603050405020304" pitchFamily="18" charset="0"/>
              </a:rPr>
              <a:t>A</a:t>
            </a:r>
            <a:r>
              <a:rPr lang="en-US" altLang="en-US" sz="2000" b="1" dirty="0">
                <a:cs typeface="Times" panose="02020603050405020304" pitchFamily="18" charset="0"/>
              </a:rPr>
              <a:t> subsidy </a:t>
            </a:r>
            <a:r>
              <a:rPr lang="en-US" altLang="en-US" sz="2000" dirty="0">
                <a:cs typeface="Times" panose="02020603050405020304" pitchFamily="18" charset="0"/>
              </a:rPr>
              <a:t>is a government payment that supports a business or market. Subsidies cause the supply of a good to increase.</a:t>
            </a:r>
          </a:p>
          <a:p>
            <a:pPr>
              <a:spcBef>
                <a:spcPct val="50000"/>
              </a:spcBef>
            </a:pPr>
            <a:r>
              <a:rPr lang="en-US" altLang="en-US" sz="2000" b="1" dirty="0">
                <a:cs typeface="Times" panose="02020603050405020304" pitchFamily="18" charset="0"/>
              </a:rPr>
              <a:t>Taxes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cs typeface="Times" panose="02020603050405020304" pitchFamily="18" charset="0"/>
              </a:rPr>
              <a:t>The government can reduce the supply of some goods by placing an </a:t>
            </a:r>
            <a:r>
              <a:rPr lang="en-US" altLang="en-US" sz="2000" b="1" dirty="0">
                <a:cs typeface="Times" panose="02020603050405020304" pitchFamily="18" charset="0"/>
              </a:rPr>
              <a:t>excise tax </a:t>
            </a:r>
            <a:r>
              <a:rPr lang="en-US" altLang="en-US" sz="2000" dirty="0">
                <a:cs typeface="Times" panose="02020603050405020304" pitchFamily="18" charset="0"/>
              </a:rPr>
              <a:t>on them.  An excise tax is a tax on the production or sale of a good. </a:t>
            </a:r>
          </a:p>
          <a:p>
            <a:pPr>
              <a:spcBef>
                <a:spcPct val="50000"/>
              </a:spcBef>
            </a:pPr>
            <a:r>
              <a:rPr lang="en-US" altLang="en-US" sz="2000" b="1" dirty="0">
                <a:cs typeface="Times" panose="02020603050405020304" pitchFamily="18" charset="0"/>
              </a:rPr>
              <a:t>Regulation</a:t>
            </a:r>
          </a:p>
          <a:p>
            <a:pPr>
              <a:spcBef>
                <a:spcPct val="0"/>
              </a:spcBef>
            </a:pPr>
            <a:r>
              <a:rPr lang="en-US" altLang="en-US" sz="2000" b="1" dirty="0">
                <a:cs typeface="Times" panose="02020603050405020304" pitchFamily="18" charset="0"/>
              </a:rPr>
              <a:t>Regulation </a:t>
            </a:r>
            <a:r>
              <a:rPr lang="en-US" altLang="en-US" sz="2000" dirty="0">
                <a:cs typeface="Times" panose="02020603050405020304" pitchFamily="18" charset="0"/>
              </a:rPr>
              <a:t>occurs when the government steps into a market to affect the price, quantity, or quality of a good.  Regulation usually raises costs.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1" y="4305704"/>
            <a:ext cx="6481354" cy="255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66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14952A-94B3-F845-BE41-BB7B60050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55"/>
            <a:ext cx="5183188" cy="967970"/>
          </a:xfrm>
        </p:spPr>
        <p:txBody>
          <a:bodyPr/>
          <a:lstStyle/>
          <a:p>
            <a:pPr algn="ctr"/>
            <a:r>
              <a:rPr lang="en-US" dirty="0"/>
              <a:t>Other Affecting factors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496" y="19455"/>
            <a:ext cx="6200503" cy="5480314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D48E4B-2BA3-D843-BB05-88F399E8F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87424"/>
            <a:ext cx="5183188" cy="5870575"/>
          </a:xfrm>
        </p:spPr>
        <p:txBody>
          <a:bodyPr>
            <a:noAutofit/>
          </a:bodyPr>
          <a:lstStyle/>
          <a:p>
            <a:r>
              <a:rPr lang="en-US" altLang="en-US" sz="2000" b="1" dirty="0"/>
              <a:t>The Global Economy</a:t>
            </a:r>
          </a:p>
          <a:p>
            <a:pPr lvl="1"/>
            <a:r>
              <a:rPr lang="en-US" altLang="en-US" sz="2000" dirty="0"/>
              <a:t>The supply of imported goods and services has an impact on the supply of the same goods and services here.</a:t>
            </a:r>
          </a:p>
          <a:p>
            <a:pPr lvl="1"/>
            <a:r>
              <a:rPr lang="en-US" altLang="en-US" sz="2000" dirty="0"/>
              <a:t>Government import restrictions will cause a decrease in the supply of restricted goods. </a:t>
            </a:r>
          </a:p>
          <a:p>
            <a:r>
              <a:rPr lang="en-US" altLang="en-US" sz="2000" b="1" dirty="0"/>
              <a:t>Future Expectations of Prices</a:t>
            </a:r>
          </a:p>
          <a:p>
            <a:pPr lvl="1"/>
            <a:r>
              <a:rPr lang="en-US" altLang="en-US" sz="2000" dirty="0"/>
              <a:t>Expectations of higher prices will reduce supply now and increase supply later.  Expectations of lower prices will have the opposite effect. </a:t>
            </a:r>
          </a:p>
          <a:p>
            <a:r>
              <a:rPr lang="en-US" altLang="en-US" sz="2000" b="1" dirty="0"/>
              <a:t>Number of Suppliers </a:t>
            </a:r>
          </a:p>
          <a:p>
            <a:pPr lvl="1"/>
            <a:r>
              <a:rPr lang="en-US" altLang="en-US" sz="2000" dirty="0"/>
              <a:t>If more firms enter a market, the market supply of the good will rise. If firms leave the market, supply will decrease.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389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57051"/>
            <a:ext cx="10515600" cy="6087292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en-US" dirty="0"/>
              <a:t>1.  What affect does a rise in the cost of raw materials have on the cost of a good?</a:t>
            </a:r>
          </a:p>
          <a:p>
            <a:pPr lvl="1">
              <a:buFontTx/>
              <a:buNone/>
            </a:pPr>
            <a:r>
              <a:rPr lang="en-US" altLang="en-US" sz="2800" dirty="0"/>
              <a:t>(a) A rise in the cost of raw materials lowers the overall cost of production.</a:t>
            </a:r>
          </a:p>
          <a:p>
            <a:pPr lvl="1">
              <a:buFontTx/>
              <a:buNone/>
            </a:pPr>
            <a:r>
              <a:rPr lang="en-US" altLang="en-US" sz="2800" dirty="0"/>
              <a:t>(b) The good becomes cheaper to produce.</a:t>
            </a:r>
          </a:p>
          <a:p>
            <a:pPr lvl="1">
              <a:buFontTx/>
              <a:buNone/>
            </a:pPr>
            <a:r>
              <a:rPr lang="en-US" altLang="en-US" sz="2800" dirty="0"/>
              <a:t>(c) The good becomes more expensive to produce.</a:t>
            </a:r>
          </a:p>
          <a:p>
            <a:pPr lvl="1">
              <a:buFontTx/>
              <a:buNone/>
            </a:pPr>
            <a:r>
              <a:rPr lang="en-US" altLang="en-US" sz="2800" dirty="0"/>
              <a:t>(d) This does not have any affect on the eventual price of a good.</a:t>
            </a:r>
          </a:p>
          <a:p>
            <a:pPr lvl="1">
              <a:buFontTx/>
              <a:buNone/>
            </a:pPr>
            <a:endParaRPr lang="en-US" altLang="en-US" sz="2800" dirty="0"/>
          </a:p>
          <a:p>
            <a:pPr>
              <a:buFontTx/>
              <a:buNone/>
            </a:pPr>
            <a:r>
              <a:rPr lang="en-US" altLang="en-US" dirty="0"/>
              <a:t>2.  When government actions cause the supply of a good to increase, what happens to the supply curve for that good?</a:t>
            </a:r>
          </a:p>
          <a:p>
            <a:pPr lvl="1">
              <a:buFontTx/>
              <a:buNone/>
            </a:pPr>
            <a:r>
              <a:rPr lang="en-US" altLang="en-US" sz="2800" dirty="0"/>
              <a:t>(a) It shifts to the left.</a:t>
            </a:r>
          </a:p>
          <a:p>
            <a:pPr lvl="1">
              <a:buFontTx/>
              <a:buNone/>
            </a:pPr>
            <a:r>
              <a:rPr lang="en-US" altLang="en-US" sz="2800" dirty="0"/>
              <a:t>(b) It shifts to the right.</a:t>
            </a:r>
          </a:p>
          <a:p>
            <a:pPr lvl="1">
              <a:buFontTx/>
              <a:buNone/>
            </a:pPr>
            <a:r>
              <a:rPr lang="en-US" altLang="en-US" sz="2800" dirty="0"/>
              <a:t>(c) It reverses direction.</a:t>
            </a:r>
          </a:p>
          <a:p>
            <a:pPr lvl="1">
              <a:buFontTx/>
              <a:buNone/>
            </a:pPr>
            <a:r>
              <a:rPr lang="en-US" altLang="en-US" sz="2800" dirty="0"/>
              <a:t>(d) The supply curve is unaffected.</a:t>
            </a:r>
          </a:p>
          <a:p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174172" y="1593669"/>
            <a:ext cx="1184365" cy="17242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174171" y="4019006"/>
            <a:ext cx="1184365" cy="17242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9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>
            <a:extLst>
              <a:ext uri="{FF2B5EF4-FFF2-40B4-BE49-F238E27FC236}">
                <a16:creationId xmlns:a16="http://schemas.microsoft.com/office/drawing/2014/main" id="{BF7FB853-F453-E94F-80D6-3037F430BE33}"/>
              </a:ext>
            </a:extLst>
          </p:cNvPr>
          <p:cNvGrpSpPr>
            <a:grpSpLocks/>
          </p:cNvGrpSpPr>
          <p:nvPr/>
        </p:nvGrpSpPr>
        <p:grpSpPr bwMode="auto">
          <a:xfrm>
            <a:off x="6576878" y="-118955"/>
            <a:ext cx="5264926" cy="3508291"/>
            <a:chOff x="960" y="1522"/>
            <a:chExt cx="2304" cy="1300"/>
          </a:xfrm>
        </p:grpSpPr>
        <p:pic>
          <p:nvPicPr>
            <p:cNvPr id="5135" name="Picture 18">
              <a:extLst>
                <a:ext uri="{FF2B5EF4-FFF2-40B4-BE49-F238E27FC236}">
                  <a16:creationId xmlns:a16="http://schemas.microsoft.com/office/drawing/2014/main" id="{C43D6BB8-D4A3-A74C-BD6B-4D1663ADF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522"/>
              <a:ext cx="2304" cy="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6" name="Text Box 19">
              <a:extLst>
                <a:ext uri="{FF2B5EF4-FFF2-40B4-BE49-F238E27FC236}">
                  <a16:creationId xmlns:a16="http://schemas.microsoft.com/office/drawing/2014/main" id="{16BF0E98-F4AF-D248-AC9F-76D71EBBBB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1900"/>
              <a:ext cx="864" cy="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1800" b="1" dirty="0">
                  <a:solidFill>
                    <a:srgbClr val="FFFFFF"/>
                  </a:solidFill>
                </a:rPr>
                <a:t>Price</a:t>
              </a:r>
              <a:endParaRPr kumimoji="0" lang="en-US" altLang="en-US" sz="1800" dirty="0">
                <a:solidFill>
                  <a:srgbClr val="FFFFFF"/>
                </a:solidFill>
              </a:endParaRPr>
            </a:p>
            <a:p>
              <a:pPr>
                <a:spcBef>
                  <a:spcPct val="50000"/>
                </a:spcBef>
                <a:buFontTx/>
                <a:buNone/>
              </a:pPr>
              <a:r>
                <a:rPr kumimoji="0" lang="en-US" altLang="en-US" sz="2400" dirty="0">
                  <a:solidFill>
                    <a:srgbClr val="FFFFFF"/>
                  </a:solidFill>
                </a:rPr>
                <a:t>   As price      </a:t>
              </a:r>
              <a:br>
                <a:rPr kumimoji="0" lang="en-US" altLang="en-US" sz="2400" dirty="0">
                  <a:solidFill>
                    <a:srgbClr val="FFFFFF"/>
                  </a:solidFill>
                </a:rPr>
              </a:br>
              <a:r>
                <a:rPr kumimoji="0" lang="en-US" altLang="en-US" sz="2400" dirty="0">
                  <a:solidFill>
                    <a:srgbClr val="FFFFFF"/>
                  </a:solidFill>
                </a:rPr>
                <a:t>  increases…</a:t>
              </a:r>
              <a:endParaRPr kumimoji="0" lang="en-US" alt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5137" name="Text Box 20">
              <a:extLst>
                <a:ext uri="{FF2B5EF4-FFF2-40B4-BE49-F238E27FC236}">
                  <a16:creationId xmlns:a16="http://schemas.microsoft.com/office/drawing/2014/main" id="{0C84BD21-2587-104B-A110-CD16F4F470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1900"/>
              <a:ext cx="864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1800" b="1" dirty="0">
                  <a:solidFill>
                    <a:srgbClr val="FFFFFF"/>
                  </a:solidFill>
                </a:rPr>
                <a:t>Supply</a:t>
              </a:r>
              <a:endParaRPr kumimoji="0" lang="en-US" altLang="en-US" sz="1800" dirty="0">
                <a:solidFill>
                  <a:srgbClr val="FFFFFF"/>
                </a:solidFill>
              </a:endParaRPr>
            </a:p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2400" dirty="0">
                  <a:solidFill>
                    <a:srgbClr val="FFFFFF"/>
                  </a:solidFill>
                </a:rPr>
                <a:t>Quantity supplied increases</a:t>
              </a:r>
              <a:endParaRPr kumimoji="0" lang="en-US" altLang="en-US" sz="3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23">
            <a:extLst>
              <a:ext uri="{FF2B5EF4-FFF2-40B4-BE49-F238E27FC236}">
                <a16:creationId xmlns:a16="http://schemas.microsoft.com/office/drawing/2014/main" id="{5A16ECD9-AB58-754C-AA1B-BC8D8263E47B}"/>
              </a:ext>
            </a:extLst>
          </p:cNvPr>
          <p:cNvGrpSpPr>
            <a:grpSpLocks/>
          </p:cNvGrpSpPr>
          <p:nvPr/>
        </p:nvGrpSpPr>
        <p:grpSpPr bwMode="auto">
          <a:xfrm>
            <a:off x="4973705" y="3181243"/>
            <a:ext cx="5805218" cy="3508291"/>
            <a:chOff x="2544" y="2661"/>
            <a:chExt cx="2161" cy="1227"/>
          </a:xfrm>
        </p:grpSpPr>
        <p:pic>
          <p:nvPicPr>
            <p:cNvPr id="5132" name="Picture 17">
              <a:extLst>
                <a:ext uri="{FF2B5EF4-FFF2-40B4-BE49-F238E27FC236}">
                  <a16:creationId xmlns:a16="http://schemas.microsoft.com/office/drawing/2014/main" id="{F26D0BB1-14FA-BC42-B959-5396B7600B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661"/>
              <a:ext cx="2161" cy="1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3" name="Text Box 21">
              <a:extLst>
                <a:ext uri="{FF2B5EF4-FFF2-40B4-BE49-F238E27FC236}">
                  <a16:creationId xmlns:a16="http://schemas.microsoft.com/office/drawing/2014/main" id="{7498AC7E-A86E-EF4C-B968-767ECA14E8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7" y="2832"/>
              <a:ext cx="86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1800" b="1" dirty="0">
                  <a:solidFill>
                    <a:srgbClr val="FFFFFF"/>
                  </a:solidFill>
                </a:rPr>
                <a:t>Price</a:t>
              </a:r>
              <a:endParaRPr kumimoji="0" lang="en-US" altLang="en-US" sz="1800" dirty="0">
                <a:solidFill>
                  <a:srgbClr val="FFFFFF"/>
                </a:solidFill>
              </a:endParaRPr>
            </a:p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2000" dirty="0">
                  <a:solidFill>
                    <a:srgbClr val="FFFFFF"/>
                  </a:solidFill>
                </a:rPr>
                <a:t>As price falls…</a:t>
              </a:r>
              <a:endParaRPr kumimoji="0" lang="en-US" altLang="en-US" sz="2800" dirty="0">
                <a:solidFill>
                  <a:srgbClr val="FFFFFF"/>
                </a:solidFill>
              </a:endParaRPr>
            </a:p>
          </p:txBody>
        </p:sp>
        <p:sp>
          <p:nvSpPr>
            <p:cNvPr id="5134" name="Text Box 22">
              <a:extLst>
                <a:ext uri="{FF2B5EF4-FFF2-40B4-BE49-F238E27FC236}">
                  <a16:creationId xmlns:a16="http://schemas.microsoft.com/office/drawing/2014/main" id="{7F9A7762-2B8E-F14E-A5A1-741D98174A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8" y="2832"/>
              <a:ext cx="76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1800" b="1" dirty="0">
                  <a:solidFill>
                    <a:srgbClr val="FFFFFF"/>
                  </a:solidFill>
                </a:rPr>
                <a:t>Supply</a:t>
              </a:r>
              <a:endParaRPr kumimoji="0" lang="en-US" altLang="en-US" sz="1800" dirty="0">
                <a:solidFill>
                  <a:srgbClr val="FFFFFF"/>
                </a:solidFill>
              </a:endParaRPr>
            </a:p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2400" dirty="0">
                  <a:solidFill>
                    <a:srgbClr val="FFFFFF"/>
                  </a:solidFill>
                </a:rPr>
                <a:t>Quantity supplied falls</a:t>
              </a:r>
              <a:endParaRPr kumimoji="0" lang="en-US" altLang="en-US" sz="32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89157" name="Rectangle 37">
            <a:extLst>
              <a:ext uri="{FF2B5EF4-FFF2-40B4-BE49-F238E27FC236}">
                <a16:creationId xmlns:a16="http://schemas.microsoft.com/office/drawing/2014/main" id="{F8AEA55F-7FE7-1E4A-B738-8E6A2F05BB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183188" cy="987425"/>
          </a:xfrm>
        </p:spPr>
        <p:txBody>
          <a:bodyPr/>
          <a:lstStyle/>
          <a:p>
            <a:r>
              <a:rPr lang="en-US" altLang="en-US" dirty="0"/>
              <a:t>The Law of Supply</a:t>
            </a:r>
          </a:p>
        </p:txBody>
      </p:sp>
      <p:sp>
        <p:nvSpPr>
          <p:cNvPr id="389158" name="Rectangle 38">
            <a:extLst>
              <a:ext uri="{FF2B5EF4-FFF2-40B4-BE49-F238E27FC236}">
                <a16:creationId xmlns:a16="http://schemas.microsoft.com/office/drawing/2014/main" id="{AD84EF8F-AF05-B343-8EE4-60D25EA6D65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0" y="987425"/>
            <a:ext cx="5183188" cy="5870575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According to the law of supply, suppliers will offer more of a good at a higher price. </a:t>
            </a:r>
          </a:p>
        </p:txBody>
      </p:sp>
    </p:spTree>
    <p:extLst>
      <p:ext uri="{BB962C8B-B14F-4D97-AF65-F5344CB8AC3E}">
        <p14:creationId xmlns:p14="http://schemas.microsoft.com/office/powerpoint/2010/main" val="265742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14952A-94B3-F845-BE41-BB7B60050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55"/>
            <a:ext cx="5183188" cy="967970"/>
          </a:xfrm>
        </p:spPr>
        <p:txBody>
          <a:bodyPr/>
          <a:lstStyle/>
          <a:p>
            <a:r>
              <a:rPr lang="en-US" dirty="0"/>
              <a:t>How Does It Work?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6A76611B-C28E-B54C-9C9C-54F00C935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9455"/>
            <a:ext cx="6888415" cy="422118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D48E4B-2BA3-D843-BB05-88F399E8F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87424"/>
            <a:ext cx="5183188" cy="5870575"/>
          </a:xfrm>
        </p:spPr>
        <p:txBody>
          <a:bodyPr/>
          <a:lstStyle/>
          <a:p>
            <a:r>
              <a:rPr lang="en-US" altLang="en-US" sz="2400" dirty="0"/>
              <a:t>Economists use the term </a:t>
            </a:r>
            <a:r>
              <a:rPr lang="en-US" altLang="en-US" sz="2400" b="1" dirty="0"/>
              <a:t>quantity supplied </a:t>
            </a:r>
            <a:r>
              <a:rPr lang="en-US" altLang="en-US" sz="2400" dirty="0"/>
              <a:t>to describe how much of a good is offered for sale at a specific price.</a:t>
            </a:r>
          </a:p>
          <a:p>
            <a:endParaRPr lang="en-US" altLang="en-US" sz="2400" dirty="0"/>
          </a:p>
          <a:p>
            <a:r>
              <a:rPr lang="en-US" altLang="en-US" sz="2400" dirty="0"/>
              <a:t>The promise of increased revenues when prices are high encourages firms to produce more.</a:t>
            </a:r>
          </a:p>
          <a:p>
            <a:endParaRPr lang="en-US" altLang="en-US" sz="2400" dirty="0"/>
          </a:p>
          <a:p>
            <a:r>
              <a:rPr lang="en-US" altLang="en-US" sz="2400" dirty="0"/>
              <a:t>Rising prices draw new firms into a market and add to the quantity supplied of a good.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488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60">
            <a:extLst>
              <a:ext uri="{FF2B5EF4-FFF2-40B4-BE49-F238E27FC236}">
                <a16:creationId xmlns:a16="http://schemas.microsoft.com/office/drawing/2014/main" id="{1BF1DE56-2977-CF4C-9938-6DCDA882A28E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727818"/>
            <a:ext cx="6478588" cy="4191000"/>
            <a:chOff x="864" y="1344"/>
            <a:chExt cx="4081" cy="2640"/>
          </a:xfrm>
        </p:grpSpPr>
        <p:pic>
          <p:nvPicPr>
            <p:cNvPr id="7194" name="Picture 1038">
              <a:extLst>
                <a:ext uri="{FF2B5EF4-FFF2-40B4-BE49-F238E27FC236}">
                  <a16:creationId xmlns:a16="http://schemas.microsoft.com/office/drawing/2014/main" id="{8B8B51A2-7685-AD46-9C82-C8CBB8AE2A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344"/>
              <a:ext cx="4081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5" name="Rectangle 1036">
              <a:extLst>
                <a:ext uri="{FF2B5EF4-FFF2-40B4-BE49-F238E27FC236}">
                  <a16:creationId xmlns:a16="http://schemas.microsoft.com/office/drawing/2014/main" id="{E7F6E012-3A92-374C-A7AA-C00F8ECC9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374"/>
              <a:ext cx="480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20000"/>
                </a:lnSpc>
                <a:buFontTx/>
                <a:buNone/>
              </a:pPr>
              <a:r>
                <a:rPr kumimoji="0" lang="en-US" altLang="en-US" sz="1800"/>
                <a:t>$.50</a:t>
              </a:r>
            </a:p>
          </p:txBody>
        </p:sp>
        <p:sp>
          <p:nvSpPr>
            <p:cNvPr id="7196" name="Rectangle 1037">
              <a:extLst>
                <a:ext uri="{FF2B5EF4-FFF2-40B4-BE49-F238E27FC236}">
                  <a16:creationId xmlns:a16="http://schemas.microsoft.com/office/drawing/2014/main" id="{D4858D8B-F22D-4342-9C28-1DC9B0E4D0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374"/>
              <a:ext cx="65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20000"/>
                </a:lnSpc>
                <a:buFontTx/>
                <a:buNone/>
              </a:pPr>
              <a:r>
                <a:rPr kumimoji="0" lang="en-US" altLang="en-US" sz="1800"/>
                <a:t>1,000</a:t>
              </a:r>
            </a:p>
          </p:txBody>
        </p:sp>
        <p:sp>
          <p:nvSpPr>
            <p:cNvPr id="7197" name="Text Box 1040">
              <a:extLst>
                <a:ext uri="{FF2B5EF4-FFF2-40B4-BE49-F238E27FC236}">
                  <a16:creationId xmlns:a16="http://schemas.microsoft.com/office/drawing/2014/main" id="{0DD4707F-6F23-9043-8747-F0D67FC1E0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2060"/>
              <a:ext cx="1776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20000"/>
                </a:lnSpc>
                <a:buFontTx/>
                <a:buNone/>
              </a:pPr>
              <a:r>
                <a:rPr kumimoji="0" lang="en-US" altLang="en-US" sz="1800" b="1" dirty="0"/>
                <a:t>Price per slice of pizza</a:t>
              </a:r>
              <a:endParaRPr kumimoji="0" lang="en-US" altLang="en-US" b="1" dirty="0"/>
            </a:p>
          </p:txBody>
        </p:sp>
        <p:sp>
          <p:nvSpPr>
            <p:cNvPr id="7198" name="Text Box 1041">
              <a:extLst>
                <a:ext uri="{FF2B5EF4-FFF2-40B4-BE49-F238E27FC236}">
                  <a16:creationId xmlns:a16="http://schemas.microsoft.com/office/drawing/2014/main" id="{67F93AEC-C21A-254A-B174-DF0A89ADAC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2060"/>
              <a:ext cx="1776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20000"/>
                </a:lnSpc>
                <a:buFontTx/>
                <a:buNone/>
              </a:pPr>
              <a:r>
                <a:rPr kumimoji="0" lang="en-US" altLang="en-US" sz="1800" b="1"/>
                <a:t>Slices supplied per day</a:t>
              </a:r>
              <a:endParaRPr kumimoji="0" lang="en-US" altLang="en-US" b="1"/>
            </a:p>
          </p:txBody>
        </p:sp>
        <p:sp>
          <p:nvSpPr>
            <p:cNvPr id="7199" name="Text Box 1052">
              <a:extLst>
                <a:ext uri="{FF2B5EF4-FFF2-40B4-BE49-F238E27FC236}">
                  <a16:creationId xmlns:a16="http://schemas.microsoft.com/office/drawing/2014/main" id="{0D3BC2A4-D5FF-B74E-9A13-1FB91A19E0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1558"/>
              <a:ext cx="225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20000"/>
                </a:lnSpc>
                <a:buFontTx/>
                <a:buNone/>
              </a:pPr>
              <a:r>
                <a:rPr kumimoji="0" lang="en-US" altLang="en-US" sz="2000" b="1" dirty="0">
                  <a:solidFill>
                    <a:srgbClr val="FFFFFF"/>
                  </a:solidFill>
                </a:rPr>
                <a:t>Market Supply Schedule</a:t>
              </a:r>
              <a:endParaRPr kumimoji="0" lang="en-US" altLang="en-US" b="1" dirty="0"/>
            </a:p>
          </p:txBody>
        </p:sp>
      </p:grpSp>
      <p:grpSp>
        <p:nvGrpSpPr>
          <p:cNvPr id="3" name="Group 1057">
            <a:extLst>
              <a:ext uri="{FF2B5EF4-FFF2-40B4-BE49-F238E27FC236}">
                <a16:creationId xmlns:a16="http://schemas.microsoft.com/office/drawing/2014/main" id="{4B035C79-5382-A64E-901E-1BD773B9BA94}"/>
              </a:ext>
            </a:extLst>
          </p:cNvPr>
          <p:cNvGrpSpPr>
            <a:grpSpLocks/>
          </p:cNvGrpSpPr>
          <p:nvPr/>
        </p:nvGrpSpPr>
        <p:grpSpPr bwMode="auto">
          <a:xfrm>
            <a:off x="6188075" y="2756406"/>
            <a:ext cx="3778250" cy="393700"/>
            <a:chOff x="1680" y="2566"/>
            <a:chExt cx="2380" cy="248"/>
          </a:xfrm>
        </p:grpSpPr>
        <p:sp>
          <p:nvSpPr>
            <p:cNvPr id="7192" name="Rectangle 1042">
              <a:extLst>
                <a:ext uri="{FF2B5EF4-FFF2-40B4-BE49-F238E27FC236}">
                  <a16:creationId xmlns:a16="http://schemas.microsoft.com/office/drawing/2014/main" id="{8F125902-B1FC-C646-814C-BD078F7B4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566"/>
              <a:ext cx="480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20000"/>
                </a:lnSpc>
                <a:buFontTx/>
                <a:buNone/>
              </a:pPr>
              <a:r>
                <a:rPr kumimoji="0" lang="en-US" altLang="en-US" sz="1800" dirty="0"/>
                <a:t>$1.00</a:t>
              </a:r>
            </a:p>
          </p:txBody>
        </p:sp>
        <p:sp>
          <p:nvSpPr>
            <p:cNvPr id="7193" name="Rectangle 1043">
              <a:extLst>
                <a:ext uri="{FF2B5EF4-FFF2-40B4-BE49-F238E27FC236}">
                  <a16:creationId xmlns:a16="http://schemas.microsoft.com/office/drawing/2014/main" id="{08B6FC36-41CF-924A-A47C-1545AB87F2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566"/>
              <a:ext cx="65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20000"/>
                </a:lnSpc>
                <a:buFontTx/>
                <a:buNone/>
              </a:pPr>
              <a:r>
                <a:rPr kumimoji="0" lang="en-US" altLang="en-US" sz="1800"/>
                <a:t>1,500</a:t>
              </a:r>
            </a:p>
          </p:txBody>
        </p:sp>
      </p:grpSp>
      <p:grpSp>
        <p:nvGrpSpPr>
          <p:cNvPr id="4" name="Group 1056">
            <a:extLst>
              <a:ext uri="{FF2B5EF4-FFF2-40B4-BE49-F238E27FC236}">
                <a16:creationId xmlns:a16="http://schemas.microsoft.com/office/drawing/2014/main" id="{2CC59B53-E34F-D545-A903-2BDEE23646E3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3142405"/>
            <a:ext cx="3778250" cy="393700"/>
            <a:chOff x="1680" y="2806"/>
            <a:chExt cx="2380" cy="248"/>
          </a:xfrm>
        </p:grpSpPr>
        <p:sp>
          <p:nvSpPr>
            <p:cNvPr id="7190" name="Rectangle 1044">
              <a:extLst>
                <a:ext uri="{FF2B5EF4-FFF2-40B4-BE49-F238E27FC236}">
                  <a16:creationId xmlns:a16="http://schemas.microsoft.com/office/drawing/2014/main" id="{C9F995A5-AC3A-A644-A1B8-38662D79A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806"/>
              <a:ext cx="480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20000"/>
                </a:lnSpc>
                <a:buFontTx/>
                <a:buNone/>
              </a:pPr>
              <a:r>
                <a:rPr kumimoji="0" lang="en-US" altLang="en-US" sz="1800"/>
                <a:t>$1.50</a:t>
              </a:r>
            </a:p>
          </p:txBody>
        </p:sp>
        <p:sp>
          <p:nvSpPr>
            <p:cNvPr id="7191" name="Rectangle 1045">
              <a:extLst>
                <a:ext uri="{FF2B5EF4-FFF2-40B4-BE49-F238E27FC236}">
                  <a16:creationId xmlns:a16="http://schemas.microsoft.com/office/drawing/2014/main" id="{F7CD07E7-D571-0B4B-BD24-7DAE267F8C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806"/>
              <a:ext cx="65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20000"/>
                </a:lnSpc>
                <a:buFontTx/>
                <a:buNone/>
              </a:pPr>
              <a:r>
                <a:rPr kumimoji="0" lang="en-US" altLang="en-US" sz="1800"/>
                <a:t>2,000</a:t>
              </a:r>
            </a:p>
          </p:txBody>
        </p:sp>
      </p:grpSp>
      <p:grpSp>
        <p:nvGrpSpPr>
          <p:cNvPr id="5" name="Group 1055">
            <a:extLst>
              <a:ext uri="{FF2B5EF4-FFF2-40B4-BE49-F238E27FC236}">
                <a16:creationId xmlns:a16="http://schemas.microsoft.com/office/drawing/2014/main" id="{B69F036C-8509-2A4C-BD10-84E17D3BDCDC}"/>
              </a:ext>
            </a:extLst>
          </p:cNvPr>
          <p:cNvGrpSpPr>
            <a:grpSpLocks/>
          </p:cNvGrpSpPr>
          <p:nvPr/>
        </p:nvGrpSpPr>
        <p:grpSpPr bwMode="auto">
          <a:xfrm>
            <a:off x="6183549" y="3511045"/>
            <a:ext cx="3778250" cy="393700"/>
            <a:chOff x="1680" y="3024"/>
            <a:chExt cx="2380" cy="248"/>
          </a:xfrm>
        </p:grpSpPr>
        <p:sp>
          <p:nvSpPr>
            <p:cNvPr id="7188" name="Rectangle 1046">
              <a:extLst>
                <a:ext uri="{FF2B5EF4-FFF2-40B4-BE49-F238E27FC236}">
                  <a16:creationId xmlns:a16="http://schemas.microsoft.com/office/drawing/2014/main" id="{B5DA303E-C2F6-1F4B-B42F-F8D34DAE0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024"/>
              <a:ext cx="480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20000"/>
                </a:lnSpc>
                <a:buFontTx/>
                <a:buNone/>
              </a:pPr>
              <a:r>
                <a:rPr kumimoji="0" lang="en-US" altLang="en-US" sz="1800" dirty="0"/>
                <a:t>$2.00</a:t>
              </a:r>
            </a:p>
          </p:txBody>
        </p:sp>
        <p:sp>
          <p:nvSpPr>
            <p:cNvPr id="7189" name="Rectangle 1047">
              <a:extLst>
                <a:ext uri="{FF2B5EF4-FFF2-40B4-BE49-F238E27FC236}">
                  <a16:creationId xmlns:a16="http://schemas.microsoft.com/office/drawing/2014/main" id="{5E63C62A-C564-B24F-ABFE-7C7C96AE9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3024"/>
              <a:ext cx="65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20000"/>
                </a:lnSpc>
                <a:buFontTx/>
                <a:buNone/>
              </a:pPr>
              <a:r>
                <a:rPr kumimoji="0" lang="en-US" altLang="en-US" sz="1800"/>
                <a:t>2,500</a:t>
              </a:r>
            </a:p>
          </p:txBody>
        </p:sp>
      </p:grpSp>
      <p:grpSp>
        <p:nvGrpSpPr>
          <p:cNvPr id="6" name="Group 1054">
            <a:extLst>
              <a:ext uri="{FF2B5EF4-FFF2-40B4-BE49-F238E27FC236}">
                <a16:creationId xmlns:a16="http://schemas.microsoft.com/office/drawing/2014/main" id="{27D0636B-BC89-B741-AC7C-1A98B80F0217}"/>
              </a:ext>
            </a:extLst>
          </p:cNvPr>
          <p:cNvGrpSpPr>
            <a:grpSpLocks/>
          </p:cNvGrpSpPr>
          <p:nvPr/>
        </p:nvGrpSpPr>
        <p:grpSpPr bwMode="auto">
          <a:xfrm>
            <a:off x="6175443" y="3925988"/>
            <a:ext cx="3778250" cy="393700"/>
            <a:chOff x="1680" y="3264"/>
            <a:chExt cx="2380" cy="248"/>
          </a:xfrm>
        </p:grpSpPr>
        <p:sp>
          <p:nvSpPr>
            <p:cNvPr id="7186" name="Rectangle 1048">
              <a:extLst>
                <a:ext uri="{FF2B5EF4-FFF2-40B4-BE49-F238E27FC236}">
                  <a16:creationId xmlns:a16="http://schemas.microsoft.com/office/drawing/2014/main" id="{A2FF6D0B-CDAD-4C45-981D-FA7EC8F085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264"/>
              <a:ext cx="480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20000"/>
                </a:lnSpc>
                <a:buFontTx/>
                <a:buNone/>
              </a:pPr>
              <a:r>
                <a:rPr kumimoji="0" lang="en-US" altLang="en-US" sz="1800" dirty="0"/>
                <a:t>$2.50</a:t>
              </a:r>
            </a:p>
          </p:txBody>
        </p:sp>
        <p:sp>
          <p:nvSpPr>
            <p:cNvPr id="7187" name="Rectangle 1049">
              <a:extLst>
                <a:ext uri="{FF2B5EF4-FFF2-40B4-BE49-F238E27FC236}">
                  <a16:creationId xmlns:a16="http://schemas.microsoft.com/office/drawing/2014/main" id="{A8F1188F-418A-174D-8F40-DB170FA28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3264"/>
              <a:ext cx="65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20000"/>
                </a:lnSpc>
                <a:buFontTx/>
                <a:buNone/>
              </a:pPr>
              <a:r>
                <a:rPr kumimoji="0" lang="en-US" altLang="en-US" sz="1800"/>
                <a:t>3,000</a:t>
              </a:r>
            </a:p>
          </p:txBody>
        </p:sp>
      </p:grpSp>
      <p:grpSp>
        <p:nvGrpSpPr>
          <p:cNvPr id="7" name="Group 1053">
            <a:extLst>
              <a:ext uri="{FF2B5EF4-FFF2-40B4-BE49-F238E27FC236}">
                <a16:creationId xmlns:a16="http://schemas.microsoft.com/office/drawing/2014/main" id="{A1916596-BB61-AE44-ABCC-4CAFF75B3F34}"/>
              </a:ext>
            </a:extLst>
          </p:cNvPr>
          <p:cNvGrpSpPr>
            <a:grpSpLocks/>
          </p:cNvGrpSpPr>
          <p:nvPr/>
        </p:nvGrpSpPr>
        <p:grpSpPr bwMode="auto">
          <a:xfrm>
            <a:off x="6190389" y="4294628"/>
            <a:ext cx="3778250" cy="393700"/>
            <a:chOff x="1680" y="3504"/>
            <a:chExt cx="2380" cy="248"/>
          </a:xfrm>
        </p:grpSpPr>
        <p:sp>
          <p:nvSpPr>
            <p:cNvPr id="7184" name="Rectangle 1050">
              <a:extLst>
                <a:ext uri="{FF2B5EF4-FFF2-40B4-BE49-F238E27FC236}">
                  <a16:creationId xmlns:a16="http://schemas.microsoft.com/office/drawing/2014/main" id="{84207B89-FB76-2F4C-A4EF-623E2ACE4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504"/>
              <a:ext cx="480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20000"/>
                </a:lnSpc>
                <a:buFontTx/>
                <a:buNone/>
              </a:pPr>
              <a:r>
                <a:rPr kumimoji="0" lang="en-US" altLang="en-US" sz="1800" dirty="0"/>
                <a:t>$3.00</a:t>
              </a:r>
            </a:p>
          </p:txBody>
        </p:sp>
        <p:sp>
          <p:nvSpPr>
            <p:cNvPr id="7185" name="Rectangle 1051">
              <a:extLst>
                <a:ext uri="{FF2B5EF4-FFF2-40B4-BE49-F238E27FC236}">
                  <a16:creationId xmlns:a16="http://schemas.microsoft.com/office/drawing/2014/main" id="{04DBF6DB-61EE-A64D-85B3-26C00B5F2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3504"/>
              <a:ext cx="65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120000"/>
                </a:lnSpc>
                <a:buFontTx/>
                <a:buNone/>
              </a:pPr>
              <a:r>
                <a:rPr kumimoji="0" lang="en-US" altLang="en-US" sz="1800"/>
                <a:t>3,500</a:t>
              </a:r>
            </a:p>
          </p:txBody>
        </p:sp>
      </p:grpSp>
      <p:sp>
        <p:nvSpPr>
          <p:cNvPr id="390187" name="Rectangle 1067">
            <a:extLst>
              <a:ext uri="{FF2B5EF4-FFF2-40B4-BE49-F238E27FC236}">
                <a16:creationId xmlns:a16="http://schemas.microsoft.com/office/drawing/2014/main" id="{B9A049C5-0910-F242-9955-1555B8D482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4764"/>
            <a:ext cx="5183188" cy="992189"/>
          </a:xfrm>
        </p:spPr>
        <p:txBody>
          <a:bodyPr/>
          <a:lstStyle/>
          <a:p>
            <a:r>
              <a:rPr lang="en-US" altLang="en-US" dirty="0"/>
              <a:t>Supply Schedules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0D80E4-1C20-3944-BEDD-6BB6FAD61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0188" name="Rectangle 1068">
            <a:extLst>
              <a:ext uri="{FF2B5EF4-FFF2-40B4-BE49-F238E27FC236}">
                <a16:creationId xmlns:a16="http://schemas.microsoft.com/office/drawing/2014/main" id="{E3E5F78C-61FC-0440-B9E1-6D3B9B5CB70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0" y="987425"/>
            <a:ext cx="5106988" cy="5870575"/>
          </a:xfrm>
        </p:spPr>
        <p:txBody>
          <a:bodyPr>
            <a:normAutofit/>
          </a:bodyPr>
          <a:lstStyle/>
          <a:p>
            <a:r>
              <a:rPr lang="en-US" altLang="en-US" sz="2800" dirty="0"/>
              <a:t>A </a:t>
            </a:r>
            <a:r>
              <a:rPr lang="en-US" altLang="en-US" sz="2800" b="1" dirty="0"/>
              <a:t>market supply schedule </a:t>
            </a:r>
            <a:r>
              <a:rPr lang="en-US" altLang="en-US" sz="2800" dirty="0"/>
              <a:t>is a chart that lists how much of a good all suppliers will offer at different prices. </a:t>
            </a:r>
          </a:p>
        </p:txBody>
      </p:sp>
    </p:spTree>
    <p:extLst>
      <p:ext uri="{BB962C8B-B14F-4D97-AF65-F5344CB8AC3E}">
        <p14:creationId xmlns:p14="http://schemas.microsoft.com/office/powerpoint/2010/main" val="922145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76">
            <a:extLst>
              <a:ext uri="{FF2B5EF4-FFF2-40B4-BE49-F238E27FC236}">
                <a16:creationId xmlns:a16="http://schemas.microsoft.com/office/drawing/2014/main" id="{BEDDAC13-C32D-9B4E-9C7C-C61481481FCF}"/>
              </a:ext>
            </a:extLst>
          </p:cNvPr>
          <p:cNvGrpSpPr>
            <a:grpSpLocks/>
          </p:cNvGrpSpPr>
          <p:nvPr/>
        </p:nvGrpSpPr>
        <p:grpSpPr bwMode="auto">
          <a:xfrm>
            <a:off x="5262563" y="857250"/>
            <a:ext cx="6245258" cy="6000750"/>
            <a:chOff x="1968" y="432"/>
            <a:chExt cx="3264" cy="3272"/>
          </a:xfrm>
        </p:grpSpPr>
        <p:pic>
          <p:nvPicPr>
            <p:cNvPr id="8206" name="Picture 2058">
              <a:extLst>
                <a:ext uri="{FF2B5EF4-FFF2-40B4-BE49-F238E27FC236}">
                  <a16:creationId xmlns:a16="http://schemas.microsoft.com/office/drawing/2014/main" id="{6622B2A2-E024-E544-B540-595163468F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432"/>
              <a:ext cx="3264" cy="3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7" name="Text Box 2059">
              <a:extLst>
                <a:ext uri="{FF2B5EF4-FFF2-40B4-BE49-F238E27FC236}">
                  <a16:creationId xmlns:a16="http://schemas.microsoft.com/office/drawing/2014/main" id="{A8721768-B8E0-DA4F-9474-B9E267333D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576"/>
              <a:ext cx="2448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kumimoji="0" lang="en-US" altLang="en-US" sz="2200" b="1">
                  <a:solidFill>
                    <a:srgbClr val="FFFFFF"/>
                  </a:solidFill>
                </a:rPr>
                <a:t>Market Supply Curve</a:t>
              </a:r>
              <a:endParaRPr kumimoji="0" lang="en-US" altLang="en-US"/>
            </a:p>
          </p:txBody>
        </p:sp>
        <p:sp>
          <p:nvSpPr>
            <p:cNvPr id="8208" name="Text Box 2060">
              <a:extLst>
                <a:ext uri="{FF2B5EF4-FFF2-40B4-BE49-F238E27FC236}">
                  <a16:creationId xmlns:a16="http://schemas.microsoft.com/office/drawing/2014/main" id="{D105005B-374E-7847-B244-4351BC61E4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1776" y="1939"/>
              <a:ext cx="115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1200" b="1"/>
                <a:t>Price (in dollars)</a:t>
              </a:r>
            </a:p>
          </p:txBody>
        </p:sp>
        <p:sp>
          <p:nvSpPr>
            <p:cNvPr id="8209" name="Text Box 2061">
              <a:extLst>
                <a:ext uri="{FF2B5EF4-FFF2-40B4-BE49-F238E27FC236}">
                  <a16:creationId xmlns:a16="http://schemas.microsoft.com/office/drawing/2014/main" id="{E62C5533-2C7A-4042-AAA8-5AE2ACA305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3264"/>
              <a:ext cx="13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1200" b="1"/>
                <a:t>Output (slices per day)</a:t>
              </a:r>
            </a:p>
          </p:txBody>
        </p:sp>
        <p:sp>
          <p:nvSpPr>
            <p:cNvPr id="8210" name="Text Box 2062">
              <a:extLst>
                <a:ext uri="{FF2B5EF4-FFF2-40B4-BE49-F238E27FC236}">
                  <a16:creationId xmlns:a16="http://schemas.microsoft.com/office/drawing/2014/main" id="{833344F9-1033-0841-BF66-587CB9A1A9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0" y="1104"/>
              <a:ext cx="336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lnSpc>
                  <a:spcPct val="20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3.00</a:t>
              </a:r>
            </a:p>
            <a:p>
              <a:pPr algn="r">
                <a:lnSpc>
                  <a:spcPct val="20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2.50</a:t>
              </a:r>
            </a:p>
            <a:p>
              <a:pPr algn="r">
                <a:lnSpc>
                  <a:spcPct val="20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2.00</a:t>
              </a:r>
            </a:p>
            <a:p>
              <a:pPr algn="r">
                <a:lnSpc>
                  <a:spcPct val="20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1.50</a:t>
              </a:r>
            </a:p>
            <a:p>
              <a:pPr algn="r">
                <a:lnSpc>
                  <a:spcPct val="20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1.00</a:t>
              </a:r>
            </a:p>
            <a:p>
              <a:pPr algn="r">
                <a:lnSpc>
                  <a:spcPct val="20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.50</a:t>
              </a:r>
            </a:p>
            <a:p>
              <a:pPr algn="r">
                <a:lnSpc>
                  <a:spcPct val="20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0</a:t>
              </a:r>
            </a:p>
          </p:txBody>
        </p:sp>
        <p:sp>
          <p:nvSpPr>
            <p:cNvPr id="8211" name="Text Box 2064">
              <a:extLst>
                <a:ext uri="{FF2B5EF4-FFF2-40B4-BE49-F238E27FC236}">
                  <a16:creationId xmlns:a16="http://schemas.microsoft.com/office/drawing/2014/main" id="{E1D504DE-C1F7-6940-8544-15135B2F4B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6" y="3072"/>
              <a:ext cx="144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4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0</a:t>
              </a:r>
            </a:p>
          </p:txBody>
        </p:sp>
        <p:sp>
          <p:nvSpPr>
            <p:cNvPr id="8212" name="Text Box 2065">
              <a:extLst>
                <a:ext uri="{FF2B5EF4-FFF2-40B4-BE49-F238E27FC236}">
                  <a16:creationId xmlns:a16="http://schemas.microsoft.com/office/drawing/2014/main" id="{B32B969E-B101-EB40-886A-00AB0841F8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3072"/>
              <a:ext cx="33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4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500</a:t>
              </a:r>
            </a:p>
          </p:txBody>
        </p:sp>
        <p:sp>
          <p:nvSpPr>
            <p:cNvPr id="8213" name="Text Box 2066">
              <a:extLst>
                <a:ext uri="{FF2B5EF4-FFF2-40B4-BE49-F238E27FC236}">
                  <a16:creationId xmlns:a16="http://schemas.microsoft.com/office/drawing/2014/main" id="{A915B59B-2DAD-E24E-AA2A-8967CE248C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3072"/>
              <a:ext cx="33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4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1000</a:t>
              </a:r>
            </a:p>
          </p:txBody>
        </p:sp>
        <p:sp>
          <p:nvSpPr>
            <p:cNvPr id="8214" name="Text Box 2067">
              <a:extLst>
                <a:ext uri="{FF2B5EF4-FFF2-40B4-BE49-F238E27FC236}">
                  <a16:creationId xmlns:a16="http://schemas.microsoft.com/office/drawing/2014/main" id="{2A7947AE-DDEB-0545-95A1-40A85AFA8D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3072"/>
              <a:ext cx="33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4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1500</a:t>
              </a:r>
            </a:p>
          </p:txBody>
        </p:sp>
        <p:sp>
          <p:nvSpPr>
            <p:cNvPr id="8215" name="Text Box 2068">
              <a:extLst>
                <a:ext uri="{FF2B5EF4-FFF2-40B4-BE49-F238E27FC236}">
                  <a16:creationId xmlns:a16="http://schemas.microsoft.com/office/drawing/2014/main" id="{1854EF70-1262-124E-B21D-04EEE7FAB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3072"/>
              <a:ext cx="33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4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2000</a:t>
              </a:r>
            </a:p>
          </p:txBody>
        </p:sp>
        <p:sp>
          <p:nvSpPr>
            <p:cNvPr id="8216" name="Text Box 2069">
              <a:extLst>
                <a:ext uri="{FF2B5EF4-FFF2-40B4-BE49-F238E27FC236}">
                  <a16:creationId xmlns:a16="http://schemas.microsoft.com/office/drawing/2014/main" id="{8135F876-C0BC-B24F-A20C-079BD4499A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0" y="3072"/>
              <a:ext cx="33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4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2500</a:t>
              </a:r>
            </a:p>
          </p:txBody>
        </p:sp>
        <p:sp>
          <p:nvSpPr>
            <p:cNvPr id="8217" name="Text Box 2070">
              <a:extLst>
                <a:ext uri="{FF2B5EF4-FFF2-40B4-BE49-F238E27FC236}">
                  <a16:creationId xmlns:a16="http://schemas.microsoft.com/office/drawing/2014/main" id="{8CEDE246-E989-AB4D-AF30-E14B4125AE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8" y="3072"/>
              <a:ext cx="33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4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3000</a:t>
              </a:r>
            </a:p>
          </p:txBody>
        </p:sp>
        <p:sp>
          <p:nvSpPr>
            <p:cNvPr id="8218" name="Text Box 2071">
              <a:extLst>
                <a:ext uri="{FF2B5EF4-FFF2-40B4-BE49-F238E27FC236}">
                  <a16:creationId xmlns:a16="http://schemas.microsoft.com/office/drawing/2014/main" id="{B7025628-4E73-BE49-B5EE-FF196941EC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3072"/>
              <a:ext cx="33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40000"/>
                </a:lnSpc>
                <a:spcBef>
                  <a:spcPct val="50000"/>
                </a:spcBef>
                <a:buFontTx/>
                <a:buNone/>
              </a:pPr>
              <a:r>
                <a:rPr kumimoji="0" lang="en-US" altLang="en-US" sz="1200"/>
                <a:t>3500</a:t>
              </a:r>
            </a:p>
          </p:txBody>
        </p:sp>
        <p:pic>
          <p:nvPicPr>
            <p:cNvPr id="8219" name="Picture 2072">
              <a:extLst>
                <a:ext uri="{FF2B5EF4-FFF2-40B4-BE49-F238E27FC236}">
                  <a16:creationId xmlns:a16="http://schemas.microsoft.com/office/drawing/2014/main" id="{93A9A985-675A-7F4B-AB51-4EF8510A84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864"/>
              <a:ext cx="2342" cy="2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077">
            <a:extLst>
              <a:ext uri="{FF2B5EF4-FFF2-40B4-BE49-F238E27FC236}">
                <a16:creationId xmlns:a16="http://schemas.microsoft.com/office/drawing/2014/main" id="{4F995B96-5130-B744-AE5B-503ACB1ACB80}"/>
              </a:ext>
            </a:extLst>
          </p:cNvPr>
          <p:cNvGrpSpPr>
            <a:grpSpLocks/>
          </p:cNvGrpSpPr>
          <p:nvPr/>
        </p:nvGrpSpPr>
        <p:grpSpPr bwMode="auto">
          <a:xfrm rot="174965">
            <a:off x="7201572" y="1707655"/>
            <a:ext cx="3101975" cy="3125788"/>
            <a:chOff x="3164" y="949"/>
            <a:chExt cx="1954" cy="1969"/>
          </a:xfrm>
        </p:grpSpPr>
        <p:pic>
          <p:nvPicPr>
            <p:cNvPr id="8204" name="Picture 2074">
              <a:extLst>
                <a:ext uri="{FF2B5EF4-FFF2-40B4-BE49-F238E27FC236}">
                  <a16:creationId xmlns:a16="http://schemas.microsoft.com/office/drawing/2014/main" id="{E8CCAADB-A85A-6444-982F-ECA4F43814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" y="949"/>
              <a:ext cx="1954" cy="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5" name="Text Box 2075">
              <a:extLst>
                <a:ext uri="{FF2B5EF4-FFF2-40B4-BE49-F238E27FC236}">
                  <a16:creationId xmlns:a16="http://schemas.microsoft.com/office/drawing/2014/main" id="{47BFC7B2-7413-2043-82AC-68A391ADF8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219"/>
              <a:ext cx="4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3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kumimoji="0" lang="en-US" altLang="en-US" sz="1200" b="1"/>
                <a:t>Supply</a:t>
              </a:r>
              <a:endParaRPr kumimoji="0" lang="en-US" altLang="en-US"/>
            </a:p>
          </p:txBody>
        </p:sp>
      </p:grpSp>
      <p:sp>
        <p:nvSpPr>
          <p:cNvPr id="407589" name="Rectangle 2085">
            <a:extLst>
              <a:ext uri="{FF2B5EF4-FFF2-40B4-BE49-F238E27FC236}">
                <a16:creationId xmlns:a16="http://schemas.microsoft.com/office/drawing/2014/main" id="{2394F379-0CD2-174C-B2F7-7026025495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Supply Curves</a:t>
            </a:r>
          </a:p>
        </p:txBody>
      </p:sp>
      <p:sp>
        <p:nvSpPr>
          <p:cNvPr id="407590" name="Rectangle 2086">
            <a:extLst>
              <a:ext uri="{FF2B5EF4-FFF2-40B4-BE49-F238E27FC236}">
                <a16:creationId xmlns:a16="http://schemas.microsoft.com/office/drawing/2014/main" id="{439A25E7-2B5B-FA4F-9ACD-7542F891E54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914401"/>
            <a:ext cx="5513422" cy="5943599"/>
          </a:xfrm>
        </p:spPr>
        <p:txBody>
          <a:bodyPr>
            <a:normAutofit/>
          </a:bodyPr>
          <a:lstStyle/>
          <a:p>
            <a:r>
              <a:rPr lang="en-US" altLang="en-US" dirty="0"/>
              <a:t>A </a:t>
            </a:r>
            <a:r>
              <a:rPr lang="en-US" altLang="en-US" b="1" dirty="0"/>
              <a:t>market supply curve </a:t>
            </a:r>
            <a:r>
              <a:rPr lang="en-US" altLang="en-US" dirty="0"/>
              <a:t>is a graph of the quantity supplied of a good by all suppliers at different prices.</a:t>
            </a:r>
          </a:p>
          <a:p>
            <a:endParaRPr lang="en-US" altLang="en-US" dirty="0"/>
          </a:p>
          <a:p>
            <a:r>
              <a:rPr lang="en-US" altLang="en-US" dirty="0"/>
              <a:t>Again, this is just another way of looking at the same information presented on the supply schedule.</a:t>
            </a:r>
          </a:p>
        </p:txBody>
      </p:sp>
    </p:spTree>
    <p:extLst>
      <p:ext uri="{BB962C8B-B14F-4D97-AF65-F5344CB8AC3E}">
        <p14:creationId xmlns:p14="http://schemas.microsoft.com/office/powerpoint/2010/main" val="3932922839"/>
      </p:ext>
    </p:extLst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14952A-94B3-F845-BE41-BB7B60050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55"/>
            <a:ext cx="5183188" cy="967970"/>
          </a:xfrm>
        </p:spPr>
        <p:txBody>
          <a:bodyPr/>
          <a:lstStyle/>
          <a:p>
            <a:pPr algn="ctr"/>
            <a:r>
              <a:rPr lang="en-US" dirty="0"/>
              <a:t>Back to elasticity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D0458E0-FD68-A649-A788-8B503406F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4500" y="0"/>
            <a:ext cx="5397500" cy="3911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D48E4B-2BA3-D843-BB05-88F399E8F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87424"/>
            <a:ext cx="5183188" cy="5870575"/>
          </a:xfrm>
        </p:spPr>
        <p:txBody>
          <a:bodyPr>
            <a:normAutofit/>
          </a:bodyPr>
          <a:lstStyle/>
          <a:p>
            <a:r>
              <a:rPr lang="en-US" sz="2400" b="1" dirty="0"/>
              <a:t>Elasticity of supply </a:t>
            </a:r>
            <a:r>
              <a:rPr lang="en-US" sz="2400" dirty="0"/>
              <a:t>is a measure of consumers’ reactions to a change in price.</a:t>
            </a:r>
          </a:p>
          <a:p>
            <a:endParaRPr lang="en-US" sz="2400" dirty="0"/>
          </a:p>
          <a:p>
            <a:r>
              <a:rPr lang="en-US" sz="2400" dirty="0"/>
              <a:t>If supply is not very affected by a change in price, it is considered </a:t>
            </a:r>
            <a:r>
              <a:rPr lang="en-US" sz="2400" b="1" dirty="0"/>
              <a:t>Inelastic.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If Supply IS very affected by the change in price, it is </a:t>
            </a:r>
            <a:r>
              <a:rPr lang="en-US" sz="2400" b="1" dirty="0"/>
              <a:t>Elastic</a:t>
            </a:r>
            <a:r>
              <a:rPr lang="en-US" sz="24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91080-8A91-AC4C-A8EC-E2AABB488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625" y="3911600"/>
            <a:ext cx="3922860" cy="294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09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14952A-94B3-F845-BE41-BB7B60050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55"/>
            <a:ext cx="5183188" cy="967970"/>
          </a:xfrm>
        </p:spPr>
        <p:txBody>
          <a:bodyPr/>
          <a:lstStyle/>
          <a:p>
            <a:pPr algn="ctr"/>
            <a:r>
              <a:rPr lang="en-US" dirty="0"/>
              <a:t>What Affects Supply?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8BDC1C67-C862-1C47-8C02-16C88A9ADE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1036" y="-1"/>
            <a:ext cx="6490964" cy="363814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D48E4B-2BA3-D843-BB05-88F399E8F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987424"/>
            <a:ext cx="5183188" cy="5870575"/>
          </a:xfrm>
        </p:spPr>
        <p:txBody>
          <a:bodyPr>
            <a:normAutofit/>
          </a:bodyPr>
          <a:lstStyle/>
          <a:p>
            <a:r>
              <a:rPr lang="en-US" sz="6000" dirty="0"/>
              <a:t>TIME:</a:t>
            </a:r>
          </a:p>
          <a:p>
            <a:r>
              <a:rPr lang="en-US" sz="2400" dirty="0"/>
              <a:t>In the short run, a company is not easily able to change their output, so supply is inelastic</a:t>
            </a:r>
          </a:p>
          <a:p>
            <a:endParaRPr lang="en-US" sz="2400" dirty="0"/>
          </a:p>
          <a:p>
            <a:r>
              <a:rPr lang="en-US" sz="2400" dirty="0"/>
              <a:t>In the Long run, though, a company is more flexible, so the supply is more elastic.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74F530-C064-4642-AEDB-7E98963BB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8125" y="3638145"/>
            <a:ext cx="3833875" cy="321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77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87219-35CD-9A47-9653-4D76B30E9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BF5C5C-4F10-9E43-9E9D-B9A58A6B4933}"/>
              </a:ext>
            </a:extLst>
          </p:cNvPr>
          <p:cNvSpPr/>
          <p:nvPr/>
        </p:nvSpPr>
        <p:spPr>
          <a:xfrm>
            <a:off x="642025" y="1325563"/>
            <a:ext cx="110895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en-US" sz="2400" dirty="0"/>
              <a:t>1.  What is the law of supply?</a:t>
            </a:r>
          </a:p>
          <a:p>
            <a:pPr lvl="1">
              <a:buFontTx/>
              <a:buNone/>
            </a:pPr>
            <a:r>
              <a:rPr lang="en-US" altLang="en-US" sz="2400" dirty="0"/>
              <a:t>(a) the lower the price, the larger the quantity supplied</a:t>
            </a:r>
          </a:p>
          <a:p>
            <a:pPr lvl="1">
              <a:buFontTx/>
              <a:buNone/>
            </a:pPr>
            <a:r>
              <a:rPr lang="en-US" altLang="en-US" sz="2400" dirty="0"/>
              <a:t>(b) the higher the price, the larger the quantity supplied</a:t>
            </a:r>
          </a:p>
          <a:p>
            <a:pPr lvl="1">
              <a:buFontTx/>
              <a:buNone/>
            </a:pPr>
            <a:r>
              <a:rPr lang="en-US" altLang="en-US" sz="2400" dirty="0"/>
              <a:t>(c) the higher the price, the smaller the quantity supplied</a:t>
            </a:r>
          </a:p>
          <a:p>
            <a:pPr lvl="1">
              <a:buFontTx/>
              <a:buNone/>
            </a:pPr>
            <a:r>
              <a:rPr lang="en-US" altLang="en-US" sz="2400" dirty="0"/>
              <a:t>(d) the lower the price, the more manufacturers will produce the good</a:t>
            </a:r>
          </a:p>
          <a:p>
            <a:pPr lvl="1">
              <a:buFontTx/>
              <a:buNone/>
            </a:pPr>
            <a:endParaRPr lang="en-US" altLang="en-US" sz="2400" dirty="0"/>
          </a:p>
          <a:p>
            <a:pPr>
              <a:buFontTx/>
              <a:buNone/>
            </a:pPr>
            <a:r>
              <a:rPr lang="en-US" altLang="en-US" sz="2400" dirty="0"/>
              <a:t>2.  What happens when the price of a good with an elastic supply goes down?</a:t>
            </a:r>
          </a:p>
          <a:p>
            <a:pPr lvl="1">
              <a:buFontTx/>
              <a:buNone/>
            </a:pPr>
            <a:r>
              <a:rPr lang="en-US" altLang="en-US" sz="2400" dirty="0"/>
              <a:t>(a) existing producers will expand and some new producers will enter the market</a:t>
            </a:r>
          </a:p>
          <a:p>
            <a:pPr lvl="1">
              <a:buFontTx/>
              <a:buNone/>
            </a:pPr>
            <a:r>
              <a:rPr lang="en-US" altLang="en-US" sz="2400" dirty="0"/>
              <a:t>(b) some producers will produce less and others will drop out of the market</a:t>
            </a:r>
          </a:p>
          <a:p>
            <a:pPr lvl="1">
              <a:buFontTx/>
              <a:buNone/>
            </a:pPr>
            <a:r>
              <a:rPr lang="en-US" altLang="en-US" sz="2400" dirty="0"/>
              <a:t>(c) existing firms will continue their usual output but will earn less</a:t>
            </a:r>
          </a:p>
          <a:p>
            <a:pPr lvl="1">
              <a:buFontTx/>
              <a:buNone/>
            </a:pPr>
            <a:r>
              <a:rPr lang="en-US" altLang="en-US" sz="2400" dirty="0"/>
              <a:t>(d) new firms will enter the market as older ones drop out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45059FC0-8157-3349-B871-673E744D1C95}"/>
              </a:ext>
            </a:extLst>
          </p:cNvPr>
          <p:cNvSpPr/>
          <p:nvPr/>
        </p:nvSpPr>
        <p:spPr>
          <a:xfrm>
            <a:off x="350196" y="2071991"/>
            <a:ext cx="778213" cy="4669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06F6CB84-C54A-344D-B4FB-1DDDC871F3F3}"/>
              </a:ext>
            </a:extLst>
          </p:cNvPr>
          <p:cNvSpPr/>
          <p:nvPr/>
        </p:nvSpPr>
        <p:spPr>
          <a:xfrm>
            <a:off x="350195" y="4247744"/>
            <a:ext cx="778213" cy="4669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8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14952A-94B3-F845-BE41-BB7B60050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83369"/>
            <a:ext cx="10515600" cy="2852737"/>
          </a:xfrm>
        </p:spPr>
        <p:txBody>
          <a:bodyPr/>
          <a:lstStyle/>
          <a:p>
            <a:pPr algn="ctr"/>
            <a:r>
              <a:rPr lang="en-US" dirty="0"/>
              <a:t>Section 2: Costs of Production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69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1463</Words>
  <Application>Microsoft Office PowerPoint</Application>
  <PresentationFormat>Widescreen</PresentationFormat>
  <Paragraphs>319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The next part of Chapter 3</vt:lpstr>
      <vt:lpstr>The Law of Supply</vt:lpstr>
      <vt:lpstr>How Does It Work?</vt:lpstr>
      <vt:lpstr>Supply Schedules</vt:lpstr>
      <vt:lpstr>Supply Curves</vt:lpstr>
      <vt:lpstr>Back to elasticity</vt:lpstr>
      <vt:lpstr>What Affects Supply?</vt:lpstr>
      <vt:lpstr>PowerPoint Presentation</vt:lpstr>
      <vt:lpstr>Section 2: Costs of Production</vt:lpstr>
      <vt:lpstr>Labor decisions</vt:lpstr>
      <vt:lpstr>Marginal Returns</vt:lpstr>
      <vt:lpstr>Production Costs</vt:lpstr>
      <vt:lpstr>Setting Output</vt:lpstr>
      <vt:lpstr>Section 2 Questions</vt:lpstr>
      <vt:lpstr>Section 3: Changes in Supply</vt:lpstr>
      <vt:lpstr>Input costs and supply</vt:lpstr>
      <vt:lpstr>Government influences on Supply</vt:lpstr>
      <vt:lpstr>Other Affecting factors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next part of Chapter 3</dc:title>
  <dc:creator>Microsoft Office User</dc:creator>
  <cp:lastModifiedBy>OWNER</cp:lastModifiedBy>
  <cp:revision>12</cp:revision>
  <dcterms:created xsi:type="dcterms:W3CDTF">2019-02-18T22:00:47Z</dcterms:created>
  <dcterms:modified xsi:type="dcterms:W3CDTF">2019-02-22T18:33:17Z</dcterms:modified>
</cp:coreProperties>
</file>