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5" r:id="rId18"/>
    <p:sldId id="277" r:id="rId19"/>
    <p:sldId id="278" r:id="rId20"/>
    <p:sldId id="28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1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96AE-9F93-4636-AB12-E490D4EAB846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DC26-6DB0-45C2-B908-04F9082EC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7937"/>
          </a:xfrm>
        </p:spPr>
        <p:txBody>
          <a:bodyPr/>
          <a:lstStyle/>
          <a:p>
            <a:r>
              <a:rPr lang="en-US" dirty="0" smtClean="0"/>
              <a:t>The Last Part of 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3973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Prices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74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Section 2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/>
              <a:t>1.  When a new equilibrium is reached after a fall in demand, the new equilibrium has a</a:t>
            </a:r>
          </a:p>
          <a:p>
            <a:pPr lvl="1">
              <a:buFontTx/>
              <a:buNone/>
            </a:pPr>
            <a:r>
              <a:rPr lang="en-US" altLang="en-US" dirty="0" smtClean="0"/>
              <a:t>(a) lower market price and a higher quantity sold.</a:t>
            </a:r>
          </a:p>
          <a:p>
            <a:pPr lvl="1">
              <a:buFontTx/>
              <a:buNone/>
            </a:pPr>
            <a:r>
              <a:rPr lang="en-US" altLang="en-US" dirty="0" smtClean="0"/>
              <a:t>(b) higher market price and a higher quantity sold.</a:t>
            </a:r>
          </a:p>
          <a:p>
            <a:pPr lvl="1">
              <a:buFontTx/>
              <a:buNone/>
            </a:pPr>
            <a:r>
              <a:rPr lang="en-US" altLang="en-US" dirty="0" smtClean="0"/>
              <a:t>(c) lower market price and a lower quantity sold.</a:t>
            </a:r>
          </a:p>
          <a:p>
            <a:pPr lvl="1">
              <a:buFontTx/>
              <a:buNone/>
            </a:pPr>
            <a:r>
              <a:rPr lang="en-US" altLang="en-US" dirty="0" smtClean="0"/>
              <a:t>(d) higher market price and a lower quantity sold.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2400" dirty="0" smtClean="0"/>
              <a:t>2.  What happens when any market is in disequilibrium and prices are flexible?</a:t>
            </a:r>
          </a:p>
          <a:p>
            <a:pPr lvl="1">
              <a:buFontTx/>
              <a:buNone/>
            </a:pPr>
            <a:r>
              <a:rPr lang="en-US" altLang="en-US" dirty="0" smtClean="0"/>
              <a:t>(a) market forces push toward equilibrium</a:t>
            </a:r>
          </a:p>
          <a:p>
            <a:pPr lvl="1">
              <a:buFontTx/>
              <a:buNone/>
            </a:pPr>
            <a:r>
              <a:rPr lang="en-US" altLang="en-US" dirty="0" smtClean="0"/>
              <a:t>(b) sellers waste their resources</a:t>
            </a:r>
          </a:p>
          <a:p>
            <a:pPr lvl="1">
              <a:buFontTx/>
              <a:buNone/>
            </a:pPr>
            <a:r>
              <a:rPr lang="en-US" altLang="en-US" dirty="0" smtClean="0"/>
              <a:t>(c) excess demand is created</a:t>
            </a:r>
          </a:p>
          <a:p>
            <a:pPr lvl="1">
              <a:buFontTx/>
              <a:buNone/>
            </a:pPr>
            <a:r>
              <a:rPr lang="en-US" altLang="en-US" dirty="0" smtClean="0"/>
              <a:t>(d) unsold perishable goods are thrown out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2425" y="2147208"/>
            <a:ext cx="971550" cy="1820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0" y="4572908"/>
            <a:ext cx="1323975" cy="21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pPr algn="ctr"/>
            <a:r>
              <a:rPr lang="en-US" dirty="0" smtClean="0"/>
              <a:t>Prices in the Free Market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-1"/>
            <a:ext cx="2857500" cy="16002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r>
              <a:rPr lang="en-US" altLang="en-US" sz="2400" dirty="0" smtClean="0"/>
              <a:t>Prices serve a vital role in a free market economy.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Prices help move land, labor, and capital into the hands of producers, and finished goods in to the hands of buyers.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Prices create efficient resource allocation for producers and a language that both consumers and producers can use.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4684939"/>
            <a:ext cx="3143250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33" y="1600199"/>
            <a:ext cx="3556467" cy="266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54" y="2600784"/>
            <a:ext cx="3159012" cy="19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pPr algn="ctr"/>
            <a:r>
              <a:rPr lang="en-US" dirty="0" smtClean="0"/>
              <a:t>Advantages of Prices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0"/>
            <a:ext cx="3322864" cy="332286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dirty="0"/>
              <a:t>Prices provide a language for buyers and sellers</a:t>
            </a:r>
            <a:r>
              <a:rPr lang="en-US" altLang="en-US" b="1" dirty="0" smtClean="0"/>
              <a:t>.</a:t>
            </a:r>
            <a:endParaRPr lang="en-US" altLang="en-US" dirty="0" smtClean="0">
              <a:cs typeface="Times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 smtClean="0">
                <a:cs typeface="Times" panose="02020603050405020304" pitchFamily="18" charset="0"/>
              </a:rPr>
              <a:t>1. </a:t>
            </a:r>
            <a:r>
              <a:rPr lang="en-US" altLang="en-US" b="1" dirty="0">
                <a:cs typeface="Times" panose="02020603050405020304" pitchFamily="18" charset="0"/>
              </a:rPr>
              <a:t>Prices as an Incentive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cs typeface="Times" panose="02020603050405020304" pitchFamily="18" charset="0"/>
              </a:rPr>
              <a:t>	Prices communicate to both buyers and sellers whether goods or services are scarce or easily available.  Prices can encourage or discourage production</a:t>
            </a:r>
            <a:r>
              <a:rPr lang="en-US" altLang="en-US" dirty="0" smtClean="0">
                <a:cs typeface="Times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cs typeface="Times" panose="02020603050405020304" pitchFamily="18" charset="0"/>
              </a:rPr>
              <a:t>2. Signals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cs typeface="Times" panose="02020603050405020304" pitchFamily="18" charset="0"/>
              </a:rPr>
              <a:t>	Think of prices as a traffic light.  A relatively high price is a green light telling producers to make more.  A relatively low price is a red light telling producers to make less</a:t>
            </a:r>
            <a:r>
              <a:rPr lang="en-US" altLang="en-US" dirty="0" smtClean="0">
                <a:cs typeface="Times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cs typeface="Times" panose="02020603050405020304" pitchFamily="18" charset="0"/>
              </a:rPr>
              <a:t>3. Flexibility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cs typeface="Times" panose="02020603050405020304" pitchFamily="18" charset="0"/>
              </a:rPr>
              <a:t>	In many markets, prices are much more flexible than production levels.  They can be easily increased or decreased to solve problems of excess supply or excess demand</a:t>
            </a:r>
            <a:r>
              <a:rPr lang="en-US" altLang="en-US" dirty="0" smtClean="0">
                <a:cs typeface="Times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dirty="0">
              <a:cs typeface="Times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 dirty="0">
                <a:cs typeface="Times" panose="02020603050405020304" pitchFamily="18" charset="0"/>
              </a:rPr>
              <a:t>4. Price System is "Free"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cs typeface="Times" panose="02020603050405020304" pitchFamily="18" charset="0"/>
              </a:rPr>
              <a:t>	Unlike central planning, a distribution system based on prices costs nothing to administer.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89" y="0"/>
            <a:ext cx="3676212" cy="206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68" y="3322864"/>
            <a:ext cx="6590932" cy="35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pPr algn="ctr"/>
            <a:r>
              <a:rPr lang="en-US" dirty="0" smtClean="0"/>
              <a:t>Efficient Resource Allocation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57" y="0"/>
            <a:ext cx="4958443" cy="325604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Resource Allocation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market system, with its fully changing prices, ensures that resources go to the uses that consumers value most highly.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Market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Imperfect competition between firms in a market can affect prices and consumer decisions</a:t>
            </a:r>
            <a:r>
              <a:rPr lang="en-US" altLang="en-US" sz="1800" dirty="0" smtClean="0"/>
              <a:t>.</a:t>
            </a:r>
            <a:endParaRPr lang="en-US" altLang="en-US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Spillover costs</a:t>
            </a:r>
            <a:endParaRPr lang="en-US" alt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externalities, are costs of production, such as air and water pollution, that “spill over” onto people who have no control over how much of a good is produced.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If buyers and sellers have imperfect information on a product, they may not make the best purchasing or selling decision.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96" y="3516086"/>
            <a:ext cx="2339340" cy="3341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6" y="3429000"/>
            <a:ext cx="44159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5121"/>
            <a:ext cx="10515600" cy="8490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Section 3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69521"/>
            <a:ext cx="10515600" cy="510744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/>
              <a:t>1.  What prompts efficient resource allocation in a well-functioning market system?</a:t>
            </a:r>
          </a:p>
          <a:p>
            <a:pPr lvl="1">
              <a:buFontTx/>
              <a:buNone/>
            </a:pPr>
            <a:r>
              <a:rPr lang="en-US" altLang="en-US" dirty="0" smtClean="0"/>
              <a:t>(a) businesses working to earn a profit</a:t>
            </a:r>
          </a:p>
          <a:p>
            <a:pPr lvl="1">
              <a:buFontTx/>
              <a:buNone/>
            </a:pPr>
            <a:r>
              <a:rPr lang="en-US" altLang="en-US" dirty="0" smtClean="0"/>
              <a:t>(b) government regulation</a:t>
            </a:r>
          </a:p>
          <a:p>
            <a:pPr lvl="1">
              <a:buFontTx/>
              <a:buNone/>
            </a:pPr>
            <a:r>
              <a:rPr lang="en-US" altLang="en-US" dirty="0" smtClean="0"/>
              <a:t>(c) the need for fair allocation of resources</a:t>
            </a:r>
          </a:p>
          <a:p>
            <a:pPr lvl="1">
              <a:buFontTx/>
              <a:buNone/>
            </a:pPr>
            <a:r>
              <a:rPr lang="en-US" altLang="en-US" dirty="0" smtClean="0"/>
              <a:t>(d) the need to buy goods regardless of price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2400" dirty="0" smtClean="0"/>
              <a:t>2.  How do price changes affect equilibrium?</a:t>
            </a:r>
          </a:p>
          <a:p>
            <a:pPr lvl="1">
              <a:buFontTx/>
              <a:buNone/>
            </a:pPr>
            <a:r>
              <a:rPr lang="en-US" altLang="en-US" dirty="0" smtClean="0"/>
              <a:t>(a) Price changes assist the centrally planned economy.</a:t>
            </a:r>
          </a:p>
          <a:p>
            <a:pPr lvl="1">
              <a:buFontTx/>
              <a:buNone/>
            </a:pPr>
            <a:r>
              <a:rPr lang="en-US" altLang="en-US" dirty="0" smtClean="0"/>
              <a:t>(b) Price changes serve as a tool for distributing goods and services.</a:t>
            </a:r>
          </a:p>
          <a:p>
            <a:pPr lvl="1">
              <a:buFontTx/>
              <a:buNone/>
            </a:pPr>
            <a:r>
              <a:rPr lang="en-US" altLang="en-US" dirty="0" smtClean="0"/>
              <a:t>(c) Price changes limit all markets to people who have the most money.</a:t>
            </a:r>
          </a:p>
          <a:p>
            <a:pPr lvl="1">
              <a:buFontTx/>
              <a:buNone/>
            </a:pPr>
            <a:r>
              <a:rPr lang="en-US" altLang="en-US" dirty="0" smtClean="0"/>
              <a:t>(d) Price changes prevent inflation or deflation from affecting the supply of goods.</a:t>
            </a: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1643" y="1004208"/>
            <a:ext cx="1053193" cy="139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0" y="4449537"/>
            <a:ext cx="1330779" cy="928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More on the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" y="987425"/>
            <a:ext cx="8776607" cy="587057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First off, your hypothetical careers and their annual salaries are due today.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Next, the other part is something I will give you until </a:t>
            </a:r>
            <a:r>
              <a:rPr lang="en-US" sz="2800" b="1" dirty="0" smtClean="0">
                <a:solidFill>
                  <a:schemeClr val="bg1"/>
                </a:solidFill>
              </a:rPr>
              <a:t>WEDNESDAY march 6 </a:t>
            </a:r>
            <a:r>
              <a:rPr lang="en-US" sz="2800" dirty="0" smtClean="0">
                <a:solidFill>
                  <a:schemeClr val="bg1"/>
                </a:solidFill>
              </a:rPr>
              <a:t>to turn 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070022" cy="58705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 your own paper, research and write down: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how much federal income tax (FIT) is withheld for your career.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Next, find out how much you would make per paycheck, if you were paid every other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How much </a:t>
            </a:r>
            <a:r>
              <a:rPr lang="en-US" sz="2400" smtClean="0">
                <a:solidFill>
                  <a:schemeClr val="bg1"/>
                </a:solidFill>
              </a:rPr>
              <a:t>social security (SS) </a:t>
            </a:r>
            <a:r>
              <a:rPr lang="en-US" sz="2400" dirty="0" smtClean="0">
                <a:solidFill>
                  <a:schemeClr val="bg1"/>
                </a:solidFill>
              </a:rPr>
              <a:t>is taken out of</a:t>
            </a:r>
            <a:r>
              <a:rPr lang="en-US" sz="2400" b="1" u="sng" dirty="0" smtClean="0">
                <a:solidFill>
                  <a:schemeClr val="bg1"/>
                </a:solidFill>
              </a:rPr>
              <a:t> each paycheck. </a:t>
            </a:r>
            <a:r>
              <a:rPr lang="en-US" sz="2400" dirty="0" smtClean="0">
                <a:solidFill>
                  <a:schemeClr val="bg1"/>
                </a:solidFill>
              </a:rPr>
              <a:t>This will be a percentage.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Use the tax bracket percentage to find out how much FIT will be taken out per paycheck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Subtract SS and FIT from weekly paycheck amount.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3" y="493712"/>
            <a:ext cx="6961127" cy="440871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788229" y="2122714"/>
            <a:ext cx="1442644" cy="1632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Part 3 (Wednesday)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" y="987425"/>
            <a:ext cx="7364187" cy="58705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a W-2? Does anyone know?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Every year around tax season, the company you work for will send you a series of documents that outline how much you made from them within the past year (or since you started working if it was less than a year.)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This document also tells you how much was taken from our pay by social security and Federal income tax in that time.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You will use all of that information to fill out your tax forms.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	Part 3 (Wednesday)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25" t="8502"/>
          <a:stretch/>
        </p:blipFill>
        <p:spPr>
          <a:xfrm>
            <a:off x="622525" y="2576"/>
            <a:ext cx="10946947" cy="685542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" y="987425"/>
            <a:ext cx="12192001" cy="5870575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2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Part </a:t>
            </a:r>
            <a:r>
              <a:rPr lang="en-US" dirty="0" smtClean="0">
                <a:solidFill>
                  <a:schemeClr val="bg1"/>
                </a:solidFill>
              </a:rPr>
              <a:t>4 (___day)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-1" y="987425"/>
            <a:ext cx="7364187" cy="58705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1040 form is used to calculate how much you overpaid, or owe, from the </a:t>
            </a:r>
            <a:r>
              <a:rPr lang="en-US" sz="2800" dirty="0" smtClean="0">
                <a:solidFill>
                  <a:schemeClr val="bg1"/>
                </a:solidFill>
              </a:rPr>
              <a:t>paying taxes the previous year.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This final part of the project will be a step by step process on how to fill our your own 1040 form using the information on your W-2.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04" name="Group 1108"/>
          <p:cNvGrpSpPr>
            <a:grpSpLocks/>
          </p:cNvGrpSpPr>
          <p:nvPr/>
        </p:nvGrpSpPr>
        <p:grpSpPr bwMode="auto">
          <a:xfrm>
            <a:off x="1524000" y="1955801"/>
            <a:ext cx="9144000" cy="4037013"/>
            <a:chOff x="0" y="1104"/>
            <a:chExt cx="5760" cy="2543"/>
          </a:xfrm>
        </p:grpSpPr>
        <p:pic>
          <p:nvPicPr>
            <p:cNvPr id="389131" name="Picture 10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"/>
              <a:ext cx="5760" cy="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32" name="Text Box 1036"/>
            <p:cNvSpPr txBox="1">
              <a:spLocks noChangeArrowheads="1"/>
            </p:cNvSpPr>
            <p:nvPr/>
          </p:nvSpPr>
          <p:spPr bwMode="auto">
            <a:xfrm rot="-5400000">
              <a:off x="-66" y="2270"/>
              <a:ext cx="8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Price per slice</a:t>
              </a:r>
              <a:endParaRPr lang="en-US" altLang="en-US" sz="2000" b="1"/>
            </a:p>
          </p:txBody>
        </p:sp>
        <p:sp>
          <p:nvSpPr>
            <p:cNvPr id="389133" name="Text Box 1037"/>
            <p:cNvSpPr txBox="1">
              <a:spLocks noChangeArrowheads="1"/>
            </p:cNvSpPr>
            <p:nvPr/>
          </p:nvSpPr>
          <p:spPr bwMode="auto">
            <a:xfrm>
              <a:off x="1034" y="1440"/>
              <a:ext cx="15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Equilibrium Point</a:t>
              </a:r>
              <a:endParaRPr lang="en-US" altLang="en-US" sz="2000" b="1"/>
            </a:p>
          </p:txBody>
        </p:sp>
        <p:sp>
          <p:nvSpPr>
            <p:cNvPr id="389134" name="Text Box 1038"/>
            <p:cNvSpPr txBox="1">
              <a:spLocks noChangeArrowheads="1"/>
            </p:cNvSpPr>
            <p:nvPr/>
          </p:nvSpPr>
          <p:spPr bwMode="auto">
            <a:xfrm>
              <a:off x="240" y="1228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Finding Equilibrium</a:t>
              </a:r>
            </a:p>
          </p:txBody>
        </p:sp>
        <p:sp>
          <p:nvSpPr>
            <p:cNvPr id="389135" name="Text Box 1039"/>
            <p:cNvSpPr txBox="1">
              <a:spLocks noChangeArrowheads="1"/>
            </p:cNvSpPr>
            <p:nvPr/>
          </p:nvSpPr>
          <p:spPr bwMode="auto">
            <a:xfrm>
              <a:off x="3068" y="1699"/>
              <a:ext cx="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Price of a slice of pizza</a:t>
              </a:r>
              <a:endParaRPr lang="en-US" altLang="en-US" sz="2000" b="1"/>
            </a:p>
          </p:txBody>
        </p:sp>
        <p:sp>
          <p:nvSpPr>
            <p:cNvPr id="389136" name="Text Box 1040"/>
            <p:cNvSpPr txBox="1">
              <a:spLocks noChangeArrowheads="1"/>
            </p:cNvSpPr>
            <p:nvPr/>
          </p:nvSpPr>
          <p:spPr bwMode="auto">
            <a:xfrm>
              <a:off x="3552" y="175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Quantity demanded</a:t>
              </a:r>
              <a:endParaRPr lang="en-US" altLang="en-US" sz="2000" b="1"/>
            </a:p>
          </p:txBody>
        </p:sp>
        <p:sp>
          <p:nvSpPr>
            <p:cNvPr id="389137" name="Text Box 1041"/>
            <p:cNvSpPr txBox="1">
              <a:spLocks noChangeArrowheads="1"/>
            </p:cNvSpPr>
            <p:nvPr/>
          </p:nvSpPr>
          <p:spPr bwMode="auto">
            <a:xfrm>
              <a:off x="4080" y="1757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Quantity supplied</a:t>
              </a:r>
              <a:endParaRPr lang="en-US" altLang="en-US" sz="2000" b="1"/>
            </a:p>
          </p:txBody>
        </p:sp>
        <p:sp>
          <p:nvSpPr>
            <p:cNvPr id="389138" name="Text Box 1042"/>
            <p:cNvSpPr txBox="1">
              <a:spLocks noChangeArrowheads="1"/>
            </p:cNvSpPr>
            <p:nvPr/>
          </p:nvSpPr>
          <p:spPr bwMode="auto">
            <a:xfrm>
              <a:off x="4944" y="181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Result</a:t>
              </a:r>
              <a:endParaRPr lang="en-US" altLang="en-US" sz="2000" b="1"/>
            </a:p>
          </p:txBody>
        </p:sp>
        <p:sp>
          <p:nvSpPr>
            <p:cNvPr id="389139" name="Text Box 1043"/>
            <p:cNvSpPr txBox="1">
              <a:spLocks noChangeArrowheads="1"/>
            </p:cNvSpPr>
            <p:nvPr/>
          </p:nvSpPr>
          <p:spPr bwMode="auto">
            <a:xfrm>
              <a:off x="3072" y="1488"/>
              <a:ext cx="25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Combined Supply and Demand Schedule</a:t>
              </a:r>
              <a:endParaRPr lang="en-US" altLang="en-US" sz="2000" b="1"/>
            </a:p>
          </p:txBody>
        </p:sp>
        <p:sp>
          <p:nvSpPr>
            <p:cNvPr id="389141" name="Text Box 1045"/>
            <p:cNvSpPr txBox="1">
              <a:spLocks noChangeArrowheads="1"/>
            </p:cNvSpPr>
            <p:nvPr/>
          </p:nvSpPr>
          <p:spPr bwMode="auto">
            <a:xfrm>
              <a:off x="3068" y="211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 .50</a:t>
              </a:r>
              <a:endParaRPr lang="en-US" altLang="en-US" sz="2000"/>
            </a:p>
          </p:txBody>
        </p:sp>
        <p:sp>
          <p:nvSpPr>
            <p:cNvPr id="389142" name="Text Box 1046"/>
            <p:cNvSpPr txBox="1">
              <a:spLocks noChangeArrowheads="1"/>
            </p:cNvSpPr>
            <p:nvPr/>
          </p:nvSpPr>
          <p:spPr bwMode="auto">
            <a:xfrm>
              <a:off x="3648" y="211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300</a:t>
              </a:r>
              <a:endParaRPr lang="en-US" altLang="en-US" sz="2000"/>
            </a:p>
          </p:txBody>
        </p:sp>
        <p:sp>
          <p:nvSpPr>
            <p:cNvPr id="389143" name="Text Box 1047"/>
            <p:cNvSpPr txBox="1">
              <a:spLocks noChangeArrowheads="1"/>
            </p:cNvSpPr>
            <p:nvPr/>
          </p:nvSpPr>
          <p:spPr bwMode="auto">
            <a:xfrm>
              <a:off x="4176" y="211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100</a:t>
              </a:r>
              <a:endParaRPr lang="en-US" altLang="en-US" sz="2000"/>
            </a:p>
          </p:txBody>
        </p:sp>
        <p:sp>
          <p:nvSpPr>
            <p:cNvPr id="389145" name="Text Box 1049"/>
            <p:cNvSpPr txBox="1">
              <a:spLocks noChangeArrowheads="1"/>
            </p:cNvSpPr>
            <p:nvPr/>
          </p:nvSpPr>
          <p:spPr bwMode="auto">
            <a:xfrm>
              <a:off x="408" y="1532"/>
              <a:ext cx="384" cy="1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$3.50</a:t>
              </a:r>
            </a:p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$3.00</a:t>
              </a:r>
            </a:p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$2.50</a:t>
              </a:r>
            </a:p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$2.00</a:t>
              </a:r>
            </a:p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$1.50</a:t>
              </a:r>
            </a:p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$1.00</a:t>
              </a:r>
            </a:p>
            <a:p>
              <a:pPr algn="r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$.50</a:t>
              </a:r>
              <a:endParaRPr lang="en-US" altLang="en-US" sz="2000"/>
            </a:p>
          </p:txBody>
        </p:sp>
        <p:sp>
          <p:nvSpPr>
            <p:cNvPr id="389146" name="Text Box 1050"/>
            <p:cNvSpPr txBox="1">
              <a:spLocks noChangeArrowheads="1"/>
            </p:cNvSpPr>
            <p:nvPr/>
          </p:nvSpPr>
          <p:spPr bwMode="auto">
            <a:xfrm>
              <a:off x="1008" y="3331"/>
              <a:ext cx="15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Slices of pizza per day</a:t>
              </a:r>
              <a:endParaRPr lang="en-US" altLang="en-US" sz="2000" b="1"/>
            </a:p>
          </p:txBody>
        </p:sp>
        <p:pic>
          <p:nvPicPr>
            <p:cNvPr id="389147" name="Picture 10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548"/>
              <a:ext cx="2160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48" name="Text Box 1052"/>
            <p:cNvSpPr txBox="1">
              <a:spLocks noChangeArrowheads="1"/>
            </p:cNvSpPr>
            <p:nvPr/>
          </p:nvSpPr>
          <p:spPr bwMode="auto">
            <a:xfrm>
              <a:off x="672" y="312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0</a:t>
              </a:r>
              <a:endParaRPr lang="en-US" altLang="en-US" sz="2000"/>
            </a:p>
          </p:txBody>
        </p:sp>
        <p:sp>
          <p:nvSpPr>
            <p:cNvPr id="389149" name="Text Box 1053"/>
            <p:cNvSpPr txBox="1">
              <a:spLocks noChangeArrowheads="1"/>
            </p:cNvSpPr>
            <p:nvPr/>
          </p:nvSpPr>
          <p:spPr bwMode="auto">
            <a:xfrm>
              <a:off x="976" y="318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50</a:t>
              </a:r>
              <a:endParaRPr lang="en-US" altLang="en-US" sz="2000"/>
            </a:p>
          </p:txBody>
        </p:sp>
        <p:sp>
          <p:nvSpPr>
            <p:cNvPr id="389150" name="Text Box 1054"/>
            <p:cNvSpPr txBox="1">
              <a:spLocks noChangeArrowheads="1"/>
            </p:cNvSpPr>
            <p:nvPr/>
          </p:nvSpPr>
          <p:spPr bwMode="auto">
            <a:xfrm>
              <a:off x="1200" y="3187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100</a:t>
              </a:r>
              <a:endParaRPr lang="en-US" altLang="en-US" sz="2000"/>
            </a:p>
          </p:txBody>
        </p:sp>
        <p:sp>
          <p:nvSpPr>
            <p:cNvPr id="389151" name="Text Box 1055"/>
            <p:cNvSpPr txBox="1">
              <a:spLocks noChangeArrowheads="1"/>
            </p:cNvSpPr>
            <p:nvPr/>
          </p:nvSpPr>
          <p:spPr bwMode="auto">
            <a:xfrm>
              <a:off x="1488" y="3187"/>
              <a:ext cx="3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150</a:t>
              </a:r>
              <a:endParaRPr lang="en-US" altLang="en-US" sz="2000"/>
            </a:p>
          </p:txBody>
        </p:sp>
        <p:sp>
          <p:nvSpPr>
            <p:cNvPr id="389152" name="Text Box 1056"/>
            <p:cNvSpPr txBox="1">
              <a:spLocks noChangeArrowheads="1"/>
            </p:cNvSpPr>
            <p:nvPr/>
          </p:nvSpPr>
          <p:spPr bwMode="auto">
            <a:xfrm>
              <a:off x="1780" y="3187"/>
              <a:ext cx="2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200</a:t>
              </a:r>
              <a:endParaRPr lang="en-US" altLang="en-US" sz="2000"/>
            </a:p>
          </p:txBody>
        </p:sp>
        <p:sp>
          <p:nvSpPr>
            <p:cNvPr id="389153" name="Text Box 1057"/>
            <p:cNvSpPr txBox="1">
              <a:spLocks noChangeArrowheads="1"/>
            </p:cNvSpPr>
            <p:nvPr/>
          </p:nvSpPr>
          <p:spPr bwMode="auto">
            <a:xfrm>
              <a:off x="2034" y="3187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250</a:t>
              </a:r>
              <a:endParaRPr lang="en-US" altLang="en-US" sz="2000"/>
            </a:p>
          </p:txBody>
        </p:sp>
        <p:sp>
          <p:nvSpPr>
            <p:cNvPr id="389154" name="Text Box 1058"/>
            <p:cNvSpPr txBox="1">
              <a:spLocks noChangeArrowheads="1"/>
            </p:cNvSpPr>
            <p:nvPr/>
          </p:nvSpPr>
          <p:spPr bwMode="auto">
            <a:xfrm>
              <a:off x="2309" y="3187"/>
              <a:ext cx="3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300</a:t>
              </a:r>
              <a:endParaRPr lang="en-US" altLang="en-US" sz="2000"/>
            </a:p>
          </p:txBody>
        </p:sp>
        <p:sp>
          <p:nvSpPr>
            <p:cNvPr id="389155" name="Text Box 1059"/>
            <p:cNvSpPr txBox="1">
              <a:spLocks noChangeArrowheads="1"/>
            </p:cNvSpPr>
            <p:nvPr/>
          </p:nvSpPr>
          <p:spPr bwMode="auto">
            <a:xfrm>
              <a:off x="2592" y="3187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350</a:t>
              </a:r>
              <a:endParaRPr lang="en-US" altLang="en-US" sz="2000"/>
            </a:p>
          </p:txBody>
        </p:sp>
        <p:sp>
          <p:nvSpPr>
            <p:cNvPr id="389156" name="Text Box 1060"/>
            <p:cNvSpPr txBox="1">
              <a:spLocks noChangeArrowheads="1"/>
            </p:cNvSpPr>
            <p:nvPr/>
          </p:nvSpPr>
          <p:spPr bwMode="auto">
            <a:xfrm>
              <a:off x="960" y="283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Supply</a:t>
              </a:r>
              <a:endParaRPr lang="en-US" altLang="en-US" sz="2000"/>
            </a:p>
          </p:txBody>
        </p:sp>
        <p:sp>
          <p:nvSpPr>
            <p:cNvPr id="389157" name="Text Box 1061"/>
            <p:cNvSpPr txBox="1">
              <a:spLocks noChangeArrowheads="1"/>
            </p:cNvSpPr>
            <p:nvPr/>
          </p:nvSpPr>
          <p:spPr bwMode="auto">
            <a:xfrm>
              <a:off x="2256" y="2880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Demand</a:t>
              </a:r>
              <a:endParaRPr lang="en-US" altLang="en-US" sz="2000"/>
            </a:p>
          </p:txBody>
        </p:sp>
      </p:grpSp>
      <p:sp>
        <p:nvSpPr>
          <p:cNvPr id="389125" name="Rectangle 102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035933"/>
            <a:ext cx="9144000" cy="960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8C2F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57200" tIns="91440" rIns="457200" bIns="91440" rtlCol="0" anchor="ctr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kumimoji="0" lang="en-US" altLang="en-US" dirty="0">
                <a:solidFill>
                  <a:schemeClr val="tx1"/>
                </a:solidFill>
              </a:rPr>
              <a:t>The point at which quantity demanded and quantity supplied come together is known as </a:t>
            </a:r>
            <a:r>
              <a:rPr kumimoji="0" lang="en-US" altLang="en-US" b="1" u="sng" dirty="0"/>
              <a:t>equilibrium</a:t>
            </a:r>
            <a:r>
              <a:rPr kumimoji="0" lang="en-US" alt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89202" name="Group 1106"/>
          <p:cNvGrpSpPr>
            <a:grpSpLocks/>
          </p:cNvGrpSpPr>
          <p:nvPr/>
        </p:nvGrpSpPr>
        <p:grpSpPr bwMode="auto">
          <a:xfrm>
            <a:off x="3114676" y="2954338"/>
            <a:ext cx="7324725" cy="2768600"/>
            <a:chOff x="1002" y="1733"/>
            <a:chExt cx="4614" cy="1744"/>
          </a:xfrm>
        </p:grpSpPr>
        <p:sp>
          <p:nvSpPr>
            <p:cNvPr id="389184" name="Text Box 1088"/>
            <p:cNvSpPr txBox="1">
              <a:spLocks noChangeArrowheads="1"/>
            </p:cNvSpPr>
            <p:nvPr/>
          </p:nvSpPr>
          <p:spPr bwMode="auto">
            <a:xfrm>
              <a:off x="3072" y="2800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$2.00</a:t>
              </a:r>
              <a:endParaRPr lang="en-US" altLang="en-US" sz="2000"/>
            </a:p>
          </p:txBody>
        </p:sp>
        <p:sp>
          <p:nvSpPr>
            <p:cNvPr id="389185" name="Text Box 1089"/>
            <p:cNvSpPr txBox="1">
              <a:spLocks noChangeArrowheads="1"/>
            </p:cNvSpPr>
            <p:nvPr/>
          </p:nvSpPr>
          <p:spPr bwMode="auto">
            <a:xfrm>
              <a:off x="3072" y="302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$2.50</a:t>
              </a:r>
              <a:endParaRPr lang="en-US" altLang="en-US" sz="2000"/>
            </a:p>
          </p:txBody>
        </p:sp>
        <p:sp>
          <p:nvSpPr>
            <p:cNvPr id="389186" name="Text Box 1090"/>
            <p:cNvSpPr txBox="1">
              <a:spLocks noChangeArrowheads="1"/>
            </p:cNvSpPr>
            <p:nvPr/>
          </p:nvSpPr>
          <p:spPr bwMode="auto">
            <a:xfrm>
              <a:off x="3072" y="330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$3.00</a:t>
              </a:r>
              <a:endParaRPr lang="en-US" altLang="en-US" sz="2000"/>
            </a:p>
          </p:txBody>
        </p:sp>
        <p:sp>
          <p:nvSpPr>
            <p:cNvPr id="389187" name="Text Box 1091"/>
            <p:cNvSpPr txBox="1">
              <a:spLocks noChangeArrowheads="1"/>
            </p:cNvSpPr>
            <p:nvPr/>
          </p:nvSpPr>
          <p:spPr bwMode="auto">
            <a:xfrm>
              <a:off x="3632" y="2800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150</a:t>
              </a:r>
              <a:endParaRPr lang="en-US" altLang="en-US" sz="2000"/>
            </a:p>
          </p:txBody>
        </p:sp>
        <p:pic>
          <p:nvPicPr>
            <p:cNvPr id="389195" name="Picture 10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1733"/>
              <a:ext cx="1852" cy="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88" name="Text Box 1092"/>
            <p:cNvSpPr txBox="1">
              <a:spLocks noChangeArrowheads="1"/>
            </p:cNvSpPr>
            <p:nvPr/>
          </p:nvSpPr>
          <p:spPr bwMode="auto">
            <a:xfrm>
              <a:off x="3632" y="302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100</a:t>
              </a:r>
              <a:endParaRPr lang="en-US" altLang="en-US" sz="2000"/>
            </a:p>
          </p:txBody>
        </p:sp>
        <p:sp>
          <p:nvSpPr>
            <p:cNvPr id="389189" name="Text Box 1093"/>
            <p:cNvSpPr txBox="1">
              <a:spLocks noChangeArrowheads="1"/>
            </p:cNvSpPr>
            <p:nvPr/>
          </p:nvSpPr>
          <p:spPr bwMode="auto">
            <a:xfrm>
              <a:off x="3656" y="330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50</a:t>
              </a:r>
              <a:endParaRPr lang="en-US" altLang="en-US" sz="2000"/>
            </a:p>
          </p:txBody>
        </p:sp>
        <p:sp>
          <p:nvSpPr>
            <p:cNvPr id="389190" name="Text Box 1094"/>
            <p:cNvSpPr txBox="1">
              <a:spLocks noChangeArrowheads="1"/>
            </p:cNvSpPr>
            <p:nvPr/>
          </p:nvSpPr>
          <p:spPr bwMode="auto">
            <a:xfrm>
              <a:off x="4192" y="2800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250</a:t>
              </a:r>
              <a:endParaRPr lang="en-US" altLang="en-US" sz="2000"/>
            </a:p>
          </p:txBody>
        </p:sp>
        <p:sp>
          <p:nvSpPr>
            <p:cNvPr id="389191" name="Text Box 1095"/>
            <p:cNvSpPr txBox="1">
              <a:spLocks noChangeArrowheads="1"/>
            </p:cNvSpPr>
            <p:nvPr/>
          </p:nvSpPr>
          <p:spPr bwMode="auto">
            <a:xfrm>
              <a:off x="4192" y="302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300</a:t>
              </a:r>
              <a:endParaRPr lang="en-US" altLang="en-US" sz="2000"/>
            </a:p>
          </p:txBody>
        </p:sp>
        <p:sp>
          <p:nvSpPr>
            <p:cNvPr id="389193" name="Text Box 1097"/>
            <p:cNvSpPr txBox="1">
              <a:spLocks noChangeArrowheads="1"/>
            </p:cNvSpPr>
            <p:nvPr/>
          </p:nvSpPr>
          <p:spPr bwMode="auto">
            <a:xfrm>
              <a:off x="4192" y="3296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350</a:t>
              </a:r>
              <a:endParaRPr lang="en-US" altLang="en-US" sz="2000"/>
            </a:p>
          </p:txBody>
        </p:sp>
        <p:sp>
          <p:nvSpPr>
            <p:cNvPr id="389194" name="Text Box 1098"/>
            <p:cNvSpPr txBox="1">
              <a:spLocks noChangeArrowheads="1"/>
            </p:cNvSpPr>
            <p:nvPr/>
          </p:nvSpPr>
          <p:spPr bwMode="auto">
            <a:xfrm>
              <a:off x="4720" y="2954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Surplus from excess supply</a:t>
              </a:r>
              <a:endParaRPr lang="en-US" altLang="en-US" sz="2000"/>
            </a:p>
          </p:txBody>
        </p:sp>
      </p:grpSp>
      <p:grpSp>
        <p:nvGrpSpPr>
          <p:cNvPr id="389203" name="Group 1107"/>
          <p:cNvGrpSpPr>
            <a:grpSpLocks/>
          </p:cNvGrpSpPr>
          <p:nvPr/>
        </p:nvGrpSpPr>
        <p:grpSpPr bwMode="auto">
          <a:xfrm>
            <a:off x="2927350" y="3838575"/>
            <a:ext cx="7505700" cy="1416050"/>
            <a:chOff x="884" y="2290"/>
            <a:chExt cx="4728" cy="892"/>
          </a:xfrm>
        </p:grpSpPr>
        <p:sp>
          <p:nvSpPr>
            <p:cNvPr id="389169" name="Text Box 1073"/>
            <p:cNvSpPr txBox="1">
              <a:spLocks noChangeArrowheads="1"/>
            </p:cNvSpPr>
            <p:nvPr/>
          </p:nvSpPr>
          <p:spPr bwMode="auto">
            <a:xfrm>
              <a:off x="3067" y="2565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$1.50</a:t>
              </a:r>
              <a:endParaRPr lang="en-US" altLang="en-US" sz="2000"/>
            </a:p>
          </p:txBody>
        </p:sp>
        <p:sp>
          <p:nvSpPr>
            <p:cNvPr id="389170" name="Text Box 1074"/>
            <p:cNvSpPr txBox="1">
              <a:spLocks noChangeArrowheads="1"/>
            </p:cNvSpPr>
            <p:nvPr/>
          </p:nvSpPr>
          <p:spPr bwMode="auto">
            <a:xfrm>
              <a:off x="3621" y="2565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200</a:t>
              </a:r>
              <a:endParaRPr lang="en-US" altLang="en-US" sz="2000"/>
            </a:p>
          </p:txBody>
        </p:sp>
        <p:sp>
          <p:nvSpPr>
            <p:cNvPr id="389171" name="Text Box 1075"/>
            <p:cNvSpPr txBox="1">
              <a:spLocks noChangeArrowheads="1"/>
            </p:cNvSpPr>
            <p:nvPr/>
          </p:nvSpPr>
          <p:spPr bwMode="auto">
            <a:xfrm>
              <a:off x="4190" y="2565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200</a:t>
              </a:r>
              <a:endParaRPr lang="en-US" altLang="en-US" sz="2000"/>
            </a:p>
          </p:txBody>
        </p:sp>
        <p:sp>
          <p:nvSpPr>
            <p:cNvPr id="389172" name="Text Box 1076"/>
            <p:cNvSpPr txBox="1">
              <a:spLocks noChangeArrowheads="1"/>
            </p:cNvSpPr>
            <p:nvPr/>
          </p:nvSpPr>
          <p:spPr bwMode="auto">
            <a:xfrm>
              <a:off x="4752" y="2565"/>
              <a:ext cx="8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Equilibrium</a:t>
              </a:r>
              <a:endParaRPr lang="en-US" altLang="en-US" sz="2000"/>
            </a:p>
          </p:txBody>
        </p:sp>
        <p:sp>
          <p:nvSpPr>
            <p:cNvPr id="389174" name="Text Box 1078"/>
            <p:cNvSpPr txBox="1">
              <a:spLocks noChangeArrowheads="1"/>
            </p:cNvSpPr>
            <p:nvPr/>
          </p:nvSpPr>
          <p:spPr bwMode="auto">
            <a:xfrm>
              <a:off x="1063" y="2320"/>
              <a:ext cx="71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Equilibrium Price</a:t>
              </a:r>
              <a:endParaRPr lang="en-US" altLang="en-US" sz="2000"/>
            </a:p>
          </p:txBody>
        </p:sp>
        <p:sp>
          <p:nvSpPr>
            <p:cNvPr id="389175" name="Text Box 1079"/>
            <p:cNvSpPr txBox="1">
              <a:spLocks noChangeArrowheads="1"/>
            </p:cNvSpPr>
            <p:nvPr/>
          </p:nvSpPr>
          <p:spPr bwMode="auto">
            <a:xfrm>
              <a:off x="1822" y="2290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a</a:t>
              </a:r>
              <a:endParaRPr lang="en-US" altLang="en-US" sz="2000"/>
            </a:p>
          </p:txBody>
        </p:sp>
        <p:sp>
          <p:nvSpPr>
            <p:cNvPr id="389180" name="Text Box 1084"/>
            <p:cNvSpPr txBox="1">
              <a:spLocks noChangeArrowheads="1"/>
            </p:cNvSpPr>
            <p:nvPr/>
          </p:nvSpPr>
          <p:spPr bwMode="auto">
            <a:xfrm rot="-5400000">
              <a:off x="1558" y="2671"/>
              <a:ext cx="71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Equilibrium Quantity</a:t>
              </a:r>
              <a:endParaRPr lang="en-US" altLang="en-US" sz="2000"/>
            </a:p>
          </p:txBody>
        </p:sp>
        <p:sp>
          <p:nvSpPr>
            <p:cNvPr id="389181" name="Line 1085"/>
            <p:cNvSpPr>
              <a:spLocks noChangeShapeType="1"/>
            </p:cNvSpPr>
            <p:nvPr/>
          </p:nvSpPr>
          <p:spPr bwMode="auto">
            <a:xfrm>
              <a:off x="884" y="2484"/>
              <a:ext cx="9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168" name="Picture 107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2358"/>
              <a:ext cx="73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82" name="Line 1086"/>
            <p:cNvSpPr>
              <a:spLocks noChangeShapeType="1"/>
            </p:cNvSpPr>
            <p:nvPr/>
          </p:nvSpPr>
          <p:spPr bwMode="auto">
            <a:xfrm flipV="1">
              <a:off x="1920" y="2536"/>
              <a:ext cx="4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01" name="Group 1105"/>
          <p:cNvGrpSpPr>
            <a:grpSpLocks/>
          </p:cNvGrpSpPr>
          <p:nvPr/>
        </p:nvGrpSpPr>
        <p:grpSpPr bwMode="auto">
          <a:xfrm>
            <a:off x="3556000" y="3632201"/>
            <a:ext cx="6883400" cy="1363663"/>
            <a:chOff x="1280" y="2160"/>
            <a:chExt cx="4336" cy="859"/>
          </a:xfrm>
        </p:grpSpPr>
        <p:sp>
          <p:nvSpPr>
            <p:cNvPr id="389144" name="Text Box 1048"/>
            <p:cNvSpPr txBox="1">
              <a:spLocks noChangeArrowheads="1"/>
            </p:cNvSpPr>
            <p:nvPr/>
          </p:nvSpPr>
          <p:spPr bwMode="auto">
            <a:xfrm>
              <a:off x="3072" y="235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$1.00</a:t>
              </a:r>
              <a:endParaRPr lang="en-US" altLang="en-US" sz="2000"/>
            </a:p>
          </p:txBody>
        </p:sp>
        <p:sp>
          <p:nvSpPr>
            <p:cNvPr id="389160" name="Text Box 1064"/>
            <p:cNvSpPr txBox="1">
              <a:spLocks noChangeArrowheads="1"/>
            </p:cNvSpPr>
            <p:nvPr/>
          </p:nvSpPr>
          <p:spPr bwMode="auto">
            <a:xfrm>
              <a:off x="3648" y="235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250</a:t>
              </a:r>
              <a:endParaRPr lang="en-US" altLang="en-US" sz="2000"/>
            </a:p>
          </p:txBody>
        </p:sp>
        <p:sp>
          <p:nvSpPr>
            <p:cNvPr id="389161" name="Text Box 1065"/>
            <p:cNvSpPr txBox="1">
              <a:spLocks noChangeArrowheads="1"/>
            </p:cNvSpPr>
            <p:nvPr/>
          </p:nvSpPr>
          <p:spPr bwMode="auto">
            <a:xfrm>
              <a:off x="4176" y="2352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150</a:t>
              </a:r>
              <a:endParaRPr lang="en-US" altLang="en-US" sz="2000"/>
            </a:p>
          </p:txBody>
        </p:sp>
        <p:sp>
          <p:nvSpPr>
            <p:cNvPr id="389162" name="Text Box 1066"/>
            <p:cNvSpPr txBox="1">
              <a:spLocks noChangeArrowheads="1"/>
            </p:cNvSpPr>
            <p:nvPr/>
          </p:nvSpPr>
          <p:spPr bwMode="auto">
            <a:xfrm>
              <a:off x="4752" y="2160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Shortage from excess demand</a:t>
              </a:r>
              <a:endParaRPr lang="en-US" altLang="en-US" sz="2000"/>
            </a:p>
          </p:txBody>
        </p:sp>
        <p:pic>
          <p:nvPicPr>
            <p:cNvPr id="389163" name="Picture 106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" y="2562"/>
              <a:ext cx="1296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200" name="Picture 110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2565"/>
              <a:ext cx="518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9211" name="Rectangle 1115"/>
          <p:cNvSpPr>
            <a:spLocks noGrp="1" noChangeArrowheads="1"/>
          </p:cNvSpPr>
          <p:nvPr>
            <p:ph type="title"/>
          </p:nvPr>
        </p:nvSpPr>
        <p:spPr>
          <a:xfrm>
            <a:off x="796926" y="54064"/>
            <a:ext cx="10515600" cy="765177"/>
          </a:xfrm>
        </p:spPr>
        <p:txBody>
          <a:bodyPr/>
          <a:lstStyle/>
          <a:p>
            <a:pPr algn="ctr"/>
            <a:r>
              <a:rPr lang="en-US" altLang="en-US" dirty="0"/>
              <a:t>Balancing the Market</a:t>
            </a:r>
          </a:p>
        </p:txBody>
      </p:sp>
    </p:spTree>
    <p:extLst>
      <p:ext uri="{BB962C8B-B14F-4D97-AF65-F5344CB8AC3E}">
        <p14:creationId xmlns:p14="http://schemas.microsoft.com/office/powerpoint/2010/main" val="18752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Part </a:t>
            </a:r>
            <a:r>
              <a:rPr lang="en-US" dirty="0" smtClean="0">
                <a:solidFill>
                  <a:schemeClr val="bg1"/>
                </a:solidFill>
              </a:rPr>
              <a:t>4 (___day)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9" y="0"/>
            <a:ext cx="104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8" y="0"/>
            <a:ext cx="1036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-1"/>
            <a:ext cx="7008812" cy="312692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r>
              <a:rPr lang="en-US" altLang="en-US" dirty="0"/>
              <a:t>Interactions between buyers and sellers will always push the market back towards equilibrium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If </a:t>
            </a:r>
            <a:r>
              <a:rPr lang="en-US" altLang="en-US" dirty="0"/>
              <a:t>the market price or quantity supplied is anywhere but at the equilibrium price, the market is in a state called </a:t>
            </a:r>
            <a:r>
              <a:rPr lang="en-US" altLang="en-US" b="1" dirty="0"/>
              <a:t>disequilibrium. </a:t>
            </a:r>
            <a:r>
              <a:rPr lang="en-US" altLang="en-US" dirty="0" smtClean="0"/>
              <a:t>There </a:t>
            </a:r>
            <a:r>
              <a:rPr lang="en-US" altLang="en-US" dirty="0"/>
              <a:t>are two causes for disequilibrium:</a:t>
            </a:r>
          </a:p>
          <a:p>
            <a:endParaRPr lang="en-US" altLang="en-US" b="1" dirty="0" smtClean="0"/>
          </a:p>
          <a:p>
            <a:r>
              <a:rPr lang="en-US" altLang="en-US" sz="2000" b="1" dirty="0" smtClean="0"/>
              <a:t>Excess </a:t>
            </a:r>
            <a:r>
              <a:rPr lang="en-US" altLang="en-US" sz="2000" b="1" dirty="0"/>
              <a:t>Demand</a:t>
            </a:r>
          </a:p>
          <a:p>
            <a:r>
              <a:rPr lang="en-US" altLang="en-US" dirty="0"/>
              <a:t>Excess demand occurs when quantity demanded is more than quantity supplied.</a:t>
            </a:r>
          </a:p>
          <a:p>
            <a:r>
              <a:rPr lang="en-US" altLang="en-US" sz="2000" b="1" dirty="0"/>
              <a:t>Excess Supply</a:t>
            </a:r>
          </a:p>
          <a:p>
            <a:r>
              <a:rPr lang="en-US" altLang="en-US" dirty="0"/>
              <a:t>Excess supply occurs when quantity supplied exceeds quantity demanded.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41" y="2814637"/>
            <a:ext cx="5747394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pPr algn="ctr"/>
            <a:r>
              <a:rPr lang="en-US" dirty="0" smtClean="0"/>
              <a:t>Price ceilings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r>
              <a:rPr lang="en-US" altLang="en-US" sz="2400" dirty="0"/>
              <a:t>In some cases the government steps in to </a:t>
            </a:r>
            <a:r>
              <a:rPr lang="en-US" altLang="en-US" sz="2400" dirty="0" smtClean="0"/>
              <a:t>control </a:t>
            </a:r>
            <a:r>
              <a:rPr lang="en-US" altLang="en-US" sz="2400" dirty="0"/>
              <a:t>prices. </a:t>
            </a:r>
            <a:r>
              <a:rPr lang="en-US" altLang="en-US" sz="2400" dirty="0" smtClean="0"/>
              <a:t>These </a:t>
            </a:r>
            <a:r>
              <a:rPr lang="en-US" altLang="en-US" sz="2400" dirty="0"/>
              <a:t>interventions appear as </a:t>
            </a:r>
            <a:r>
              <a:rPr lang="en-US" altLang="en-US" sz="2400" dirty="0" smtClean="0"/>
              <a:t>price </a:t>
            </a:r>
            <a:r>
              <a:rPr lang="en-US" altLang="en-US" sz="2400" dirty="0"/>
              <a:t>ceilings and price floors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A </a:t>
            </a:r>
            <a:r>
              <a:rPr lang="en-US" altLang="en-US" sz="2400" b="1" dirty="0" smtClean="0"/>
              <a:t>price ceiling </a:t>
            </a:r>
            <a:r>
              <a:rPr lang="en-US" altLang="en-US" sz="2400" dirty="0" smtClean="0"/>
              <a:t>is a maximum price that can be legally charged for a good.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An example of a price ceiling is rent control, a situation where a government sets a maximum amount that can be charged for rent in an area.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1130496">
            <a:off x="6629400" y="685800"/>
            <a:ext cx="4588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</a:t>
            </a:r>
            <a:endParaRPr lang="en-US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2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pPr algn="ctr"/>
            <a:r>
              <a:rPr lang="en-US" dirty="0" smtClean="0"/>
              <a:t>Price floors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73" y="901693"/>
            <a:ext cx="7008812" cy="394245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price floor </a:t>
            </a:r>
            <a:r>
              <a:rPr lang="en-US" altLang="en-US" sz="2400" dirty="0"/>
              <a:t>is a minimum price, set by the government, that must be paid for a good or service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/>
              <a:t>One well-known price floor is the </a:t>
            </a:r>
            <a:r>
              <a:rPr lang="en-US" altLang="en-US" sz="2400" b="1" dirty="0"/>
              <a:t>minimum wage</a:t>
            </a:r>
            <a:r>
              <a:rPr lang="en-US" altLang="en-US" sz="2400" dirty="0"/>
              <a:t>, which sets a minimum price that an employer can pay a worker for an hour of labor.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338614">
            <a:off x="6506936" y="3021991"/>
            <a:ext cx="4482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7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39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 1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003"/>
            <a:ext cx="10515600" cy="550590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 smtClean="0"/>
              <a:t>1. Equilibrium in a market means which of the following?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(a) the point at which quantity supplied and quantity demanded are the same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(b) the point at which unsold goods begin to pile up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(c) the point at which suppliers begin to reduce prices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(d) the point at which prices fall below the cost of production</a:t>
            </a:r>
          </a:p>
          <a:p>
            <a:pPr lvl="1">
              <a:buFontTx/>
              <a:buNone/>
            </a:pPr>
            <a:endParaRPr lang="en-US" altLang="en-US" sz="2800" dirty="0" smtClean="0"/>
          </a:p>
          <a:p>
            <a:pPr>
              <a:buFontTx/>
              <a:buNone/>
            </a:pPr>
            <a:r>
              <a:rPr lang="en-US" altLang="en-US" dirty="0" smtClean="0"/>
              <a:t>2. The government’s price floor on low wages is called the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(a) market equilibrium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(b) base wage rate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(c) minimum wage</a:t>
            </a:r>
          </a:p>
          <a:p>
            <a:pPr lvl="1">
              <a:buFontTx/>
              <a:buNone/>
            </a:pPr>
            <a:r>
              <a:rPr lang="en-US" altLang="en-US" sz="2800" dirty="0" smtClean="0"/>
              <a:t>(d) employment guarantee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46957" y="1543050"/>
            <a:ext cx="1126672" cy="55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6957" y="5532664"/>
            <a:ext cx="1126672" cy="55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part of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Over the weekend, decide what career you want to have.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 a sheet of paper, write it down.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Research the yearly salary for that career and write it down on the </a:t>
            </a:r>
            <a:r>
              <a:rPr lang="en-US" sz="2400" b="1" dirty="0" smtClean="0">
                <a:solidFill>
                  <a:schemeClr val="bg1"/>
                </a:solidFill>
              </a:rPr>
              <a:t>same paper.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Simple.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097"/>
          <p:cNvGrpSpPr>
            <a:grpSpLocks/>
          </p:cNvGrpSpPr>
          <p:nvPr/>
        </p:nvGrpSpPr>
        <p:grpSpPr bwMode="auto">
          <a:xfrm>
            <a:off x="6100082" y="56696"/>
            <a:ext cx="3832225" cy="3648075"/>
            <a:chOff x="95" y="557"/>
            <a:chExt cx="2414" cy="2298"/>
          </a:xfrm>
        </p:grpSpPr>
        <p:pic>
          <p:nvPicPr>
            <p:cNvPr id="41" name="Picture 1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557"/>
              <a:ext cx="2414" cy="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907"/>
              <a:ext cx="1887" cy="1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1039"/>
            <p:cNvSpPr txBox="1">
              <a:spLocks noChangeArrowheads="1"/>
            </p:cNvSpPr>
            <p:nvPr/>
          </p:nvSpPr>
          <p:spPr bwMode="auto">
            <a:xfrm>
              <a:off x="353" y="808"/>
              <a:ext cx="311" cy="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2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$800</a:t>
              </a:r>
            </a:p>
            <a:p>
              <a:pPr algn="r">
                <a:lnSpc>
                  <a:spcPct val="2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$600</a:t>
              </a:r>
            </a:p>
            <a:p>
              <a:pPr algn="r">
                <a:lnSpc>
                  <a:spcPct val="2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$400</a:t>
              </a:r>
            </a:p>
            <a:p>
              <a:pPr algn="r">
                <a:lnSpc>
                  <a:spcPct val="2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$200</a:t>
              </a:r>
            </a:p>
            <a:p>
              <a:pPr algn="r">
                <a:lnSpc>
                  <a:spcPct val="2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0</a:t>
              </a:r>
              <a:endParaRPr kumimoji="0" lang="en-US" altLang="en-US"/>
            </a:p>
          </p:txBody>
        </p:sp>
        <p:sp>
          <p:nvSpPr>
            <p:cNvPr id="44" name="Text Box 1040"/>
            <p:cNvSpPr txBox="1">
              <a:spLocks noChangeArrowheads="1"/>
            </p:cNvSpPr>
            <p:nvPr/>
          </p:nvSpPr>
          <p:spPr bwMode="auto">
            <a:xfrm rot="-5400000">
              <a:off x="157" y="1573"/>
              <a:ext cx="3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Price</a:t>
              </a:r>
            </a:p>
          </p:txBody>
        </p:sp>
        <p:sp>
          <p:nvSpPr>
            <p:cNvPr id="45" name="Text Box 1041"/>
            <p:cNvSpPr txBox="1">
              <a:spLocks noChangeArrowheads="1"/>
            </p:cNvSpPr>
            <p:nvPr/>
          </p:nvSpPr>
          <p:spPr bwMode="auto">
            <a:xfrm>
              <a:off x="1125" y="2515"/>
              <a:ext cx="9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Output (in millions)</a:t>
              </a:r>
            </a:p>
          </p:txBody>
        </p:sp>
        <p:sp>
          <p:nvSpPr>
            <p:cNvPr id="46" name="Text Box 1042"/>
            <p:cNvSpPr txBox="1">
              <a:spLocks noChangeArrowheads="1"/>
            </p:cNvSpPr>
            <p:nvPr/>
          </p:nvSpPr>
          <p:spPr bwMode="auto">
            <a:xfrm>
              <a:off x="272" y="711"/>
              <a:ext cx="18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200" b="1">
                  <a:solidFill>
                    <a:srgbClr val="FFFFFF"/>
                  </a:solidFill>
                </a:rPr>
                <a:t>Graph A: A Change in Supply</a:t>
              </a:r>
            </a:p>
          </p:txBody>
        </p:sp>
        <p:sp>
          <p:nvSpPr>
            <p:cNvPr id="47" name="Text Box 1047"/>
            <p:cNvSpPr txBox="1">
              <a:spLocks noChangeArrowheads="1"/>
            </p:cNvSpPr>
            <p:nvPr/>
          </p:nvSpPr>
          <p:spPr bwMode="auto">
            <a:xfrm>
              <a:off x="899" y="2359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1</a:t>
              </a:r>
              <a:endParaRPr kumimoji="0" lang="en-US" altLang="en-US"/>
            </a:p>
          </p:txBody>
        </p:sp>
        <p:sp>
          <p:nvSpPr>
            <p:cNvPr id="48" name="Text Box 1048"/>
            <p:cNvSpPr txBox="1">
              <a:spLocks noChangeArrowheads="1"/>
            </p:cNvSpPr>
            <p:nvPr/>
          </p:nvSpPr>
          <p:spPr bwMode="auto">
            <a:xfrm>
              <a:off x="1218" y="2359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2</a:t>
              </a:r>
              <a:endParaRPr kumimoji="0" lang="en-US" altLang="en-US"/>
            </a:p>
          </p:txBody>
        </p:sp>
        <p:sp>
          <p:nvSpPr>
            <p:cNvPr id="49" name="Text Box 1049"/>
            <p:cNvSpPr txBox="1">
              <a:spLocks noChangeArrowheads="1"/>
            </p:cNvSpPr>
            <p:nvPr/>
          </p:nvSpPr>
          <p:spPr bwMode="auto">
            <a:xfrm>
              <a:off x="1538" y="2359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3</a:t>
              </a:r>
              <a:endParaRPr kumimoji="0" lang="en-US" altLang="en-US"/>
            </a:p>
          </p:txBody>
        </p:sp>
        <p:sp>
          <p:nvSpPr>
            <p:cNvPr id="50" name="Text Box 1050"/>
            <p:cNvSpPr txBox="1">
              <a:spLocks noChangeArrowheads="1"/>
            </p:cNvSpPr>
            <p:nvPr/>
          </p:nvSpPr>
          <p:spPr bwMode="auto">
            <a:xfrm>
              <a:off x="1858" y="2359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4</a:t>
              </a:r>
              <a:endParaRPr kumimoji="0" lang="en-US" altLang="en-US"/>
            </a:p>
          </p:txBody>
        </p:sp>
        <p:sp>
          <p:nvSpPr>
            <p:cNvPr id="51" name="Text Box 1051"/>
            <p:cNvSpPr txBox="1">
              <a:spLocks noChangeArrowheads="1"/>
            </p:cNvSpPr>
            <p:nvPr/>
          </p:nvSpPr>
          <p:spPr bwMode="auto">
            <a:xfrm>
              <a:off x="2178" y="2359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5</a:t>
              </a:r>
              <a:endParaRPr kumimoji="0" lang="en-US" alt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Shifts in supply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r>
              <a:rPr lang="en-US" altLang="en-US" sz="2000" b="1" dirty="0" smtClean="0"/>
              <a:t>Understanding a Shift</a:t>
            </a:r>
          </a:p>
          <a:p>
            <a:pPr lvl="1"/>
            <a:r>
              <a:rPr lang="en-US" altLang="en-US" sz="2000" dirty="0" smtClean="0"/>
              <a:t>Since markets tend toward equilibrium, a change in supply will set market forces in motion that lead the market to a new equilibrium price and quantity sold. </a:t>
            </a:r>
          </a:p>
          <a:p>
            <a:r>
              <a:rPr lang="en-US" altLang="en-US" sz="2000" b="1" dirty="0" smtClean="0"/>
              <a:t>Excess Supply</a:t>
            </a:r>
          </a:p>
          <a:p>
            <a:pPr lvl="1"/>
            <a:r>
              <a:rPr lang="en-US" altLang="en-US" sz="2000" dirty="0" smtClean="0"/>
              <a:t>A surplus is a situation in which quantity supplied is greater than quantity demanded. If a surplus occurs, producers reduce prices to sell their products. This creates a new market equilibrium.</a:t>
            </a:r>
          </a:p>
          <a:p>
            <a:r>
              <a:rPr lang="en-US" altLang="en-US" sz="2000" b="1" dirty="0" smtClean="0"/>
              <a:t>A Fall in Supply</a:t>
            </a:r>
          </a:p>
          <a:p>
            <a:pPr lvl="1"/>
            <a:r>
              <a:rPr lang="en-US" altLang="en-US" sz="2000" dirty="0" smtClean="0"/>
              <a:t>The exact opposite will occur when supply is decreased. As supply decreases, producers will raise prices and demand will decrease.</a:t>
            </a:r>
          </a:p>
          <a:p>
            <a:endParaRPr lang="en-US" dirty="0"/>
          </a:p>
        </p:txBody>
      </p:sp>
      <p:grpSp>
        <p:nvGrpSpPr>
          <p:cNvPr id="30" name="Group 1056"/>
          <p:cNvGrpSpPr>
            <a:grpSpLocks/>
          </p:cNvGrpSpPr>
          <p:nvPr/>
        </p:nvGrpSpPr>
        <p:grpSpPr bwMode="auto">
          <a:xfrm>
            <a:off x="7050200" y="691696"/>
            <a:ext cx="2536825" cy="1982787"/>
            <a:chOff x="690" y="953"/>
            <a:chExt cx="1598" cy="1249"/>
          </a:xfrm>
        </p:grpSpPr>
        <p:pic>
          <p:nvPicPr>
            <p:cNvPr id="31" name="Picture 10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953"/>
              <a:ext cx="1510" cy="1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038"/>
            <p:cNvSpPr txBox="1">
              <a:spLocks noChangeArrowheads="1"/>
            </p:cNvSpPr>
            <p:nvPr/>
          </p:nvSpPr>
          <p:spPr bwMode="auto">
            <a:xfrm>
              <a:off x="698" y="1376"/>
              <a:ext cx="5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Original supply</a:t>
              </a:r>
              <a:endParaRPr kumimoji="0" lang="en-US" altLang="en-US"/>
            </a:p>
          </p:txBody>
        </p:sp>
        <p:sp>
          <p:nvSpPr>
            <p:cNvPr id="33" name="Text Box 1046"/>
            <p:cNvSpPr txBox="1">
              <a:spLocks noChangeArrowheads="1"/>
            </p:cNvSpPr>
            <p:nvPr/>
          </p:nvSpPr>
          <p:spPr bwMode="auto">
            <a:xfrm>
              <a:off x="1780" y="2048"/>
              <a:ext cx="5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Demand</a:t>
              </a:r>
              <a:endParaRPr kumimoji="0" lang="en-US" altLang="en-US"/>
            </a:p>
          </p:txBody>
        </p:sp>
        <p:sp>
          <p:nvSpPr>
            <p:cNvPr id="34" name="Text Box 1055"/>
            <p:cNvSpPr txBox="1">
              <a:spLocks noChangeArrowheads="1"/>
            </p:cNvSpPr>
            <p:nvPr/>
          </p:nvSpPr>
          <p:spPr bwMode="auto">
            <a:xfrm>
              <a:off x="1275" y="1140"/>
              <a:ext cx="1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a</a:t>
              </a:r>
            </a:p>
          </p:txBody>
        </p:sp>
      </p:grpSp>
      <p:grpSp>
        <p:nvGrpSpPr>
          <p:cNvPr id="35" name="Group 1061"/>
          <p:cNvGrpSpPr>
            <a:grpSpLocks/>
          </p:cNvGrpSpPr>
          <p:nvPr/>
        </p:nvGrpSpPr>
        <p:grpSpPr bwMode="auto">
          <a:xfrm>
            <a:off x="7255780" y="929027"/>
            <a:ext cx="2238375" cy="1803400"/>
            <a:chOff x="839" y="1106"/>
            <a:chExt cx="1410" cy="1136"/>
          </a:xfrm>
        </p:grpSpPr>
        <p:pic>
          <p:nvPicPr>
            <p:cNvPr id="36" name="Picture 10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106"/>
              <a:ext cx="1182" cy="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1058"/>
            <p:cNvSpPr txBox="1">
              <a:spLocks noChangeArrowheads="1"/>
            </p:cNvSpPr>
            <p:nvPr/>
          </p:nvSpPr>
          <p:spPr bwMode="auto">
            <a:xfrm>
              <a:off x="839" y="1992"/>
              <a:ext cx="3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New supply</a:t>
              </a:r>
              <a:endParaRPr kumimoji="0" lang="en-US" altLang="en-US"/>
            </a:p>
          </p:txBody>
        </p:sp>
        <p:sp>
          <p:nvSpPr>
            <p:cNvPr id="38" name="Text Box 1059"/>
            <p:cNvSpPr txBox="1">
              <a:spLocks noChangeArrowheads="1"/>
            </p:cNvSpPr>
            <p:nvPr/>
          </p:nvSpPr>
          <p:spPr bwMode="auto">
            <a:xfrm>
              <a:off x="1930" y="1168"/>
              <a:ext cx="1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b</a:t>
              </a:r>
            </a:p>
          </p:txBody>
        </p:sp>
        <p:sp>
          <p:nvSpPr>
            <p:cNvPr id="39" name="Text Box 1060"/>
            <p:cNvSpPr txBox="1">
              <a:spLocks noChangeArrowheads="1"/>
            </p:cNvSpPr>
            <p:nvPr/>
          </p:nvSpPr>
          <p:spPr bwMode="auto">
            <a:xfrm>
              <a:off x="1606" y="1457"/>
              <a:ext cx="1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6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83188" cy="987425"/>
          </a:xfrm>
        </p:spPr>
        <p:txBody>
          <a:bodyPr/>
          <a:lstStyle/>
          <a:p>
            <a:r>
              <a:rPr lang="en-US" dirty="0" smtClean="0"/>
              <a:t>Shifts in demand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987425"/>
            <a:ext cx="5183188" cy="5870575"/>
          </a:xfrm>
        </p:spPr>
        <p:txBody>
          <a:bodyPr/>
          <a:lstStyle/>
          <a:p>
            <a:r>
              <a:rPr lang="en-US" altLang="en-US" sz="2400" b="1" dirty="0" smtClean="0"/>
              <a:t>Excess Demand</a:t>
            </a:r>
          </a:p>
          <a:p>
            <a:pPr lvl="1"/>
            <a:r>
              <a:rPr lang="en-US" altLang="en-US" sz="2400" dirty="0" smtClean="0"/>
              <a:t>A shortage is a situation in which quantity demanded is greater than quantity supplied.</a:t>
            </a:r>
          </a:p>
          <a:p>
            <a:r>
              <a:rPr lang="en-US" altLang="en-US" sz="2400" b="1" dirty="0" smtClean="0"/>
              <a:t>Search Costs</a:t>
            </a:r>
          </a:p>
          <a:p>
            <a:pPr lvl="1"/>
            <a:r>
              <a:rPr lang="en-US" altLang="en-US" sz="2400" dirty="0" smtClean="0"/>
              <a:t>Search costs are the financial and opportunity costs consumers pay when searching for a good or service.  </a:t>
            </a:r>
          </a:p>
          <a:p>
            <a:r>
              <a:rPr lang="en-US" altLang="en-US" sz="2400" b="1" dirty="0" smtClean="0"/>
              <a:t>A Fall in Demand</a:t>
            </a:r>
          </a:p>
          <a:p>
            <a:pPr lvl="1"/>
            <a:r>
              <a:rPr lang="en-US" altLang="en-US" sz="2400" dirty="0" smtClean="0"/>
              <a:t>When demand falls, suppliers respond by cutting prices, and a new market equilibrium is found. </a:t>
            </a:r>
          </a:p>
          <a:p>
            <a:endParaRPr lang="en-US" dirty="0"/>
          </a:p>
        </p:txBody>
      </p:sp>
      <p:grpSp>
        <p:nvGrpSpPr>
          <p:cNvPr id="5" name="Group 1098"/>
          <p:cNvGrpSpPr>
            <a:grpSpLocks/>
          </p:cNvGrpSpPr>
          <p:nvPr/>
        </p:nvGrpSpPr>
        <p:grpSpPr bwMode="auto">
          <a:xfrm>
            <a:off x="6485164" y="696460"/>
            <a:ext cx="4540250" cy="3648075"/>
            <a:chOff x="2568" y="557"/>
            <a:chExt cx="2860" cy="2298"/>
          </a:xfrm>
        </p:grpSpPr>
        <p:pic>
          <p:nvPicPr>
            <p:cNvPr id="9" name="Picture 10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557"/>
              <a:ext cx="2860" cy="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044"/>
            <p:cNvSpPr txBox="1">
              <a:spLocks noChangeArrowheads="1"/>
            </p:cNvSpPr>
            <p:nvPr/>
          </p:nvSpPr>
          <p:spPr bwMode="auto">
            <a:xfrm>
              <a:off x="2775" y="711"/>
              <a:ext cx="22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200" b="1">
                  <a:solidFill>
                    <a:srgbClr val="FFFFFF"/>
                  </a:solidFill>
                </a:rPr>
                <a:t>Graph B: A Change in Demand</a:t>
              </a:r>
            </a:p>
          </p:txBody>
        </p:sp>
        <p:sp>
          <p:nvSpPr>
            <p:cNvPr id="11" name="Text Box 1053"/>
            <p:cNvSpPr txBox="1">
              <a:spLocks noChangeArrowheads="1"/>
            </p:cNvSpPr>
            <p:nvPr/>
          </p:nvSpPr>
          <p:spPr bwMode="auto">
            <a:xfrm>
              <a:off x="3605" y="2528"/>
              <a:ext cx="113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Output (in thousands)</a:t>
              </a:r>
            </a:p>
          </p:txBody>
        </p:sp>
        <p:pic>
          <p:nvPicPr>
            <p:cNvPr id="12" name="Picture 10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" y="951"/>
              <a:ext cx="2175" cy="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63"/>
            <p:cNvSpPr txBox="1">
              <a:spLocks noChangeArrowheads="1"/>
            </p:cNvSpPr>
            <p:nvPr/>
          </p:nvSpPr>
          <p:spPr bwMode="auto">
            <a:xfrm>
              <a:off x="2874" y="895"/>
              <a:ext cx="280" cy="1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$60</a:t>
              </a:r>
            </a:p>
            <a:p>
              <a:pPr algn="r">
                <a:lnSpc>
                  <a:spcPct val="1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$50</a:t>
              </a:r>
            </a:p>
            <a:p>
              <a:pPr algn="r">
                <a:lnSpc>
                  <a:spcPct val="1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$40</a:t>
              </a:r>
            </a:p>
            <a:p>
              <a:pPr algn="r">
                <a:lnSpc>
                  <a:spcPct val="1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$30</a:t>
              </a:r>
            </a:p>
            <a:p>
              <a:pPr algn="r">
                <a:lnSpc>
                  <a:spcPct val="1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$20</a:t>
              </a:r>
            </a:p>
            <a:p>
              <a:pPr algn="r">
                <a:lnSpc>
                  <a:spcPct val="18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$10</a:t>
              </a:r>
              <a:endParaRPr kumimoji="0" lang="en-US" altLang="en-US"/>
            </a:p>
          </p:txBody>
        </p:sp>
        <p:sp>
          <p:nvSpPr>
            <p:cNvPr id="14" name="Text Box 1064"/>
            <p:cNvSpPr txBox="1">
              <a:spLocks noChangeArrowheads="1"/>
            </p:cNvSpPr>
            <p:nvPr/>
          </p:nvSpPr>
          <p:spPr bwMode="auto">
            <a:xfrm>
              <a:off x="3012" y="2288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0</a:t>
              </a:r>
              <a:endParaRPr kumimoji="0" lang="en-US" altLang="en-US"/>
            </a:p>
          </p:txBody>
        </p:sp>
        <p:sp>
          <p:nvSpPr>
            <p:cNvPr id="15" name="Text Box 1066"/>
            <p:cNvSpPr txBox="1">
              <a:spLocks noChangeArrowheads="1"/>
            </p:cNvSpPr>
            <p:nvPr/>
          </p:nvSpPr>
          <p:spPr bwMode="auto">
            <a:xfrm>
              <a:off x="5013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900</a:t>
              </a:r>
              <a:endParaRPr kumimoji="0" lang="en-US" altLang="en-US"/>
            </a:p>
          </p:txBody>
        </p:sp>
        <p:sp>
          <p:nvSpPr>
            <p:cNvPr id="16" name="Text Box 1067"/>
            <p:cNvSpPr txBox="1">
              <a:spLocks noChangeArrowheads="1"/>
            </p:cNvSpPr>
            <p:nvPr/>
          </p:nvSpPr>
          <p:spPr bwMode="auto">
            <a:xfrm>
              <a:off x="4796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800</a:t>
              </a:r>
              <a:endParaRPr kumimoji="0" lang="en-US" altLang="en-US"/>
            </a:p>
          </p:txBody>
        </p:sp>
        <p:sp>
          <p:nvSpPr>
            <p:cNvPr id="17" name="Text Box 1068"/>
            <p:cNvSpPr txBox="1">
              <a:spLocks noChangeArrowheads="1"/>
            </p:cNvSpPr>
            <p:nvPr/>
          </p:nvSpPr>
          <p:spPr bwMode="auto">
            <a:xfrm>
              <a:off x="4579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700</a:t>
              </a:r>
              <a:endParaRPr kumimoji="0" lang="en-US" altLang="en-US"/>
            </a:p>
          </p:txBody>
        </p:sp>
        <p:sp>
          <p:nvSpPr>
            <p:cNvPr id="18" name="Text Box 1069"/>
            <p:cNvSpPr txBox="1">
              <a:spLocks noChangeArrowheads="1"/>
            </p:cNvSpPr>
            <p:nvPr/>
          </p:nvSpPr>
          <p:spPr bwMode="auto">
            <a:xfrm>
              <a:off x="4362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600</a:t>
              </a:r>
              <a:endParaRPr kumimoji="0" lang="en-US" altLang="en-US"/>
            </a:p>
          </p:txBody>
        </p:sp>
        <p:sp>
          <p:nvSpPr>
            <p:cNvPr id="19" name="Text Box 1070"/>
            <p:cNvSpPr txBox="1">
              <a:spLocks noChangeArrowheads="1"/>
            </p:cNvSpPr>
            <p:nvPr/>
          </p:nvSpPr>
          <p:spPr bwMode="auto">
            <a:xfrm>
              <a:off x="4144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500</a:t>
              </a:r>
              <a:endParaRPr kumimoji="0" lang="en-US" altLang="en-US"/>
            </a:p>
          </p:txBody>
        </p:sp>
        <p:sp>
          <p:nvSpPr>
            <p:cNvPr id="20" name="Text Box 1071"/>
            <p:cNvSpPr txBox="1">
              <a:spLocks noChangeArrowheads="1"/>
            </p:cNvSpPr>
            <p:nvPr/>
          </p:nvSpPr>
          <p:spPr bwMode="auto">
            <a:xfrm>
              <a:off x="3927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400</a:t>
              </a:r>
              <a:endParaRPr kumimoji="0" lang="en-US" altLang="en-US"/>
            </a:p>
          </p:txBody>
        </p:sp>
        <p:sp>
          <p:nvSpPr>
            <p:cNvPr id="21" name="Text Box 1072"/>
            <p:cNvSpPr txBox="1">
              <a:spLocks noChangeArrowheads="1"/>
            </p:cNvSpPr>
            <p:nvPr/>
          </p:nvSpPr>
          <p:spPr bwMode="auto">
            <a:xfrm>
              <a:off x="3710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300</a:t>
              </a:r>
              <a:endParaRPr kumimoji="0" lang="en-US" altLang="en-US"/>
            </a:p>
          </p:txBody>
        </p:sp>
        <p:sp>
          <p:nvSpPr>
            <p:cNvPr id="22" name="Text Box 1073"/>
            <p:cNvSpPr txBox="1">
              <a:spLocks noChangeArrowheads="1"/>
            </p:cNvSpPr>
            <p:nvPr/>
          </p:nvSpPr>
          <p:spPr bwMode="auto">
            <a:xfrm>
              <a:off x="3493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200</a:t>
              </a:r>
              <a:endParaRPr kumimoji="0" lang="en-US" altLang="en-US"/>
            </a:p>
          </p:txBody>
        </p:sp>
        <p:sp>
          <p:nvSpPr>
            <p:cNvPr id="23" name="Text Box 1074"/>
            <p:cNvSpPr txBox="1">
              <a:spLocks noChangeArrowheads="1"/>
            </p:cNvSpPr>
            <p:nvPr/>
          </p:nvSpPr>
          <p:spPr bwMode="auto">
            <a:xfrm>
              <a:off x="3275" y="2407"/>
              <a:ext cx="2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100</a:t>
              </a:r>
              <a:endParaRPr kumimoji="0" lang="en-US" altLang="en-US"/>
            </a:p>
          </p:txBody>
        </p:sp>
        <p:sp>
          <p:nvSpPr>
            <p:cNvPr id="24" name="Text Box 1075"/>
            <p:cNvSpPr txBox="1">
              <a:spLocks noChangeArrowheads="1"/>
            </p:cNvSpPr>
            <p:nvPr/>
          </p:nvSpPr>
          <p:spPr bwMode="auto">
            <a:xfrm rot="-5400000">
              <a:off x="2628" y="1586"/>
              <a:ext cx="33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Price</a:t>
              </a:r>
            </a:p>
          </p:txBody>
        </p:sp>
      </p:grpSp>
      <p:grpSp>
        <p:nvGrpSpPr>
          <p:cNvPr id="31" name="Group 1083"/>
          <p:cNvGrpSpPr>
            <a:grpSpLocks/>
          </p:cNvGrpSpPr>
          <p:nvPr/>
        </p:nvGrpSpPr>
        <p:grpSpPr bwMode="auto">
          <a:xfrm>
            <a:off x="7415439" y="1630590"/>
            <a:ext cx="3098800" cy="1968500"/>
            <a:chOff x="3151" y="1122"/>
            <a:chExt cx="1952" cy="1240"/>
          </a:xfrm>
        </p:grpSpPr>
        <p:pic>
          <p:nvPicPr>
            <p:cNvPr id="32" name="Picture 10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" y="1122"/>
              <a:ext cx="1674" cy="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1079"/>
            <p:cNvSpPr txBox="1">
              <a:spLocks noChangeArrowheads="1"/>
            </p:cNvSpPr>
            <p:nvPr/>
          </p:nvSpPr>
          <p:spPr bwMode="auto">
            <a:xfrm>
              <a:off x="4709" y="1126"/>
              <a:ext cx="3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Supply</a:t>
              </a:r>
            </a:p>
          </p:txBody>
        </p:sp>
        <p:sp>
          <p:nvSpPr>
            <p:cNvPr id="34" name="Text Box 1080"/>
            <p:cNvSpPr txBox="1">
              <a:spLocks noChangeArrowheads="1"/>
            </p:cNvSpPr>
            <p:nvPr/>
          </p:nvSpPr>
          <p:spPr bwMode="auto">
            <a:xfrm>
              <a:off x="4314" y="2112"/>
              <a:ext cx="4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Original demand</a:t>
              </a:r>
            </a:p>
          </p:txBody>
        </p:sp>
        <p:sp>
          <p:nvSpPr>
            <p:cNvPr id="35" name="Text Box 1081"/>
            <p:cNvSpPr txBox="1">
              <a:spLocks noChangeArrowheads="1"/>
            </p:cNvSpPr>
            <p:nvPr/>
          </p:nvSpPr>
          <p:spPr bwMode="auto">
            <a:xfrm>
              <a:off x="3779" y="1623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a</a:t>
              </a:r>
            </a:p>
          </p:txBody>
        </p:sp>
      </p:grpSp>
      <p:grpSp>
        <p:nvGrpSpPr>
          <p:cNvPr id="25" name="Group 1086"/>
          <p:cNvGrpSpPr>
            <a:grpSpLocks/>
          </p:cNvGrpSpPr>
          <p:nvPr/>
        </p:nvGrpSpPr>
        <p:grpSpPr bwMode="auto">
          <a:xfrm>
            <a:off x="7574529" y="1480345"/>
            <a:ext cx="2733675" cy="1778000"/>
            <a:chOff x="3234" y="1031"/>
            <a:chExt cx="1722" cy="1120"/>
          </a:xfrm>
        </p:grpSpPr>
        <p:pic>
          <p:nvPicPr>
            <p:cNvPr id="26" name="Picture 108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1031"/>
              <a:ext cx="1386" cy="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052"/>
            <p:cNvSpPr txBox="1">
              <a:spLocks noChangeArrowheads="1"/>
            </p:cNvSpPr>
            <p:nvPr/>
          </p:nvSpPr>
          <p:spPr bwMode="auto">
            <a:xfrm>
              <a:off x="4474" y="1901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/>
                <a:t>New demand</a:t>
              </a:r>
            </a:p>
          </p:txBody>
        </p:sp>
        <p:sp>
          <p:nvSpPr>
            <p:cNvPr id="28" name="Text Box 1076"/>
            <p:cNvSpPr txBox="1">
              <a:spLocks noChangeArrowheads="1"/>
            </p:cNvSpPr>
            <p:nvPr/>
          </p:nvSpPr>
          <p:spPr bwMode="auto">
            <a:xfrm>
              <a:off x="3958" y="1505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c</a:t>
              </a:r>
            </a:p>
          </p:txBody>
        </p:sp>
        <p:sp>
          <p:nvSpPr>
            <p:cNvPr id="29" name="Text Box 1085"/>
            <p:cNvSpPr txBox="1">
              <a:spLocks noChangeArrowheads="1"/>
            </p:cNvSpPr>
            <p:nvPr/>
          </p:nvSpPr>
          <p:spPr bwMode="auto">
            <a:xfrm>
              <a:off x="4178" y="1690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altLang="en-US" sz="1000" b="1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1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1441</TotalTime>
  <Words>1374</Words>
  <Application>Microsoft Office PowerPoint</Application>
  <PresentationFormat>Widescreen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Office Theme</vt:lpstr>
      <vt:lpstr>The Last Part of Chapter 3</vt:lpstr>
      <vt:lpstr>Balancing the Market</vt:lpstr>
      <vt:lpstr>PowerPoint Presentation</vt:lpstr>
      <vt:lpstr>Price ceilings</vt:lpstr>
      <vt:lpstr>Price floors</vt:lpstr>
      <vt:lpstr>Section 1 Questions</vt:lpstr>
      <vt:lpstr>First part of project</vt:lpstr>
      <vt:lpstr>Shifts in supply</vt:lpstr>
      <vt:lpstr>Shifts in demand</vt:lpstr>
      <vt:lpstr>Section 2 questions</vt:lpstr>
      <vt:lpstr>Prices in the Free Market</vt:lpstr>
      <vt:lpstr>Advantages of Prices</vt:lpstr>
      <vt:lpstr>Efficient Resource Allocation</vt:lpstr>
      <vt:lpstr>Section 3 Questions</vt:lpstr>
      <vt:lpstr> More on the Project</vt:lpstr>
      <vt:lpstr>Taxes</vt:lpstr>
      <vt:lpstr> Part 3 (Wednesday)</vt:lpstr>
      <vt:lpstr> Part 3 (Wednesday)</vt:lpstr>
      <vt:lpstr> Part 4 (___day)</vt:lpstr>
      <vt:lpstr> Part 4 (___day)</vt:lpstr>
      <vt:lpstr>PowerPoint Presentation</vt:lpstr>
    </vt:vector>
  </TitlesOfParts>
  <Company>Alachua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Part of Chapter 3</dc:title>
  <dc:creator>Risa J. Wray</dc:creator>
  <cp:lastModifiedBy>Risa J. Wray</cp:lastModifiedBy>
  <cp:revision>26</cp:revision>
  <dcterms:created xsi:type="dcterms:W3CDTF">2019-02-28T17:12:47Z</dcterms:created>
  <dcterms:modified xsi:type="dcterms:W3CDTF">2019-03-08T19:13:38Z</dcterms:modified>
</cp:coreProperties>
</file>