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550" r:id="rId14"/>
    <p:sldId id="551" r:id="rId15"/>
    <p:sldId id="552" r:id="rId16"/>
    <p:sldId id="269" r:id="rId17"/>
    <p:sldId id="270" r:id="rId18"/>
    <p:sldId id="271"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94660"/>
  </p:normalViewPr>
  <p:slideViewPr>
    <p:cSldViewPr snapToGrid="0" snapToObjects="1">
      <p:cViewPr varScale="1">
        <p:scale>
          <a:sx n="119" d="100"/>
          <a:sy n="119" d="100"/>
        </p:scale>
        <p:origin x="581"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8321C-354D-B549-B8AC-D615D0281ECE}" type="datetimeFigureOut">
              <a:rPr lang="en-US" smtClean="0"/>
              <a:t>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7E581-0B5F-7F47-A9F6-D8DD3868A052}" type="slidenum">
              <a:rPr lang="en-US" smtClean="0"/>
              <a:t>‹#›</a:t>
            </a:fld>
            <a:endParaRPr lang="en-US"/>
          </a:p>
        </p:txBody>
      </p:sp>
    </p:spTree>
    <p:extLst>
      <p:ext uri="{BB962C8B-B14F-4D97-AF65-F5344CB8AC3E}">
        <p14:creationId xmlns:p14="http://schemas.microsoft.com/office/powerpoint/2010/main" val="423021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7E581-0B5F-7F47-A9F6-D8DD3868A052}" type="slidenum">
              <a:rPr lang="en-US" smtClean="0"/>
              <a:t>11</a:t>
            </a:fld>
            <a:endParaRPr lang="en-US"/>
          </a:p>
        </p:txBody>
      </p:sp>
    </p:spTree>
    <p:extLst>
      <p:ext uri="{BB962C8B-B14F-4D97-AF65-F5344CB8AC3E}">
        <p14:creationId xmlns:p14="http://schemas.microsoft.com/office/powerpoint/2010/main" val="237957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A23B9-778B-244C-83BC-488AAFFA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90A5C1-A2BB-E949-B435-13B4A3E7F6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DA88DD-FFD9-414B-9DE5-D5A1BEC3422F}"/>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4F48C160-0CC1-DA47-9B57-7654072DE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EBA16-3BA7-B04C-BF44-6FF2802A2ECC}"/>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182085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0B33-F06C-D742-9D65-82A1D4475F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7DB60-99CE-BC49-A92E-4666733383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946A4-8F8F-9F4A-9EAA-BE37486F300F}"/>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44EBFDC6-3B7A-6740-975B-C0703F1A3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E5C93-8EF4-6C47-BC7D-8B89BCC2E501}"/>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360288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FB0E0-66F2-964A-8C42-B9D1648386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DEFFCF-9460-ED4F-91AE-2B9FF89D19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DC7C0-7397-5447-B09D-8DC0CC5E0B99}"/>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CC7318FD-74A8-0347-B12A-B2984476A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7AF10-5E8F-E842-BB09-74E49036ACC1}"/>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289557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08EA-6665-0E4D-AFA3-718AB5EF4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6758C-32C4-A648-B56D-80B1E353FE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DEB7F-F53C-6943-A2B7-57B45C554025}"/>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E14F4C90-8C22-674F-B218-2A63FFBAA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7F410-1958-5B44-9980-4F51463584AB}"/>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11427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FFF4-392A-D545-B0C0-D3B76DAF8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F1D975-A4EF-EF49-8E22-C73C66FD2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F081D6-B04B-A54C-A72B-B6B2AB757143}"/>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FE6A0F0F-1A7F-A847-8B00-A4893F4B0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26021-2128-9848-8781-353EA790810A}"/>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120723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01B1-64CE-9D48-9AB1-DCB31C18C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7D51B-045A-A940-A524-464A0F5066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48F07-47E2-834C-B489-154849EF66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D6858-328E-7E4A-AF2C-C35384330FCD}"/>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6" name="Footer Placeholder 5">
            <a:extLst>
              <a:ext uri="{FF2B5EF4-FFF2-40B4-BE49-F238E27FC236}">
                <a16:creationId xmlns:a16="http://schemas.microsoft.com/office/drawing/2014/main" id="{27070FAD-6CFA-A44E-86F8-07CC2802C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0CB0C-064B-8948-B0BF-B088FA4EF763}"/>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168139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5EBA6-16B4-BE4A-9020-85CE62781F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A991A-A2E6-F54E-AD2C-EB993BD54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738779-85FB-A947-AA2C-76B1BE6A181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2DAB0-53EA-C348-829A-FDF010B9B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870C9C-7A88-4747-A968-8122DDDD7B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E67593-6B5D-6849-9D59-713E9711FD35}"/>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8" name="Footer Placeholder 7">
            <a:extLst>
              <a:ext uri="{FF2B5EF4-FFF2-40B4-BE49-F238E27FC236}">
                <a16:creationId xmlns:a16="http://schemas.microsoft.com/office/drawing/2014/main" id="{8BE43AF2-7ECC-8544-B899-0672E2A4D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8B4632-2429-EA4A-92B6-F650FE31EE21}"/>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41669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97F4-B35A-4542-B51E-D806DE8677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7A4EC8-3E28-7643-9B52-AEA086B2DD5A}"/>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4" name="Footer Placeholder 3">
            <a:extLst>
              <a:ext uri="{FF2B5EF4-FFF2-40B4-BE49-F238E27FC236}">
                <a16:creationId xmlns:a16="http://schemas.microsoft.com/office/drawing/2014/main" id="{EC2D89DF-3E2F-BA4A-A4CB-0E74928A82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F2FFF0-C0ED-FD43-8B6E-06A69F396AC3}"/>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145337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C5220-B9F3-0D49-B767-74B3D5E7F9A3}"/>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3" name="Footer Placeholder 2">
            <a:extLst>
              <a:ext uri="{FF2B5EF4-FFF2-40B4-BE49-F238E27FC236}">
                <a16:creationId xmlns:a16="http://schemas.microsoft.com/office/drawing/2014/main" id="{C3CD37C0-66F4-8244-BA5B-FAFB592C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E6ECDB-C27D-684D-8BD5-BDF26F081626}"/>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98058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C18E-0CB0-A345-80A4-76D4ECF8B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B3B966-F840-214E-A115-53A3F8A79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CA5ED-1231-184F-957A-038EAA67C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D9D2C2-02F3-7648-A94D-59046A5F5164}"/>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6" name="Footer Placeholder 5">
            <a:extLst>
              <a:ext uri="{FF2B5EF4-FFF2-40B4-BE49-F238E27FC236}">
                <a16:creationId xmlns:a16="http://schemas.microsoft.com/office/drawing/2014/main" id="{CF0A4A47-82C6-494C-ADCB-962BF66162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BB963-0685-E84E-B957-002D97079152}"/>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22407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48BD-E01E-984D-AA6C-C8A67B79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95EC7-DC48-DB49-813C-F52CE1A2D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C6F017-85CF-B046-A926-7FA7EB2C2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20810E-B4F0-8740-8377-F730F243E4BB}"/>
              </a:ext>
            </a:extLst>
          </p:cNvPr>
          <p:cNvSpPr>
            <a:spLocks noGrp="1"/>
          </p:cNvSpPr>
          <p:nvPr>
            <p:ph type="dt" sz="half" idx="10"/>
          </p:nvPr>
        </p:nvSpPr>
        <p:spPr/>
        <p:txBody>
          <a:bodyPr/>
          <a:lstStyle/>
          <a:p>
            <a:fld id="{265672B6-EF49-674E-B66F-0E55CF80202A}" type="datetimeFigureOut">
              <a:rPr lang="en-US" smtClean="0"/>
              <a:t>2/13/2019</a:t>
            </a:fld>
            <a:endParaRPr lang="en-US"/>
          </a:p>
        </p:txBody>
      </p:sp>
      <p:sp>
        <p:nvSpPr>
          <p:cNvPr id="6" name="Footer Placeholder 5">
            <a:extLst>
              <a:ext uri="{FF2B5EF4-FFF2-40B4-BE49-F238E27FC236}">
                <a16:creationId xmlns:a16="http://schemas.microsoft.com/office/drawing/2014/main" id="{6413EE84-107B-0F46-AB0C-CA4A944A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7FFFC-2E4C-B540-B89E-375C8A55CEAB}"/>
              </a:ext>
            </a:extLst>
          </p:cNvPr>
          <p:cNvSpPr>
            <a:spLocks noGrp="1"/>
          </p:cNvSpPr>
          <p:nvPr>
            <p:ph type="sldNum" sz="quarter" idx="12"/>
          </p:nvPr>
        </p:nvSpPr>
        <p:spPr/>
        <p:txBody>
          <a:bodyPr/>
          <a:lstStyle/>
          <a:p>
            <a:fld id="{EFD20A5D-4107-4543-9B26-098E286E509F}" type="slidenum">
              <a:rPr lang="en-US" smtClean="0"/>
              <a:t>‹#›</a:t>
            </a:fld>
            <a:endParaRPr lang="en-US"/>
          </a:p>
        </p:txBody>
      </p:sp>
    </p:spTree>
    <p:extLst>
      <p:ext uri="{BB962C8B-B14F-4D97-AF65-F5344CB8AC3E}">
        <p14:creationId xmlns:p14="http://schemas.microsoft.com/office/powerpoint/2010/main" val="22575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93183-397B-FB44-944D-DB86922AA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2F6BFC-2580-824F-8842-7D8939D07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69AD-21E7-394A-AE40-FABFF08D8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672B6-EF49-674E-B66F-0E55CF80202A}" type="datetimeFigureOut">
              <a:rPr lang="en-US" smtClean="0"/>
              <a:t>2/13/2019</a:t>
            </a:fld>
            <a:endParaRPr lang="en-US"/>
          </a:p>
        </p:txBody>
      </p:sp>
      <p:sp>
        <p:nvSpPr>
          <p:cNvPr id="5" name="Footer Placeholder 4">
            <a:extLst>
              <a:ext uri="{FF2B5EF4-FFF2-40B4-BE49-F238E27FC236}">
                <a16:creationId xmlns:a16="http://schemas.microsoft.com/office/drawing/2014/main" id="{D98611EA-CA37-7143-91FD-F21682DB2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AC1791-8F56-3141-B4CE-CC55C68C8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20A5D-4107-4543-9B26-098E286E509F}" type="slidenum">
              <a:rPr lang="en-US" smtClean="0"/>
              <a:t>‹#›</a:t>
            </a:fld>
            <a:endParaRPr lang="en-US"/>
          </a:p>
        </p:txBody>
      </p:sp>
    </p:spTree>
    <p:extLst>
      <p:ext uri="{BB962C8B-B14F-4D97-AF65-F5344CB8AC3E}">
        <p14:creationId xmlns:p14="http://schemas.microsoft.com/office/powerpoint/2010/main" val="226026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8.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tiff"/><Relationship Id="rId5" Type="http://schemas.openxmlformats.org/officeDocument/2006/relationships/image" Target="../media/image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B6514-C5C6-A34B-BCEF-7BB2B3BA17F7}"/>
              </a:ext>
            </a:extLst>
          </p:cNvPr>
          <p:cNvPicPr>
            <a:picLocks noChangeAspect="1"/>
          </p:cNvPicPr>
          <p:nvPr/>
        </p:nvPicPr>
        <p:blipFill rotWithShape="1">
          <a:blip r:embed="rId2"/>
          <a:srcRect t="5779" b="995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FF408-E032-6141-99CF-23204F58E1DD}"/>
              </a:ext>
            </a:extLst>
          </p:cNvPr>
          <p:cNvSpPr>
            <a:spLocks noGrp="1"/>
          </p:cNvSpPr>
          <p:nvPr>
            <p:ph type="ctrTitle"/>
          </p:nvPr>
        </p:nvSpPr>
        <p:spPr>
          <a:xfrm>
            <a:off x="523875" y="5241983"/>
            <a:ext cx="11210925" cy="820093"/>
          </a:xfrm>
        </p:spPr>
        <p:txBody>
          <a:bodyPr vert="horz" lIns="91440" tIns="45720" rIns="91440" bIns="45720" rtlCol="0" anchor="ctr">
            <a:normAutofit/>
          </a:bodyPr>
          <a:lstStyle/>
          <a:p>
            <a:r>
              <a:rPr lang="en-US" sz="4400" dirty="0">
                <a:solidFill>
                  <a:schemeClr val="tx1">
                    <a:lumMod val="85000"/>
                    <a:lumOff val="15000"/>
                  </a:schemeClr>
                </a:solidFill>
              </a:rPr>
              <a:t>CHAPTER 3</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4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r>
              <a:rPr lang="en-US" dirty="0"/>
              <a:t>Complements and Substitutes.</a:t>
            </a:r>
          </a:p>
        </p:txBody>
      </p:sp>
      <p:pic>
        <p:nvPicPr>
          <p:cNvPr id="5" name="Content Placeholder 4">
            <a:extLst>
              <a:ext uri="{FF2B5EF4-FFF2-40B4-BE49-F238E27FC236}">
                <a16:creationId xmlns:a16="http://schemas.microsoft.com/office/drawing/2014/main" id="{B563C74D-DF16-854D-9C18-DEB3833323E1}"/>
              </a:ext>
            </a:extLst>
          </p:cNvPr>
          <p:cNvPicPr>
            <a:picLocks noGrp="1" noChangeAspect="1"/>
          </p:cNvPicPr>
          <p:nvPr>
            <p:ph idx="1"/>
          </p:nvPr>
        </p:nvPicPr>
        <p:blipFill>
          <a:blip r:embed="rId2"/>
          <a:stretch>
            <a:fillRect/>
          </a:stretch>
        </p:blipFill>
        <p:spPr>
          <a:xfrm>
            <a:off x="6341985" y="0"/>
            <a:ext cx="5850015" cy="3293706"/>
          </a:xfrm>
          <a:prstGeom prst="rect">
            <a:avLst/>
          </a:prstGeo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400" dirty="0"/>
              <a:t>The demand curve for one good can be affected by a change in the demand for another good. </a:t>
            </a:r>
          </a:p>
          <a:p>
            <a:endParaRPr lang="en-US" altLang="en-US" sz="2400" dirty="0"/>
          </a:p>
          <a:p>
            <a:r>
              <a:rPr lang="en-US" altLang="en-US" sz="2400" b="1" dirty="0"/>
              <a:t>Complements</a:t>
            </a:r>
            <a:r>
              <a:rPr lang="en-US" altLang="en-US" sz="2400" dirty="0"/>
              <a:t> are two goods that are bought and used together.  </a:t>
            </a:r>
          </a:p>
          <a:p>
            <a:r>
              <a:rPr lang="en-US" altLang="en-US" sz="2400" dirty="0"/>
              <a:t>	Ex: skis and ski boots  </a:t>
            </a:r>
          </a:p>
          <a:p>
            <a:endParaRPr lang="en-US" altLang="en-US" sz="2400" dirty="0"/>
          </a:p>
          <a:p>
            <a:r>
              <a:rPr lang="en-US" altLang="en-US" sz="2400" b="1" dirty="0"/>
              <a:t>Substitutes</a:t>
            </a:r>
            <a:r>
              <a:rPr lang="en-US" altLang="en-US" sz="2400" dirty="0"/>
              <a:t> are goods used in place of one another.  </a:t>
            </a:r>
          </a:p>
          <a:p>
            <a:r>
              <a:rPr lang="en-US" altLang="en-US" sz="2400" dirty="0"/>
              <a:t>	Ex: skis and snowboards </a:t>
            </a:r>
          </a:p>
          <a:p>
            <a:endParaRPr lang="en-US" dirty="0"/>
          </a:p>
        </p:txBody>
      </p:sp>
      <p:pic>
        <p:nvPicPr>
          <p:cNvPr id="6" name="Picture 5">
            <a:extLst>
              <a:ext uri="{FF2B5EF4-FFF2-40B4-BE49-F238E27FC236}">
                <a16:creationId xmlns:a16="http://schemas.microsoft.com/office/drawing/2014/main" id="{05C7A01A-EB98-5743-AD56-DAEC1051AF72}"/>
              </a:ext>
            </a:extLst>
          </p:cNvPr>
          <p:cNvPicPr>
            <a:picLocks noChangeAspect="1"/>
          </p:cNvPicPr>
          <p:nvPr/>
        </p:nvPicPr>
        <p:blipFill>
          <a:blip r:embed="rId3"/>
          <a:stretch>
            <a:fillRect/>
          </a:stretch>
        </p:blipFill>
        <p:spPr>
          <a:xfrm>
            <a:off x="5733273" y="3564295"/>
            <a:ext cx="4263676" cy="2937199"/>
          </a:xfrm>
          <a:prstGeom prst="rect">
            <a:avLst/>
          </a:prstGeom>
        </p:spPr>
      </p:pic>
    </p:spTree>
    <p:extLst>
      <p:ext uri="{BB962C8B-B14F-4D97-AF65-F5344CB8AC3E}">
        <p14:creationId xmlns:p14="http://schemas.microsoft.com/office/powerpoint/2010/main" val="246301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CA3B45A-DE13-E245-900F-DC66E23C3D59}"/>
              </a:ext>
            </a:extLst>
          </p:cNvPr>
          <p:cNvSpPr>
            <a:spLocks noGrp="1"/>
          </p:cNvSpPr>
          <p:nvPr>
            <p:ph idx="1"/>
          </p:nvPr>
        </p:nvSpPr>
        <p:spPr>
          <a:xfrm>
            <a:off x="838200" y="905069"/>
            <a:ext cx="10515600" cy="5271894"/>
          </a:xfrm>
        </p:spPr>
        <p:txBody>
          <a:bodyPr>
            <a:normAutofit lnSpcReduction="10000"/>
          </a:bodyPr>
          <a:lstStyle/>
          <a:p>
            <a:pPr>
              <a:buFontTx/>
              <a:buNone/>
            </a:pPr>
            <a:r>
              <a:rPr lang="en-US" altLang="en-US" sz="2400" dirty="0"/>
              <a:t>1.  Which of the following does NOT cause a shift of an entire demand curve?</a:t>
            </a:r>
          </a:p>
          <a:p>
            <a:pPr lvl="1">
              <a:buFontTx/>
              <a:buNone/>
            </a:pPr>
            <a:r>
              <a:rPr lang="en-US" altLang="en-US" dirty="0"/>
              <a:t>(a) a change in price</a:t>
            </a:r>
          </a:p>
          <a:p>
            <a:pPr lvl="1">
              <a:buFontTx/>
              <a:buNone/>
            </a:pPr>
            <a:r>
              <a:rPr lang="en-US" altLang="en-US" dirty="0"/>
              <a:t>(b) a change in income</a:t>
            </a:r>
          </a:p>
          <a:p>
            <a:pPr lvl="1">
              <a:buFontTx/>
              <a:buNone/>
            </a:pPr>
            <a:r>
              <a:rPr lang="en-US" altLang="en-US" dirty="0"/>
              <a:t>(c) a change in consumer expectations</a:t>
            </a:r>
          </a:p>
          <a:p>
            <a:pPr lvl="1">
              <a:buFontTx/>
              <a:buNone/>
            </a:pPr>
            <a:r>
              <a:rPr lang="en-US" altLang="en-US" dirty="0"/>
              <a:t>(d) a change in the size of the population</a:t>
            </a:r>
          </a:p>
          <a:p>
            <a:pPr lvl="1">
              <a:buFontTx/>
              <a:buNone/>
            </a:pPr>
            <a:endParaRPr lang="en-US" altLang="en-US" dirty="0"/>
          </a:p>
          <a:p>
            <a:pPr>
              <a:buFontTx/>
              <a:buNone/>
            </a:pPr>
            <a:r>
              <a:rPr lang="en-US" altLang="en-US" sz="2400" dirty="0"/>
              <a:t>2.  Which of the following statements is accurate?</a:t>
            </a:r>
          </a:p>
          <a:p>
            <a:pPr lvl="1">
              <a:buFontTx/>
              <a:buNone/>
            </a:pPr>
            <a:r>
              <a:rPr lang="en-US" altLang="en-US" dirty="0"/>
              <a:t>(a) When two goods are complementary, increased demand for one will cause decreased demand for the other.</a:t>
            </a:r>
          </a:p>
          <a:p>
            <a:pPr lvl="1">
              <a:buFontTx/>
              <a:buNone/>
            </a:pPr>
            <a:r>
              <a:rPr lang="en-US" altLang="en-US" dirty="0"/>
              <a:t>(b) When two goods are complementary, increased demand for one will cause increased demand for the other.</a:t>
            </a:r>
          </a:p>
          <a:p>
            <a:pPr lvl="1">
              <a:buFontTx/>
              <a:buNone/>
            </a:pPr>
            <a:r>
              <a:rPr lang="en-US" altLang="en-US" dirty="0"/>
              <a:t>(c) If two goods are substitutes, increased demand for one will cause increased demand for the other.</a:t>
            </a:r>
          </a:p>
          <a:p>
            <a:pPr lvl="1">
              <a:buFontTx/>
              <a:buNone/>
            </a:pPr>
            <a:r>
              <a:rPr lang="en-US" altLang="en-US" dirty="0"/>
              <a:t>(d) A drop in the price of one good will cause increased demand for its substitute.</a:t>
            </a:r>
          </a:p>
          <a:p>
            <a:endParaRPr lang="en-US" dirty="0"/>
          </a:p>
        </p:txBody>
      </p:sp>
      <p:sp>
        <p:nvSpPr>
          <p:cNvPr id="7" name="Right Arrow 6">
            <a:extLst>
              <a:ext uri="{FF2B5EF4-FFF2-40B4-BE49-F238E27FC236}">
                <a16:creationId xmlns:a16="http://schemas.microsoft.com/office/drawing/2014/main" id="{0B0AABBD-2433-554C-B7E3-A7E0CAC6836B}"/>
              </a:ext>
            </a:extLst>
          </p:cNvPr>
          <p:cNvSpPr/>
          <p:nvPr/>
        </p:nvSpPr>
        <p:spPr>
          <a:xfrm>
            <a:off x="111966" y="1240973"/>
            <a:ext cx="1073021" cy="475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07FF983-7771-D246-AB2F-E5E22BF90DBC}"/>
              </a:ext>
            </a:extLst>
          </p:cNvPr>
          <p:cNvSpPr/>
          <p:nvPr/>
        </p:nvSpPr>
        <p:spPr>
          <a:xfrm>
            <a:off x="111966" y="4080589"/>
            <a:ext cx="1073021" cy="475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5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Like a Rubber Band…</a:t>
            </a:r>
          </a:p>
        </p:txBody>
      </p:sp>
      <p:pic>
        <p:nvPicPr>
          <p:cNvPr id="7" name="Content Placeholder 6">
            <a:extLst>
              <a:ext uri="{FF2B5EF4-FFF2-40B4-BE49-F238E27FC236}">
                <a16:creationId xmlns:a16="http://schemas.microsoft.com/office/drawing/2014/main" id="{54CF0B48-269E-C547-9BEB-F09F057C4A70}"/>
              </a:ext>
            </a:extLst>
          </p:cNvPr>
          <p:cNvPicPr>
            <a:picLocks noGrp="1" noChangeAspect="1"/>
          </p:cNvPicPr>
          <p:nvPr>
            <p:ph idx="1"/>
          </p:nvPr>
        </p:nvPicPr>
        <p:blipFill>
          <a:blip r:embed="rId2"/>
          <a:stretch>
            <a:fillRect/>
          </a:stretch>
        </p:blipFill>
        <p:spPr>
          <a:xfrm>
            <a:off x="5542384" y="3199215"/>
            <a:ext cx="4802155" cy="3658785"/>
          </a:xfrm>
          <a:prstGeom prst="rect">
            <a:avLst/>
          </a:prstGeo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400" b="1" dirty="0"/>
              <a:t>Elasticity of demand </a:t>
            </a:r>
            <a:r>
              <a:rPr lang="en-US" altLang="en-US" sz="2400" dirty="0"/>
              <a:t>is a measure of how consumers react to a change in price. </a:t>
            </a:r>
          </a:p>
          <a:p>
            <a:endParaRPr lang="en-US" altLang="en-US" sz="2400" dirty="0"/>
          </a:p>
          <a:p>
            <a:r>
              <a:rPr lang="en-US" altLang="en-US" sz="2400" dirty="0"/>
              <a:t>Demand for a good that consumers will continue to buy despite a price increase </a:t>
            </a:r>
            <a:br>
              <a:rPr lang="en-US" altLang="en-US" sz="2400" dirty="0"/>
            </a:br>
            <a:r>
              <a:rPr lang="en-US" altLang="en-US" sz="2400" dirty="0"/>
              <a:t>is </a:t>
            </a:r>
            <a:r>
              <a:rPr lang="en-US" altLang="en-US" sz="2400" b="1" dirty="0"/>
              <a:t>inelastic.</a:t>
            </a:r>
            <a:r>
              <a:rPr lang="en-US" altLang="en-US" sz="2400" dirty="0"/>
              <a:t> </a:t>
            </a:r>
          </a:p>
          <a:p>
            <a:endParaRPr lang="en-US" altLang="en-US" sz="2400" dirty="0"/>
          </a:p>
          <a:p>
            <a:r>
              <a:rPr lang="en-US" altLang="en-US" sz="2400" dirty="0"/>
              <a:t>Demand for a good that is very sensitive to changes in price is </a:t>
            </a:r>
            <a:r>
              <a:rPr lang="en-US" altLang="en-US" sz="2400" b="1" dirty="0"/>
              <a:t>elastic.</a:t>
            </a:r>
          </a:p>
          <a:p>
            <a:endParaRPr lang="en-US" dirty="0"/>
          </a:p>
        </p:txBody>
      </p:sp>
      <p:pic>
        <p:nvPicPr>
          <p:cNvPr id="8" name="Picture 7">
            <a:extLst>
              <a:ext uri="{FF2B5EF4-FFF2-40B4-BE49-F238E27FC236}">
                <a16:creationId xmlns:a16="http://schemas.microsoft.com/office/drawing/2014/main" id="{8C16230B-F985-914D-AF57-3B8BB9C95B78}"/>
              </a:ext>
            </a:extLst>
          </p:cNvPr>
          <p:cNvPicPr>
            <a:picLocks noChangeAspect="1"/>
          </p:cNvPicPr>
          <p:nvPr/>
        </p:nvPicPr>
        <p:blipFill>
          <a:blip r:embed="rId3"/>
          <a:stretch>
            <a:fillRect/>
          </a:stretch>
        </p:blipFill>
        <p:spPr>
          <a:xfrm>
            <a:off x="7291356" y="26175"/>
            <a:ext cx="4802155" cy="3698957"/>
          </a:xfrm>
          <a:prstGeom prst="rect">
            <a:avLst/>
          </a:prstGeom>
        </p:spPr>
      </p:pic>
      <p:pic>
        <p:nvPicPr>
          <p:cNvPr id="9" name="Picture 8">
            <a:extLst>
              <a:ext uri="{FF2B5EF4-FFF2-40B4-BE49-F238E27FC236}">
                <a16:creationId xmlns:a16="http://schemas.microsoft.com/office/drawing/2014/main" id="{B1C315A4-3243-3A4F-99D4-0D16B77E29E5}"/>
              </a:ext>
            </a:extLst>
          </p:cNvPr>
          <p:cNvPicPr>
            <a:picLocks noChangeAspect="1"/>
          </p:cNvPicPr>
          <p:nvPr/>
        </p:nvPicPr>
        <p:blipFill>
          <a:blip r:embed="rId4"/>
          <a:stretch>
            <a:fillRect/>
          </a:stretch>
        </p:blipFill>
        <p:spPr>
          <a:xfrm>
            <a:off x="4900645" y="684245"/>
            <a:ext cx="2430345" cy="1648408"/>
          </a:xfrm>
          <a:prstGeom prst="rect">
            <a:avLst/>
          </a:prstGeom>
        </p:spPr>
      </p:pic>
    </p:spTree>
    <p:extLst>
      <p:ext uri="{BB962C8B-B14F-4D97-AF65-F5344CB8AC3E}">
        <p14:creationId xmlns:p14="http://schemas.microsoft.com/office/powerpoint/2010/main" val="32904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326" name="Group 14">
            <a:extLst>
              <a:ext uri="{FF2B5EF4-FFF2-40B4-BE49-F238E27FC236}">
                <a16:creationId xmlns:a16="http://schemas.microsoft.com/office/drawing/2014/main" id="{84071436-319B-3945-A7DD-82B8CE2A760B}"/>
              </a:ext>
            </a:extLst>
          </p:cNvPr>
          <p:cNvGrpSpPr>
            <a:grpSpLocks/>
          </p:cNvGrpSpPr>
          <p:nvPr/>
        </p:nvGrpSpPr>
        <p:grpSpPr bwMode="auto">
          <a:xfrm>
            <a:off x="2209801" y="965200"/>
            <a:ext cx="8214359" cy="5355590"/>
            <a:chOff x="432" y="480"/>
            <a:chExt cx="5038" cy="3168"/>
          </a:xfrm>
        </p:grpSpPr>
        <p:pic>
          <p:nvPicPr>
            <p:cNvPr id="27669" name="Picture 11">
              <a:extLst>
                <a:ext uri="{FF2B5EF4-FFF2-40B4-BE49-F238E27FC236}">
                  <a16:creationId xmlns:a16="http://schemas.microsoft.com/office/drawing/2014/main" id="{AE8692A9-DE3D-544A-BFA4-E8E31C40D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480"/>
              <a:ext cx="5038"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 Box 12">
              <a:extLst>
                <a:ext uri="{FF2B5EF4-FFF2-40B4-BE49-F238E27FC236}">
                  <a16:creationId xmlns:a16="http://schemas.microsoft.com/office/drawing/2014/main" id="{208C8F5B-0BF7-B14A-B3DA-4DC1CE0FDB10}"/>
                </a:ext>
              </a:extLst>
            </p:cNvPr>
            <p:cNvSpPr txBox="1">
              <a:spLocks noChangeArrowheads="1"/>
            </p:cNvSpPr>
            <p:nvPr/>
          </p:nvSpPr>
          <p:spPr bwMode="auto">
            <a:xfrm>
              <a:off x="672" y="720"/>
              <a:ext cx="17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2000">
                  <a:solidFill>
                    <a:srgbClr val="FFFFFF"/>
                  </a:solidFill>
                </a:rPr>
                <a:t>Elasticity of Demand</a:t>
              </a:r>
              <a:endParaRPr kumimoji="0" lang="en-US" altLang="en-US" sz="1000" b="0">
                <a:solidFill>
                  <a:srgbClr val="FFFFFF"/>
                </a:solidFill>
              </a:endParaRPr>
            </a:p>
          </p:txBody>
        </p:sp>
      </p:grpSp>
      <p:sp>
        <p:nvSpPr>
          <p:cNvPr id="397325" name="Text Box 13">
            <a:extLst>
              <a:ext uri="{FF2B5EF4-FFF2-40B4-BE49-F238E27FC236}">
                <a16:creationId xmlns:a16="http://schemas.microsoft.com/office/drawing/2014/main" id="{C1ECAE18-BDA8-FA47-927B-54AA73C9454D}"/>
              </a:ext>
            </a:extLst>
          </p:cNvPr>
          <p:cNvSpPr txBox="1">
            <a:spLocks noChangeArrowheads="1"/>
          </p:cNvSpPr>
          <p:nvPr/>
        </p:nvSpPr>
        <p:spPr bwMode="auto">
          <a:xfrm>
            <a:off x="2743200" y="2032000"/>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400" b="0">
                <a:solidFill>
                  <a:schemeClr val="tx1"/>
                </a:solidFill>
              </a:rPr>
              <a:t>Elasticity is determined using the following formula:</a:t>
            </a:r>
            <a:endParaRPr kumimoji="0" lang="en-US" altLang="en-US" sz="1000" b="0">
              <a:solidFill>
                <a:schemeClr val="tx1"/>
              </a:solidFill>
            </a:endParaRPr>
          </a:p>
        </p:txBody>
      </p:sp>
      <p:grpSp>
        <p:nvGrpSpPr>
          <p:cNvPr id="397337" name="Group 25">
            <a:extLst>
              <a:ext uri="{FF2B5EF4-FFF2-40B4-BE49-F238E27FC236}">
                <a16:creationId xmlns:a16="http://schemas.microsoft.com/office/drawing/2014/main" id="{16E9500B-A1BE-B040-A75C-BEE99FCE2F45}"/>
              </a:ext>
            </a:extLst>
          </p:cNvPr>
          <p:cNvGrpSpPr>
            <a:grpSpLocks/>
          </p:cNvGrpSpPr>
          <p:nvPr/>
        </p:nvGrpSpPr>
        <p:grpSpPr bwMode="auto">
          <a:xfrm>
            <a:off x="2743200" y="2565400"/>
            <a:ext cx="4953000" cy="630238"/>
            <a:chOff x="768" y="1488"/>
            <a:chExt cx="3120" cy="397"/>
          </a:xfrm>
        </p:grpSpPr>
        <p:sp>
          <p:nvSpPr>
            <p:cNvPr id="27666" name="Text Box 15">
              <a:extLst>
                <a:ext uri="{FF2B5EF4-FFF2-40B4-BE49-F238E27FC236}">
                  <a16:creationId xmlns:a16="http://schemas.microsoft.com/office/drawing/2014/main" id="{4CB91C17-35BA-084C-95F4-FF538CA9A811}"/>
                </a:ext>
              </a:extLst>
            </p:cNvPr>
            <p:cNvSpPr txBox="1">
              <a:spLocks noChangeArrowheads="1"/>
            </p:cNvSpPr>
            <p:nvPr/>
          </p:nvSpPr>
          <p:spPr bwMode="auto">
            <a:xfrm>
              <a:off x="768" y="1584"/>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400">
                  <a:solidFill>
                    <a:schemeClr val="tx1"/>
                  </a:solidFill>
                </a:rPr>
                <a:t>Elasticity =</a:t>
              </a:r>
              <a:endParaRPr kumimoji="0" lang="en-US" altLang="en-US" sz="1000">
                <a:solidFill>
                  <a:schemeClr val="tx1"/>
                </a:solidFill>
              </a:endParaRPr>
            </a:p>
          </p:txBody>
        </p:sp>
        <p:sp>
          <p:nvSpPr>
            <p:cNvPr id="27667" name="Text Box 16">
              <a:extLst>
                <a:ext uri="{FF2B5EF4-FFF2-40B4-BE49-F238E27FC236}">
                  <a16:creationId xmlns:a16="http://schemas.microsoft.com/office/drawing/2014/main" id="{4BDA53AA-E402-9E41-BA36-58C1D8623169}"/>
                </a:ext>
              </a:extLst>
            </p:cNvPr>
            <p:cNvSpPr txBox="1">
              <a:spLocks noChangeArrowheads="1"/>
            </p:cNvSpPr>
            <p:nvPr/>
          </p:nvSpPr>
          <p:spPr bwMode="auto">
            <a:xfrm>
              <a:off x="1488" y="1488"/>
              <a:ext cx="240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400">
                  <a:solidFill>
                    <a:schemeClr val="tx1"/>
                  </a:solidFill>
                </a:rPr>
                <a:t>Percentage change in quantity demanded</a:t>
              </a:r>
            </a:p>
            <a:p>
              <a:pPr algn="ctr">
                <a:spcBef>
                  <a:spcPct val="50000"/>
                </a:spcBef>
                <a:buClrTx/>
                <a:buFontTx/>
                <a:buNone/>
              </a:pPr>
              <a:r>
                <a:rPr kumimoji="0" lang="en-US" altLang="en-US" sz="1400">
                  <a:solidFill>
                    <a:schemeClr val="tx1"/>
                  </a:solidFill>
                </a:rPr>
                <a:t>Percentage change in price</a:t>
              </a:r>
              <a:endParaRPr kumimoji="0" lang="en-US" altLang="en-US" sz="1000">
                <a:solidFill>
                  <a:schemeClr val="tx1"/>
                </a:solidFill>
              </a:endParaRPr>
            </a:p>
          </p:txBody>
        </p:sp>
        <p:sp>
          <p:nvSpPr>
            <p:cNvPr id="27668" name="Line 17">
              <a:extLst>
                <a:ext uri="{FF2B5EF4-FFF2-40B4-BE49-F238E27FC236}">
                  <a16:creationId xmlns:a16="http://schemas.microsoft.com/office/drawing/2014/main" id="{C787809B-A3AD-624D-AB52-EC4A9118A2B2}"/>
                </a:ext>
              </a:extLst>
            </p:cNvPr>
            <p:cNvSpPr>
              <a:spLocks noChangeShapeType="1"/>
            </p:cNvSpPr>
            <p:nvPr/>
          </p:nvSpPr>
          <p:spPr bwMode="auto">
            <a:xfrm>
              <a:off x="1584" y="1680"/>
              <a:ext cx="220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97338" name="Group 26">
            <a:extLst>
              <a:ext uri="{FF2B5EF4-FFF2-40B4-BE49-F238E27FC236}">
                <a16:creationId xmlns:a16="http://schemas.microsoft.com/office/drawing/2014/main" id="{7AC26034-36E0-5240-93A3-517BF555B276}"/>
              </a:ext>
            </a:extLst>
          </p:cNvPr>
          <p:cNvGrpSpPr>
            <a:grpSpLocks/>
          </p:cNvGrpSpPr>
          <p:nvPr/>
        </p:nvGrpSpPr>
        <p:grpSpPr bwMode="auto">
          <a:xfrm>
            <a:off x="2743200" y="4622800"/>
            <a:ext cx="6858000" cy="630238"/>
            <a:chOff x="768" y="2784"/>
            <a:chExt cx="4320" cy="397"/>
          </a:xfrm>
        </p:grpSpPr>
        <p:sp>
          <p:nvSpPr>
            <p:cNvPr id="27662" name="Text Box 18">
              <a:extLst>
                <a:ext uri="{FF2B5EF4-FFF2-40B4-BE49-F238E27FC236}">
                  <a16:creationId xmlns:a16="http://schemas.microsoft.com/office/drawing/2014/main" id="{4423194A-20AF-F841-870E-8325CE32B529}"/>
                </a:ext>
              </a:extLst>
            </p:cNvPr>
            <p:cNvSpPr txBox="1">
              <a:spLocks noChangeArrowheads="1"/>
            </p:cNvSpPr>
            <p:nvPr/>
          </p:nvSpPr>
          <p:spPr bwMode="auto">
            <a:xfrm>
              <a:off x="768" y="2880"/>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400">
                  <a:solidFill>
                    <a:schemeClr val="tx1"/>
                  </a:solidFill>
                </a:rPr>
                <a:t>Percentage change =</a:t>
              </a:r>
              <a:endParaRPr kumimoji="0" lang="en-US" altLang="en-US" sz="1000">
                <a:solidFill>
                  <a:schemeClr val="tx1"/>
                </a:solidFill>
              </a:endParaRPr>
            </a:p>
          </p:txBody>
        </p:sp>
        <p:sp>
          <p:nvSpPr>
            <p:cNvPr id="27663" name="Text Box 19">
              <a:extLst>
                <a:ext uri="{FF2B5EF4-FFF2-40B4-BE49-F238E27FC236}">
                  <a16:creationId xmlns:a16="http://schemas.microsoft.com/office/drawing/2014/main" id="{BC843143-7EA9-BD4A-A3CC-819596B02625}"/>
                </a:ext>
              </a:extLst>
            </p:cNvPr>
            <p:cNvSpPr txBox="1">
              <a:spLocks noChangeArrowheads="1"/>
            </p:cNvSpPr>
            <p:nvPr/>
          </p:nvSpPr>
          <p:spPr bwMode="auto">
            <a:xfrm>
              <a:off x="1728" y="2784"/>
              <a:ext cx="240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400">
                  <a:solidFill>
                    <a:schemeClr val="tx1"/>
                  </a:solidFill>
                </a:rPr>
                <a:t>Original number – New number</a:t>
              </a:r>
            </a:p>
            <a:p>
              <a:pPr algn="ctr">
                <a:spcBef>
                  <a:spcPct val="50000"/>
                </a:spcBef>
                <a:buClrTx/>
                <a:buFontTx/>
                <a:buNone/>
              </a:pPr>
              <a:r>
                <a:rPr kumimoji="0" lang="en-US" altLang="en-US" sz="1400">
                  <a:solidFill>
                    <a:schemeClr val="tx1"/>
                  </a:solidFill>
                </a:rPr>
                <a:t>Original number</a:t>
              </a:r>
              <a:endParaRPr kumimoji="0" lang="en-US" altLang="en-US" sz="1000">
                <a:solidFill>
                  <a:schemeClr val="tx1"/>
                </a:solidFill>
              </a:endParaRPr>
            </a:p>
          </p:txBody>
        </p:sp>
        <p:sp>
          <p:nvSpPr>
            <p:cNvPr id="27664" name="Line 20">
              <a:extLst>
                <a:ext uri="{FF2B5EF4-FFF2-40B4-BE49-F238E27FC236}">
                  <a16:creationId xmlns:a16="http://schemas.microsoft.com/office/drawing/2014/main" id="{23F0D4D1-7DE0-0F40-AD5D-80A51B3375F0}"/>
                </a:ext>
              </a:extLst>
            </p:cNvPr>
            <p:cNvSpPr>
              <a:spLocks noChangeShapeType="1"/>
            </p:cNvSpPr>
            <p:nvPr/>
          </p:nvSpPr>
          <p:spPr bwMode="auto">
            <a:xfrm>
              <a:off x="2112" y="2976"/>
              <a:ext cx="1632"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65" name="Text Box 21">
              <a:extLst>
                <a:ext uri="{FF2B5EF4-FFF2-40B4-BE49-F238E27FC236}">
                  <a16:creationId xmlns:a16="http://schemas.microsoft.com/office/drawing/2014/main" id="{78781C19-54A0-E44C-A733-E8A93D355380}"/>
                </a:ext>
              </a:extLst>
            </p:cNvPr>
            <p:cNvSpPr txBox="1">
              <a:spLocks noChangeArrowheads="1"/>
            </p:cNvSpPr>
            <p:nvPr/>
          </p:nvSpPr>
          <p:spPr bwMode="auto">
            <a:xfrm>
              <a:off x="3888" y="2880"/>
              <a:ext cx="12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600">
                  <a:solidFill>
                    <a:schemeClr val="tx1"/>
                  </a:solidFill>
                </a:rPr>
                <a:t>x</a:t>
              </a:r>
              <a:r>
                <a:rPr kumimoji="0" lang="en-US" altLang="en-US" sz="1400">
                  <a:solidFill>
                    <a:schemeClr val="tx1"/>
                  </a:solidFill>
                </a:rPr>
                <a:t> 100</a:t>
              </a:r>
              <a:endParaRPr kumimoji="0" lang="en-US" altLang="en-US" sz="1000">
                <a:solidFill>
                  <a:schemeClr val="tx1"/>
                </a:solidFill>
              </a:endParaRPr>
            </a:p>
          </p:txBody>
        </p:sp>
      </p:grpSp>
      <p:sp>
        <p:nvSpPr>
          <p:cNvPr id="397334" name="Text Box 22">
            <a:extLst>
              <a:ext uri="{FF2B5EF4-FFF2-40B4-BE49-F238E27FC236}">
                <a16:creationId xmlns:a16="http://schemas.microsoft.com/office/drawing/2014/main" id="{2F85AA59-81DF-A243-B6F8-81A832FE07FB}"/>
              </a:ext>
            </a:extLst>
          </p:cNvPr>
          <p:cNvSpPr txBox="1">
            <a:spLocks noChangeArrowheads="1"/>
          </p:cNvSpPr>
          <p:nvPr/>
        </p:nvSpPr>
        <p:spPr bwMode="auto">
          <a:xfrm>
            <a:off x="2667000" y="3403601"/>
            <a:ext cx="7162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lang="en-US" altLang="en-US" sz="1400" b="0">
                <a:solidFill>
                  <a:schemeClr val="tx1"/>
                </a:solidFill>
              </a:rPr>
              <a:t>To find the percentage change in quantity demanded or price, use the following formula: subtract the new number from the original number, and divide the result by the original number. Ignore any negative signs, and multiply by 100 to convert this number to a percentage:</a:t>
            </a:r>
            <a:endParaRPr lang="en-US" altLang="en-US" sz="1600" b="0">
              <a:solidFill>
                <a:schemeClr val="tx1"/>
              </a:solidFill>
            </a:endParaRPr>
          </a:p>
        </p:txBody>
      </p:sp>
      <p:sp>
        <p:nvSpPr>
          <p:cNvPr id="27655" name="Rectangle 33">
            <a:extLst>
              <a:ext uri="{FF2B5EF4-FFF2-40B4-BE49-F238E27FC236}">
                <a16:creationId xmlns:a16="http://schemas.microsoft.com/office/drawing/2014/main" id="{FC87CA4D-4989-3546-BBA3-9D6EC1231CDF}"/>
              </a:ext>
            </a:extLst>
          </p:cNvPr>
          <p:cNvSpPr>
            <a:spLocks noGrp="1" noChangeArrowheads="1"/>
          </p:cNvSpPr>
          <p:nvPr>
            <p:ph type="title"/>
          </p:nvPr>
        </p:nvSpPr>
        <p:spPr>
          <a:xfrm>
            <a:off x="758190" y="20636"/>
            <a:ext cx="10515600" cy="1325563"/>
          </a:xfrm>
        </p:spPr>
        <p:txBody>
          <a:bodyPr/>
          <a:lstStyle/>
          <a:p>
            <a:pPr algn="ctr"/>
            <a:r>
              <a:rPr lang="en-US" altLang="en-US" dirty="0"/>
              <a:t>Calculating Elasticity</a:t>
            </a:r>
          </a:p>
        </p:txBody>
      </p:sp>
    </p:spTree>
    <p:extLst>
      <p:ext uri="{BB962C8B-B14F-4D97-AF65-F5344CB8AC3E}">
        <p14:creationId xmlns:p14="http://schemas.microsoft.com/office/powerpoint/2010/main" val="3978602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684" name="Group 60"/>
          <p:cNvGrpSpPr>
            <a:grpSpLocks/>
          </p:cNvGrpSpPr>
          <p:nvPr/>
        </p:nvGrpSpPr>
        <p:grpSpPr bwMode="auto">
          <a:xfrm>
            <a:off x="1360488" y="914401"/>
            <a:ext cx="9478963" cy="5197475"/>
            <a:chOff x="-96" y="432"/>
            <a:chExt cx="5952" cy="3264"/>
          </a:xfrm>
        </p:grpSpPr>
        <p:pic>
          <p:nvPicPr>
            <p:cNvPr id="2869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432"/>
              <a:ext cx="5952"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8" name="Text Box 12"/>
            <p:cNvSpPr txBox="1">
              <a:spLocks noChangeArrowheads="1"/>
            </p:cNvSpPr>
            <p:nvPr/>
          </p:nvSpPr>
          <p:spPr bwMode="auto">
            <a:xfrm>
              <a:off x="2256" y="1084"/>
              <a:ext cx="220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b="0">
                  <a:solidFill>
                    <a:schemeClr val="tx1"/>
                  </a:solidFill>
                </a:rPr>
                <a:t>If demand is elastic, a small change in price leads to a relatively large change in the quantity demanded. Follow this demand curve from left to right.</a:t>
              </a:r>
            </a:p>
          </p:txBody>
        </p:sp>
        <p:sp>
          <p:nvSpPr>
            <p:cNvPr id="28699" name="Text Box 13"/>
            <p:cNvSpPr txBox="1">
              <a:spLocks noChangeArrowheads="1"/>
            </p:cNvSpPr>
            <p:nvPr/>
          </p:nvSpPr>
          <p:spPr bwMode="auto">
            <a:xfrm rot="16200000">
              <a:off x="-42" y="1919"/>
              <a:ext cx="34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000">
                  <a:solidFill>
                    <a:schemeClr val="tx1"/>
                  </a:solidFill>
                </a:rPr>
                <a:t>Price</a:t>
              </a:r>
            </a:p>
          </p:txBody>
        </p:sp>
        <p:sp>
          <p:nvSpPr>
            <p:cNvPr id="28700" name="Text Box 16"/>
            <p:cNvSpPr txBox="1">
              <a:spLocks noChangeArrowheads="1"/>
            </p:cNvSpPr>
            <p:nvPr/>
          </p:nvSpPr>
          <p:spPr bwMode="auto">
            <a:xfrm>
              <a:off x="916" y="3178"/>
              <a:ext cx="6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000">
                  <a:solidFill>
                    <a:schemeClr val="tx1"/>
                  </a:solidFill>
                </a:rPr>
                <a:t>Quantity</a:t>
              </a:r>
            </a:p>
          </p:txBody>
        </p:sp>
        <p:sp>
          <p:nvSpPr>
            <p:cNvPr id="28701" name="Text Box 17"/>
            <p:cNvSpPr txBox="1">
              <a:spLocks noChangeArrowheads="1"/>
            </p:cNvSpPr>
            <p:nvPr/>
          </p:nvSpPr>
          <p:spPr bwMode="auto">
            <a:xfrm>
              <a:off x="192" y="1152"/>
              <a:ext cx="205" cy="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nSpc>
                  <a:spcPct val="220000"/>
                </a:lnSpc>
                <a:spcBef>
                  <a:spcPct val="20000"/>
                </a:spcBef>
                <a:buClrTx/>
                <a:buFontTx/>
                <a:buNone/>
              </a:pPr>
              <a:r>
                <a:rPr kumimoji="0" lang="en-US" altLang="en-US" sz="1000" b="0">
                  <a:solidFill>
                    <a:schemeClr val="tx1"/>
                  </a:solidFill>
                </a:rPr>
                <a:t>$7</a:t>
              </a:r>
            </a:p>
            <a:p>
              <a:pPr>
                <a:lnSpc>
                  <a:spcPct val="220000"/>
                </a:lnSpc>
                <a:spcBef>
                  <a:spcPct val="20000"/>
                </a:spcBef>
                <a:buClrTx/>
                <a:buFontTx/>
                <a:buNone/>
              </a:pPr>
              <a:r>
                <a:rPr kumimoji="0" lang="en-US" altLang="en-US" sz="1000" b="0">
                  <a:solidFill>
                    <a:schemeClr val="tx1"/>
                  </a:solidFill>
                </a:rPr>
                <a:t>$6</a:t>
              </a:r>
            </a:p>
            <a:p>
              <a:pPr>
                <a:lnSpc>
                  <a:spcPct val="220000"/>
                </a:lnSpc>
                <a:spcBef>
                  <a:spcPct val="20000"/>
                </a:spcBef>
                <a:buClrTx/>
                <a:buFontTx/>
                <a:buNone/>
              </a:pPr>
              <a:r>
                <a:rPr kumimoji="0" lang="en-US" altLang="en-US" sz="1000" b="0">
                  <a:solidFill>
                    <a:schemeClr val="tx1"/>
                  </a:solidFill>
                </a:rPr>
                <a:t>$5</a:t>
              </a:r>
            </a:p>
            <a:p>
              <a:pPr>
                <a:lnSpc>
                  <a:spcPct val="220000"/>
                </a:lnSpc>
                <a:spcBef>
                  <a:spcPct val="20000"/>
                </a:spcBef>
                <a:buClrTx/>
                <a:buFontTx/>
                <a:buNone/>
              </a:pPr>
              <a:r>
                <a:rPr kumimoji="0" lang="en-US" altLang="en-US" sz="1000" b="0">
                  <a:solidFill>
                    <a:schemeClr val="tx1"/>
                  </a:solidFill>
                </a:rPr>
                <a:t>$4</a:t>
              </a:r>
            </a:p>
            <a:p>
              <a:pPr>
                <a:lnSpc>
                  <a:spcPct val="220000"/>
                </a:lnSpc>
                <a:spcBef>
                  <a:spcPct val="20000"/>
                </a:spcBef>
                <a:buClrTx/>
                <a:buFontTx/>
                <a:buNone/>
              </a:pPr>
              <a:r>
                <a:rPr kumimoji="0" lang="en-US" altLang="en-US" sz="1000" b="0">
                  <a:solidFill>
                    <a:schemeClr val="tx1"/>
                  </a:solidFill>
                </a:rPr>
                <a:t>$3</a:t>
              </a:r>
            </a:p>
            <a:p>
              <a:pPr>
                <a:lnSpc>
                  <a:spcPct val="220000"/>
                </a:lnSpc>
                <a:spcBef>
                  <a:spcPct val="20000"/>
                </a:spcBef>
                <a:buClrTx/>
                <a:buFontTx/>
                <a:buNone/>
              </a:pPr>
              <a:r>
                <a:rPr kumimoji="0" lang="en-US" altLang="en-US" sz="1000" b="0">
                  <a:solidFill>
                    <a:schemeClr val="tx1"/>
                  </a:solidFill>
                </a:rPr>
                <a:t>$2</a:t>
              </a:r>
            </a:p>
            <a:p>
              <a:pPr>
                <a:lnSpc>
                  <a:spcPct val="220000"/>
                </a:lnSpc>
                <a:spcBef>
                  <a:spcPct val="20000"/>
                </a:spcBef>
                <a:buClrTx/>
                <a:buFontTx/>
                <a:buNone/>
              </a:pPr>
              <a:r>
                <a:rPr kumimoji="0" lang="en-US" altLang="en-US" sz="1000" b="0">
                  <a:solidFill>
                    <a:schemeClr val="tx1"/>
                  </a:solidFill>
                </a:rPr>
                <a:t>$1</a:t>
              </a:r>
            </a:p>
          </p:txBody>
        </p:sp>
        <p:sp>
          <p:nvSpPr>
            <p:cNvPr id="28702" name="Text Box 18"/>
            <p:cNvSpPr txBox="1">
              <a:spLocks noChangeArrowheads="1"/>
            </p:cNvSpPr>
            <p:nvPr/>
          </p:nvSpPr>
          <p:spPr bwMode="auto">
            <a:xfrm>
              <a:off x="192" y="624"/>
              <a:ext cx="19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600">
                  <a:solidFill>
                    <a:srgbClr val="FFFFFF"/>
                  </a:solidFill>
                </a:rPr>
                <a:t>Elastic Demand</a:t>
              </a:r>
              <a:endParaRPr kumimoji="0" lang="en-US" altLang="en-US" sz="1000">
                <a:solidFill>
                  <a:schemeClr val="tx1"/>
                </a:solidFill>
              </a:endParaRPr>
            </a:p>
          </p:txBody>
        </p:sp>
        <p:sp>
          <p:nvSpPr>
            <p:cNvPr id="28703" name="Rectangle 21"/>
            <p:cNvSpPr>
              <a:spLocks noChangeArrowheads="1"/>
            </p:cNvSpPr>
            <p:nvPr/>
          </p:nvSpPr>
          <p:spPr bwMode="auto">
            <a:xfrm>
              <a:off x="336" y="2976"/>
              <a:ext cx="15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r>
                <a:rPr kumimoji="0" lang="en-US" altLang="en-US" sz="1000" b="0">
                  <a:solidFill>
                    <a:schemeClr val="tx1"/>
                  </a:solidFill>
                </a:rPr>
                <a:t>0</a:t>
              </a:r>
            </a:p>
          </p:txBody>
        </p:sp>
        <p:sp>
          <p:nvSpPr>
            <p:cNvPr id="28704" name="Rectangle 22"/>
            <p:cNvSpPr>
              <a:spLocks noChangeArrowheads="1"/>
            </p:cNvSpPr>
            <p:nvPr/>
          </p:nvSpPr>
          <p:spPr bwMode="auto">
            <a:xfrm>
              <a:off x="613" y="3024"/>
              <a:ext cx="15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5</a:t>
              </a:r>
            </a:p>
          </p:txBody>
        </p:sp>
        <p:sp>
          <p:nvSpPr>
            <p:cNvPr id="28705" name="Rectangle 23"/>
            <p:cNvSpPr>
              <a:spLocks noChangeArrowheads="1"/>
            </p:cNvSpPr>
            <p:nvPr/>
          </p:nvSpPr>
          <p:spPr bwMode="auto">
            <a:xfrm>
              <a:off x="817" y="3024"/>
              <a:ext cx="2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10</a:t>
              </a:r>
            </a:p>
          </p:txBody>
        </p:sp>
        <p:sp>
          <p:nvSpPr>
            <p:cNvPr id="28706" name="Rectangle 24"/>
            <p:cNvSpPr>
              <a:spLocks noChangeArrowheads="1"/>
            </p:cNvSpPr>
            <p:nvPr/>
          </p:nvSpPr>
          <p:spPr bwMode="auto">
            <a:xfrm>
              <a:off x="1044" y="3024"/>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15</a:t>
              </a:r>
            </a:p>
          </p:txBody>
        </p:sp>
        <p:sp>
          <p:nvSpPr>
            <p:cNvPr id="28707" name="Rectangle 25"/>
            <p:cNvSpPr>
              <a:spLocks noChangeArrowheads="1"/>
            </p:cNvSpPr>
            <p:nvPr/>
          </p:nvSpPr>
          <p:spPr bwMode="auto">
            <a:xfrm>
              <a:off x="1298" y="3024"/>
              <a:ext cx="2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20</a:t>
              </a:r>
            </a:p>
          </p:txBody>
        </p:sp>
        <p:sp>
          <p:nvSpPr>
            <p:cNvPr id="28708" name="Rectangle 26"/>
            <p:cNvSpPr>
              <a:spLocks noChangeArrowheads="1"/>
            </p:cNvSpPr>
            <p:nvPr/>
          </p:nvSpPr>
          <p:spPr bwMode="auto">
            <a:xfrm>
              <a:off x="1525" y="3024"/>
              <a:ext cx="2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25</a:t>
              </a:r>
            </a:p>
          </p:txBody>
        </p:sp>
        <p:sp>
          <p:nvSpPr>
            <p:cNvPr id="28709" name="Rectangle 27"/>
            <p:cNvSpPr>
              <a:spLocks noChangeArrowheads="1"/>
            </p:cNvSpPr>
            <p:nvPr/>
          </p:nvSpPr>
          <p:spPr bwMode="auto">
            <a:xfrm>
              <a:off x="1765" y="3024"/>
              <a:ext cx="2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30</a:t>
              </a:r>
            </a:p>
          </p:txBody>
        </p:sp>
        <p:pic>
          <p:nvPicPr>
            <p:cNvPr id="2871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183"/>
              <a:ext cx="1947" cy="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1" name="Line 43"/>
            <p:cNvSpPr>
              <a:spLocks noChangeShapeType="1"/>
            </p:cNvSpPr>
            <p:nvPr/>
          </p:nvSpPr>
          <p:spPr bwMode="auto">
            <a:xfrm>
              <a:off x="496" y="2016"/>
              <a:ext cx="420" cy="0"/>
            </a:xfrm>
            <a:prstGeom prst="line">
              <a:avLst/>
            </a:prstGeom>
            <a:noFill/>
            <a:ln w="1905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712" name="Line 44"/>
            <p:cNvSpPr>
              <a:spLocks noChangeShapeType="1"/>
            </p:cNvSpPr>
            <p:nvPr/>
          </p:nvSpPr>
          <p:spPr bwMode="auto">
            <a:xfrm flipV="1">
              <a:off x="936" y="2064"/>
              <a:ext cx="0" cy="864"/>
            </a:xfrm>
            <a:prstGeom prst="line">
              <a:avLst/>
            </a:prstGeom>
            <a:noFill/>
            <a:ln w="1905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713" name="Line 45"/>
            <p:cNvSpPr>
              <a:spLocks noChangeShapeType="1"/>
            </p:cNvSpPr>
            <p:nvPr/>
          </p:nvSpPr>
          <p:spPr bwMode="auto">
            <a:xfrm>
              <a:off x="496" y="2249"/>
              <a:ext cx="850" cy="0"/>
            </a:xfrm>
            <a:prstGeom prst="line">
              <a:avLst/>
            </a:prstGeom>
            <a:noFill/>
            <a:ln w="1905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714" name="Line 46"/>
            <p:cNvSpPr>
              <a:spLocks noChangeShapeType="1"/>
            </p:cNvSpPr>
            <p:nvPr/>
          </p:nvSpPr>
          <p:spPr bwMode="auto">
            <a:xfrm flipV="1">
              <a:off x="1399" y="2289"/>
              <a:ext cx="0" cy="639"/>
            </a:xfrm>
            <a:prstGeom prst="line">
              <a:avLst/>
            </a:prstGeom>
            <a:noFill/>
            <a:ln w="1905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715" name="Text Box 53"/>
            <p:cNvSpPr txBox="1">
              <a:spLocks noChangeArrowheads="1"/>
            </p:cNvSpPr>
            <p:nvPr/>
          </p:nvSpPr>
          <p:spPr bwMode="auto">
            <a:xfrm>
              <a:off x="1537" y="2191"/>
              <a:ext cx="41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r>
                <a:rPr kumimoji="0" lang="en-US" altLang="en-US" sz="1000" b="0">
                  <a:solidFill>
                    <a:schemeClr val="tx1"/>
                  </a:solidFill>
                </a:rPr>
                <a:t>Demand</a:t>
              </a:r>
            </a:p>
          </p:txBody>
        </p:sp>
      </p:grpSp>
      <p:grpSp>
        <p:nvGrpSpPr>
          <p:cNvPr id="410691" name="Group 67"/>
          <p:cNvGrpSpPr>
            <a:grpSpLocks/>
          </p:cNvGrpSpPr>
          <p:nvPr/>
        </p:nvGrpSpPr>
        <p:grpSpPr bwMode="auto">
          <a:xfrm>
            <a:off x="5099051" y="2894014"/>
            <a:ext cx="5497513" cy="549275"/>
            <a:chOff x="2297" y="1680"/>
            <a:chExt cx="3463" cy="346"/>
          </a:xfrm>
        </p:grpSpPr>
        <p:sp>
          <p:nvSpPr>
            <p:cNvPr id="28693" name="Text Box 28"/>
            <p:cNvSpPr txBox="1">
              <a:spLocks noChangeArrowheads="1"/>
            </p:cNvSpPr>
            <p:nvPr/>
          </p:nvSpPr>
          <p:spPr bwMode="auto">
            <a:xfrm>
              <a:off x="2297" y="172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b="0">
                  <a:solidFill>
                    <a:schemeClr val="tx1"/>
                  </a:solidFill>
                </a:rPr>
                <a:t>The price decreases from $4 to $3, a decrease of 25 percent.</a:t>
              </a:r>
            </a:p>
          </p:txBody>
        </p:sp>
        <p:sp>
          <p:nvSpPr>
            <p:cNvPr id="28694" name="Text Box 32"/>
            <p:cNvSpPr txBox="1">
              <a:spLocks noChangeArrowheads="1"/>
            </p:cNvSpPr>
            <p:nvPr/>
          </p:nvSpPr>
          <p:spPr bwMode="auto">
            <a:xfrm>
              <a:off x="4601" y="1680"/>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$4 – $3</a:t>
              </a:r>
            </a:p>
            <a:p>
              <a:pPr algn="ctr">
                <a:spcBef>
                  <a:spcPct val="50000"/>
                </a:spcBef>
                <a:buClrTx/>
                <a:buFontTx/>
                <a:buNone/>
              </a:pPr>
              <a:r>
                <a:rPr kumimoji="0" lang="en-US" altLang="en-US" sz="1200">
                  <a:solidFill>
                    <a:schemeClr val="tx1"/>
                  </a:solidFill>
                </a:rPr>
                <a:t>$4</a:t>
              </a:r>
            </a:p>
          </p:txBody>
        </p:sp>
        <p:sp>
          <p:nvSpPr>
            <p:cNvPr id="28695" name="Line 33"/>
            <p:cNvSpPr>
              <a:spLocks noChangeShapeType="1"/>
            </p:cNvSpPr>
            <p:nvPr/>
          </p:nvSpPr>
          <p:spPr bwMode="auto">
            <a:xfrm>
              <a:off x="4693" y="1824"/>
              <a:ext cx="28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696" name="Text Box 34"/>
            <p:cNvSpPr txBox="1">
              <a:spLocks noChangeArrowheads="1"/>
            </p:cNvSpPr>
            <p:nvPr/>
          </p:nvSpPr>
          <p:spPr bwMode="auto">
            <a:xfrm>
              <a:off x="5081" y="1728"/>
              <a:ext cx="67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x 100 = 25</a:t>
              </a:r>
            </a:p>
          </p:txBody>
        </p:sp>
      </p:grpSp>
      <p:grpSp>
        <p:nvGrpSpPr>
          <p:cNvPr id="410692" name="Group 68"/>
          <p:cNvGrpSpPr>
            <a:grpSpLocks/>
          </p:cNvGrpSpPr>
          <p:nvPr/>
        </p:nvGrpSpPr>
        <p:grpSpPr bwMode="auto">
          <a:xfrm>
            <a:off x="5105400" y="3730626"/>
            <a:ext cx="5562600" cy="549275"/>
            <a:chOff x="2256" y="2198"/>
            <a:chExt cx="3504" cy="346"/>
          </a:xfrm>
        </p:grpSpPr>
        <p:sp>
          <p:nvSpPr>
            <p:cNvPr id="28689" name="Text Box 35"/>
            <p:cNvSpPr txBox="1">
              <a:spLocks noChangeArrowheads="1"/>
            </p:cNvSpPr>
            <p:nvPr/>
          </p:nvSpPr>
          <p:spPr bwMode="auto">
            <a:xfrm>
              <a:off x="2256" y="2198"/>
              <a:ext cx="19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lang="en-US" altLang="en-US" sz="1200" b="0">
                  <a:solidFill>
                    <a:schemeClr val="tx1"/>
                  </a:solidFill>
                </a:rPr>
                <a:t>The quantity demanded increases from 10 to 20. This is  an increase of 100 percent.</a:t>
              </a:r>
              <a:r>
                <a:rPr lang="en-US" altLang="en-US" sz="1200" b="0">
                  <a:solidFill>
                    <a:schemeClr val="tx1"/>
                  </a:solidFill>
                  <a:latin typeface="Times New Roman" panose="02020603050405020304" pitchFamily="18" charset="0"/>
                </a:rPr>
                <a:t> </a:t>
              </a:r>
            </a:p>
          </p:txBody>
        </p:sp>
        <p:sp>
          <p:nvSpPr>
            <p:cNvPr id="28690" name="Text Box 47"/>
            <p:cNvSpPr txBox="1">
              <a:spLocks noChangeArrowheads="1"/>
            </p:cNvSpPr>
            <p:nvPr/>
          </p:nvSpPr>
          <p:spPr bwMode="auto">
            <a:xfrm>
              <a:off x="4560" y="2198"/>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10 – 20</a:t>
              </a:r>
            </a:p>
            <a:p>
              <a:pPr algn="ctr">
                <a:spcBef>
                  <a:spcPct val="50000"/>
                </a:spcBef>
                <a:buClrTx/>
                <a:buFontTx/>
                <a:buNone/>
              </a:pPr>
              <a:r>
                <a:rPr kumimoji="0" lang="en-US" altLang="en-US" sz="1200">
                  <a:solidFill>
                    <a:schemeClr val="tx1"/>
                  </a:solidFill>
                </a:rPr>
                <a:t>10</a:t>
              </a:r>
            </a:p>
          </p:txBody>
        </p:sp>
        <p:sp>
          <p:nvSpPr>
            <p:cNvPr id="28691" name="Line 48"/>
            <p:cNvSpPr>
              <a:spLocks noChangeShapeType="1"/>
            </p:cNvSpPr>
            <p:nvPr/>
          </p:nvSpPr>
          <p:spPr bwMode="auto">
            <a:xfrm>
              <a:off x="4652" y="2342"/>
              <a:ext cx="28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692" name="Text Box 49"/>
            <p:cNvSpPr txBox="1">
              <a:spLocks noChangeArrowheads="1"/>
            </p:cNvSpPr>
            <p:nvPr/>
          </p:nvSpPr>
          <p:spPr bwMode="auto">
            <a:xfrm>
              <a:off x="5040" y="2246"/>
              <a:ext cx="7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x 100 = 100</a:t>
              </a:r>
            </a:p>
          </p:txBody>
        </p:sp>
      </p:grpSp>
      <p:grpSp>
        <p:nvGrpSpPr>
          <p:cNvPr id="410679" name="Group 55"/>
          <p:cNvGrpSpPr>
            <a:grpSpLocks/>
          </p:cNvGrpSpPr>
          <p:nvPr/>
        </p:nvGrpSpPr>
        <p:grpSpPr bwMode="auto">
          <a:xfrm>
            <a:off x="5105400" y="4545012"/>
            <a:ext cx="5295900" cy="1015999"/>
            <a:chOff x="2256" y="2711"/>
            <a:chExt cx="3336" cy="640"/>
          </a:xfrm>
        </p:grpSpPr>
        <p:sp>
          <p:nvSpPr>
            <p:cNvPr id="28685" name="Text Box 36"/>
            <p:cNvSpPr txBox="1">
              <a:spLocks noChangeArrowheads="1"/>
            </p:cNvSpPr>
            <p:nvPr/>
          </p:nvSpPr>
          <p:spPr bwMode="auto">
            <a:xfrm>
              <a:off x="2256" y="2711"/>
              <a:ext cx="192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lang="en-US" altLang="en-US" sz="1200" b="0">
                  <a:solidFill>
                    <a:schemeClr val="tx1"/>
                  </a:solidFill>
                </a:rPr>
                <a:t>Elasticity of demand is equal to 4.0. Elasticity is greater than 1, so demand is elastic. In this example, a small decrease in price caused a large increase in the quantity demanded.</a:t>
              </a:r>
            </a:p>
          </p:txBody>
        </p:sp>
        <p:sp>
          <p:nvSpPr>
            <p:cNvPr id="28686" name="Text Box 50"/>
            <p:cNvSpPr txBox="1">
              <a:spLocks noChangeArrowheads="1"/>
            </p:cNvSpPr>
            <p:nvPr/>
          </p:nvSpPr>
          <p:spPr bwMode="auto">
            <a:xfrm>
              <a:off x="4560" y="2784"/>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100%</a:t>
              </a:r>
            </a:p>
            <a:p>
              <a:pPr algn="ctr">
                <a:spcBef>
                  <a:spcPct val="50000"/>
                </a:spcBef>
                <a:buClrTx/>
                <a:buFontTx/>
                <a:buNone/>
              </a:pPr>
              <a:r>
                <a:rPr kumimoji="0" lang="en-US" altLang="en-US" sz="1200">
                  <a:solidFill>
                    <a:schemeClr val="tx1"/>
                  </a:solidFill>
                </a:rPr>
                <a:t>25%</a:t>
              </a:r>
            </a:p>
          </p:txBody>
        </p:sp>
        <p:sp>
          <p:nvSpPr>
            <p:cNvPr id="28687" name="Line 51"/>
            <p:cNvSpPr>
              <a:spLocks noChangeShapeType="1"/>
            </p:cNvSpPr>
            <p:nvPr/>
          </p:nvSpPr>
          <p:spPr bwMode="auto">
            <a:xfrm>
              <a:off x="4652" y="2928"/>
              <a:ext cx="28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688" name="Text Box 52"/>
            <p:cNvSpPr txBox="1">
              <a:spLocks noChangeArrowheads="1"/>
            </p:cNvSpPr>
            <p:nvPr/>
          </p:nvSpPr>
          <p:spPr bwMode="auto">
            <a:xfrm>
              <a:off x="5040" y="2832"/>
              <a:ext cx="5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 4.0</a:t>
              </a:r>
            </a:p>
          </p:txBody>
        </p:sp>
      </p:grpSp>
      <p:sp>
        <p:nvSpPr>
          <p:cNvPr id="28678" name="Rectangle 69"/>
          <p:cNvSpPr>
            <a:spLocks noGrp="1" noChangeArrowheads="1"/>
          </p:cNvSpPr>
          <p:nvPr>
            <p:ph type="title"/>
          </p:nvPr>
        </p:nvSpPr>
        <p:spPr>
          <a:xfrm>
            <a:off x="842169" y="267167"/>
            <a:ext cx="10515600" cy="1325563"/>
          </a:xfrm>
        </p:spPr>
        <p:txBody>
          <a:bodyPr/>
          <a:lstStyle/>
          <a:p>
            <a:pPr algn="ctr"/>
            <a:r>
              <a:rPr lang="en-US" altLang="en-US" dirty="0"/>
              <a:t>Elastic Demand</a:t>
            </a:r>
          </a:p>
        </p:txBody>
      </p:sp>
    </p:spTree>
    <p:extLst>
      <p:ext uri="{BB962C8B-B14F-4D97-AF65-F5344CB8AC3E}">
        <p14:creationId xmlns:p14="http://schemas.microsoft.com/office/powerpoint/2010/main" val="3633253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684"/>
                                        </p:tgtEl>
                                        <p:attrNameLst>
                                          <p:attrName>style.visibility</p:attrName>
                                        </p:attrNameLst>
                                      </p:cBhvr>
                                      <p:to>
                                        <p:strVal val="visible"/>
                                      </p:to>
                                    </p:set>
                                    <p:animEffect transition="in" filter="dissolve">
                                      <p:cBhvr>
                                        <p:cTn id="7" dur="500"/>
                                        <p:tgtEl>
                                          <p:spTgt spid="410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10691"/>
                                        </p:tgtEl>
                                        <p:attrNameLst>
                                          <p:attrName>style.visibility</p:attrName>
                                        </p:attrNameLst>
                                      </p:cBhvr>
                                      <p:to>
                                        <p:strVal val="visible"/>
                                      </p:to>
                                    </p:set>
                                    <p:animEffect transition="in" filter="box(out)">
                                      <p:cBhvr>
                                        <p:cTn id="12" dur="500"/>
                                        <p:tgtEl>
                                          <p:spTgt spid="4106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10692"/>
                                        </p:tgtEl>
                                        <p:attrNameLst>
                                          <p:attrName>style.visibility</p:attrName>
                                        </p:attrNameLst>
                                      </p:cBhvr>
                                      <p:to>
                                        <p:strVal val="visible"/>
                                      </p:to>
                                    </p:set>
                                    <p:animEffect transition="in" filter="box(out)">
                                      <p:cBhvr>
                                        <p:cTn id="17" dur="500"/>
                                        <p:tgtEl>
                                          <p:spTgt spid="410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410679"/>
                                        </p:tgtEl>
                                        <p:attrNameLst>
                                          <p:attrName>style.visibility</p:attrName>
                                        </p:attrNameLst>
                                      </p:cBhvr>
                                      <p:to>
                                        <p:strVal val="visible"/>
                                      </p:to>
                                    </p:set>
                                    <p:anim calcmode="lin" valueType="num">
                                      <p:cBhvr additive="base">
                                        <p:cTn id="22" dur="500" fill="hold"/>
                                        <p:tgtEl>
                                          <p:spTgt spid="410679"/>
                                        </p:tgtEl>
                                        <p:attrNameLst>
                                          <p:attrName>ppt_x</p:attrName>
                                        </p:attrNameLst>
                                      </p:cBhvr>
                                      <p:tavLst>
                                        <p:tav tm="0">
                                          <p:val>
                                            <p:strVal val="1+#ppt_w/2"/>
                                          </p:val>
                                        </p:tav>
                                        <p:tav tm="100000">
                                          <p:val>
                                            <p:strVal val="#ppt_x"/>
                                          </p:val>
                                        </p:tav>
                                      </p:tavLst>
                                    </p:anim>
                                    <p:anim calcmode="lin" valueType="num">
                                      <p:cBhvr additive="base">
                                        <p:cTn id="23" dur="500" fill="hold"/>
                                        <p:tgtEl>
                                          <p:spTgt spid="4106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757" name="Group 109"/>
          <p:cNvGrpSpPr>
            <a:grpSpLocks/>
          </p:cNvGrpSpPr>
          <p:nvPr/>
        </p:nvGrpSpPr>
        <p:grpSpPr bwMode="auto">
          <a:xfrm>
            <a:off x="1381125" y="838200"/>
            <a:ext cx="9448800" cy="5181600"/>
            <a:chOff x="-48" y="528"/>
            <a:chExt cx="5952" cy="3264"/>
          </a:xfrm>
        </p:grpSpPr>
        <p:sp>
          <p:nvSpPr>
            <p:cNvPr id="29721" name="Text Box 15"/>
            <p:cNvSpPr txBox="1">
              <a:spLocks noChangeArrowheads="1"/>
            </p:cNvSpPr>
            <p:nvPr/>
          </p:nvSpPr>
          <p:spPr bwMode="auto">
            <a:xfrm>
              <a:off x="518" y="3339"/>
              <a:ext cx="11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endParaRPr kumimoji="0" lang="en-US" altLang="en-US" sz="1000" b="0">
                <a:solidFill>
                  <a:schemeClr val="tx1"/>
                </a:solidFill>
              </a:endParaRPr>
            </a:p>
          </p:txBody>
        </p:sp>
        <p:pic>
          <p:nvPicPr>
            <p:cNvPr id="29722"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528"/>
              <a:ext cx="5952"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3" name="Text Box 61"/>
            <p:cNvSpPr txBox="1">
              <a:spLocks noChangeArrowheads="1"/>
            </p:cNvSpPr>
            <p:nvPr/>
          </p:nvSpPr>
          <p:spPr bwMode="auto">
            <a:xfrm rot="-5400000">
              <a:off x="3" y="2021"/>
              <a:ext cx="34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000">
                  <a:solidFill>
                    <a:schemeClr val="tx1"/>
                  </a:solidFill>
                </a:rPr>
                <a:t>Price</a:t>
              </a:r>
            </a:p>
          </p:txBody>
        </p:sp>
        <p:sp>
          <p:nvSpPr>
            <p:cNvPr id="29724" name="Text Box 62"/>
            <p:cNvSpPr txBox="1">
              <a:spLocks noChangeArrowheads="1"/>
            </p:cNvSpPr>
            <p:nvPr/>
          </p:nvSpPr>
          <p:spPr bwMode="auto">
            <a:xfrm>
              <a:off x="964" y="3274"/>
              <a:ext cx="62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000">
                  <a:solidFill>
                    <a:schemeClr val="tx1"/>
                  </a:solidFill>
                </a:rPr>
                <a:t>Quantity</a:t>
              </a:r>
            </a:p>
          </p:txBody>
        </p:sp>
        <p:sp>
          <p:nvSpPr>
            <p:cNvPr id="29725" name="Text Box 63"/>
            <p:cNvSpPr txBox="1">
              <a:spLocks noChangeArrowheads="1"/>
            </p:cNvSpPr>
            <p:nvPr/>
          </p:nvSpPr>
          <p:spPr bwMode="auto">
            <a:xfrm>
              <a:off x="240" y="1248"/>
              <a:ext cx="205" cy="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nSpc>
                  <a:spcPct val="220000"/>
                </a:lnSpc>
                <a:spcBef>
                  <a:spcPct val="20000"/>
                </a:spcBef>
                <a:buClrTx/>
                <a:buFontTx/>
                <a:buNone/>
              </a:pPr>
              <a:r>
                <a:rPr kumimoji="0" lang="en-US" altLang="en-US" sz="1000" b="0">
                  <a:solidFill>
                    <a:schemeClr val="tx1"/>
                  </a:solidFill>
                </a:rPr>
                <a:t>$7</a:t>
              </a:r>
            </a:p>
            <a:p>
              <a:pPr>
                <a:lnSpc>
                  <a:spcPct val="220000"/>
                </a:lnSpc>
                <a:spcBef>
                  <a:spcPct val="20000"/>
                </a:spcBef>
                <a:buClrTx/>
                <a:buFontTx/>
                <a:buNone/>
              </a:pPr>
              <a:r>
                <a:rPr kumimoji="0" lang="en-US" altLang="en-US" sz="1000" b="0">
                  <a:solidFill>
                    <a:schemeClr val="tx1"/>
                  </a:solidFill>
                </a:rPr>
                <a:t>$6</a:t>
              </a:r>
            </a:p>
            <a:p>
              <a:pPr>
                <a:lnSpc>
                  <a:spcPct val="220000"/>
                </a:lnSpc>
                <a:spcBef>
                  <a:spcPct val="20000"/>
                </a:spcBef>
                <a:buClrTx/>
                <a:buFontTx/>
                <a:buNone/>
              </a:pPr>
              <a:r>
                <a:rPr kumimoji="0" lang="en-US" altLang="en-US" sz="1000" b="0">
                  <a:solidFill>
                    <a:schemeClr val="tx1"/>
                  </a:solidFill>
                </a:rPr>
                <a:t>$5</a:t>
              </a:r>
            </a:p>
            <a:p>
              <a:pPr>
                <a:lnSpc>
                  <a:spcPct val="220000"/>
                </a:lnSpc>
                <a:spcBef>
                  <a:spcPct val="20000"/>
                </a:spcBef>
                <a:buClrTx/>
                <a:buFontTx/>
                <a:buNone/>
              </a:pPr>
              <a:r>
                <a:rPr kumimoji="0" lang="en-US" altLang="en-US" sz="1000" b="0">
                  <a:solidFill>
                    <a:schemeClr val="tx1"/>
                  </a:solidFill>
                </a:rPr>
                <a:t>$4</a:t>
              </a:r>
            </a:p>
            <a:p>
              <a:pPr>
                <a:lnSpc>
                  <a:spcPct val="220000"/>
                </a:lnSpc>
                <a:spcBef>
                  <a:spcPct val="20000"/>
                </a:spcBef>
                <a:buClrTx/>
                <a:buFontTx/>
                <a:buNone/>
              </a:pPr>
              <a:r>
                <a:rPr kumimoji="0" lang="en-US" altLang="en-US" sz="1000" b="0">
                  <a:solidFill>
                    <a:schemeClr val="tx1"/>
                  </a:solidFill>
                </a:rPr>
                <a:t>$3</a:t>
              </a:r>
            </a:p>
            <a:p>
              <a:pPr>
                <a:lnSpc>
                  <a:spcPct val="220000"/>
                </a:lnSpc>
                <a:spcBef>
                  <a:spcPct val="20000"/>
                </a:spcBef>
                <a:buClrTx/>
                <a:buFontTx/>
                <a:buNone/>
              </a:pPr>
              <a:r>
                <a:rPr kumimoji="0" lang="en-US" altLang="en-US" sz="1000" b="0">
                  <a:solidFill>
                    <a:schemeClr val="tx1"/>
                  </a:solidFill>
                </a:rPr>
                <a:t>$2</a:t>
              </a:r>
            </a:p>
            <a:p>
              <a:pPr>
                <a:lnSpc>
                  <a:spcPct val="220000"/>
                </a:lnSpc>
                <a:spcBef>
                  <a:spcPct val="20000"/>
                </a:spcBef>
                <a:buClrTx/>
                <a:buFontTx/>
                <a:buNone/>
              </a:pPr>
              <a:r>
                <a:rPr kumimoji="0" lang="en-US" altLang="en-US" sz="1000" b="0">
                  <a:solidFill>
                    <a:schemeClr val="tx1"/>
                  </a:solidFill>
                </a:rPr>
                <a:t>$1</a:t>
              </a:r>
            </a:p>
          </p:txBody>
        </p:sp>
        <p:sp>
          <p:nvSpPr>
            <p:cNvPr id="29726" name="Text Box 64"/>
            <p:cNvSpPr txBox="1">
              <a:spLocks noChangeArrowheads="1"/>
            </p:cNvSpPr>
            <p:nvPr/>
          </p:nvSpPr>
          <p:spPr bwMode="auto">
            <a:xfrm>
              <a:off x="240" y="720"/>
              <a:ext cx="13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600">
                  <a:solidFill>
                    <a:srgbClr val="FFFFFF"/>
                  </a:solidFill>
                </a:rPr>
                <a:t>Inelastic Demand</a:t>
              </a:r>
              <a:endParaRPr kumimoji="0" lang="en-US" altLang="en-US" sz="1000">
                <a:solidFill>
                  <a:schemeClr val="tx1"/>
                </a:solidFill>
              </a:endParaRPr>
            </a:p>
          </p:txBody>
        </p:sp>
        <p:sp>
          <p:nvSpPr>
            <p:cNvPr id="29727" name="Text Box 65"/>
            <p:cNvSpPr txBox="1">
              <a:spLocks noChangeArrowheads="1"/>
            </p:cNvSpPr>
            <p:nvPr/>
          </p:nvSpPr>
          <p:spPr bwMode="auto">
            <a:xfrm>
              <a:off x="704" y="3406"/>
              <a:ext cx="11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endParaRPr kumimoji="0" lang="en-US" altLang="en-US" sz="1000" b="0">
                <a:solidFill>
                  <a:schemeClr val="tx1"/>
                </a:solidFill>
              </a:endParaRPr>
            </a:p>
          </p:txBody>
        </p:sp>
        <p:sp>
          <p:nvSpPr>
            <p:cNvPr id="29728" name="Rectangle 66"/>
            <p:cNvSpPr>
              <a:spLocks noChangeArrowheads="1"/>
            </p:cNvSpPr>
            <p:nvPr/>
          </p:nvSpPr>
          <p:spPr bwMode="auto">
            <a:xfrm>
              <a:off x="384" y="3072"/>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r>
                <a:rPr kumimoji="0" lang="en-US" altLang="en-US" sz="1000" b="0">
                  <a:solidFill>
                    <a:schemeClr val="tx1"/>
                  </a:solidFill>
                </a:rPr>
                <a:t>0</a:t>
              </a:r>
            </a:p>
          </p:txBody>
        </p:sp>
        <p:sp>
          <p:nvSpPr>
            <p:cNvPr id="29729" name="Rectangle 67"/>
            <p:cNvSpPr>
              <a:spLocks noChangeArrowheads="1"/>
            </p:cNvSpPr>
            <p:nvPr/>
          </p:nvSpPr>
          <p:spPr bwMode="auto">
            <a:xfrm>
              <a:off x="660" y="3120"/>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5</a:t>
              </a:r>
            </a:p>
          </p:txBody>
        </p:sp>
        <p:sp>
          <p:nvSpPr>
            <p:cNvPr id="29730" name="Rectangle 68"/>
            <p:cNvSpPr>
              <a:spLocks noChangeArrowheads="1"/>
            </p:cNvSpPr>
            <p:nvPr/>
          </p:nvSpPr>
          <p:spPr bwMode="auto">
            <a:xfrm>
              <a:off x="864" y="3120"/>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10</a:t>
              </a:r>
            </a:p>
          </p:txBody>
        </p:sp>
        <p:sp>
          <p:nvSpPr>
            <p:cNvPr id="29731" name="Rectangle 69"/>
            <p:cNvSpPr>
              <a:spLocks noChangeArrowheads="1"/>
            </p:cNvSpPr>
            <p:nvPr/>
          </p:nvSpPr>
          <p:spPr bwMode="auto">
            <a:xfrm>
              <a:off x="1092" y="3120"/>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15</a:t>
              </a:r>
            </a:p>
          </p:txBody>
        </p:sp>
        <p:sp>
          <p:nvSpPr>
            <p:cNvPr id="29732" name="Rectangle 70"/>
            <p:cNvSpPr>
              <a:spLocks noChangeArrowheads="1"/>
            </p:cNvSpPr>
            <p:nvPr/>
          </p:nvSpPr>
          <p:spPr bwMode="auto">
            <a:xfrm>
              <a:off x="1344" y="3120"/>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20</a:t>
              </a:r>
            </a:p>
          </p:txBody>
        </p:sp>
        <p:sp>
          <p:nvSpPr>
            <p:cNvPr id="29733" name="Rectangle 71"/>
            <p:cNvSpPr>
              <a:spLocks noChangeArrowheads="1"/>
            </p:cNvSpPr>
            <p:nvPr/>
          </p:nvSpPr>
          <p:spPr bwMode="auto">
            <a:xfrm>
              <a:off x="1572" y="3120"/>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25</a:t>
              </a:r>
            </a:p>
          </p:txBody>
        </p:sp>
        <p:sp>
          <p:nvSpPr>
            <p:cNvPr id="29734" name="Rectangle 72"/>
            <p:cNvSpPr>
              <a:spLocks noChangeArrowheads="1"/>
            </p:cNvSpPr>
            <p:nvPr/>
          </p:nvSpPr>
          <p:spPr bwMode="auto">
            <a:xfrm>
              <a:off x="1812" y="3120"/>
              <a:ext cx="20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r>
                <a:rPr kumimoji="0" lang="en-US" altLang="en-US" sz="1000" b="0">
                  <a:solidFill>
                    <a:schemeClr val="tx1"/>
                  </a:solidFill>
                </a:rPr>
                <a:t>30</a:t>
              </a:r>
            </a:p>
          </p:txBody>
        </p:sp>
        <p:pic>
          <p:nvPicPr>
            <p:cNvPr id="29735"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 y="1279"/>
              <a:ext cx="1943" cy="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6" name="Line 92"/>
            <p:cNvSpPr>
              <a:spLocks noChangeShapeType="1"/>
            </p:cNvSpPr>
            <p:nvPr/>
          </p:nvSpPr>
          <p:spPr bwMode="auto">
            <a:xfrm>
              <a:off x="518" y="1652"/>
              <a:ext cx="424" cy="0"/>
            </a:xfrm>
            <a:prstGeom prst="line">
              <a:avLst/>
            </a:prstGeom>
            <a:noFill/>
            <a:ln w="1587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37" name="Line 93"/>
            <p:cNvSpPr>
              <a:spLocks noChangeShapeType="1"/>
            </p:cNvSpPr>
            <p:nvPr/>
          </p:nvSpPr>
          <p:spPr bwMode="auto">
            <a:xfrm flipV="1">
              <a:off x="971" y="1680"/>
              <a:ext cx="0" cy="1344"/>
            </a:xfrm>
            <a:prstGeom prst="line">
              <a:avLst/>
            </a:prstGeom>
            <a:noFill/>
            <a:ln w="1587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38" name="Line 94"/>
            <p:cNvSpPr>
              <a:spLocks noChangeShapeType="1"/>
            </p:cNvSpPr>
            <p:nvPr/>
          </p:nvSpPr>
          <p:spPr bwMode="auto">
            <a:xfrm>
              <a:off x="532" y="2577"/>
              <a:ext cx="629" cy="0"/>
            </a:xfrm>
            <a:prstGeom prst="line">
              <a:avLst/>
            </a:prstGeom>
            <a:noFill/>
            <a:ln w="1587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39" name="Line 95"/>
            <p:cNvSpPr>
              <a:spLocks noChangeShapeType="1"/>
            </p:cNvSpPr>
            <p:nvPr/>
          </p:nvSpPr>
          <p:spPr bwMode="auto">
            <a:xfrm flipV="1">
              <a:off x="1200" y="2617"/>
              <a:ext cx="0" cy="407"/>
            </a:xfrm>
            <a:prstGeom prst="line">
              <a:avLst/>
            </a:prstGeom>
            <a:noFill/>
            <a:ln w="1587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40" name="Text Box 96"/>
            <p:cNvSpPr txBox="1">
              <a:spLocks noChangeArrowheads="1"/>
            </p:cNvSpPr>
            <p:nvPr/>
          </p:nvSpPr>
          <p:spPr bwMode="auto">
            <a:xfrm>
              <a:off x="1200" y="2400"/>
              <a:ext cx="41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20000"/>
                </a:spcBef>
                <a:buClrTx/>
                <a:buFontTx/>
                <a:buNone/>
              </a:pPr>
              <a:r>
                <a:rPr kumimoji="0" lang="en-US" altLang="en-US" sz="1000" b="0">
                  <a:solidFill>
                    <a:schemeClr val="tx1"/>
                  </a:solidFill>
                </a:rPr>
                <a:t>Demand</a:t>
              </a:r>
            </a:p>
          </p:txBody>
        </p:sp>
        <p:sp>
          <p:nvSpPr>
            <p:cNvPr id="29741" name="Text Box 60"/>
            <p:cNvSpPr txBox="1">
              <a:spLocks noChangeArrowheads="1"/>
            </p:cNvSpPr>
            <p:nvPr/>
          </p:nvSpPr>
          <p:spPr bwMode="auto">
            <a:xfrm>
              <a:off x="2268" y="1180"/>
              <a:ext cx="2208" cy="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0"/>
                </a:spcBef>
                <a:buClrTx/>
                <a:buFontTx/>
                <a:buNone/>
              </a:pPr>
              <a:r>
                <a:rPr lang="en-US" altLang="en-US" sz="1200" b="0">
                  <a:solidFill>
                    <a:schemeClr val="tx1"/>
                  </a:solidFill>
                </a:rPr>
                <a:t>If demand is inelastic, consumers are not very responsive to changes in price. A decrease in price will lead to only a small change in quantity demanded, or perhaps no change at all. Follow this demand curve from left to right as the price decreases sharply from $6 to $2.</a:t>
              </a:r>
              <a:endParaRPr lang="en-US" altLang="en-US" sz="1000" b="0">
                <a:solidFill>
                  <a:schemeClr val="tx1"/>
                </a:solidFill>
              </a:endParaRPr>
            </a:p>
            <a:p>
              <a:pPr>
                <a:spcBef>
                  <a:spcPct val="0"/>
                </a:spcBef>
                <a:buClrTx/>
                <a:buFontTx/>
                <a:buNone/>
              </a:pPr>
              <a:endParaRPr kumimoji="0" lang="en-US" altLang="en-US" sz="1000" b="0">
                <a:solidFill>
                  <a:schemeClr val="tx1"/>
                </a:solidFill>
              </a:endParaRPr>
            </a:p>
          </p:txBody>
        </p:sp>
      </p:grpSp>
      <p:grpSp>
        <p:nvGrpSpPr>
          <p:cNvPr id="411758" name="Group 110"/>
          <p:cNvGrpSpPr>
            <a:grpSpLocks/>
          </p:cNvGrpSpPr>
          <p:nvPr/>
        </p:nvGrpSpPr>
        <p:grpSpPr bwMode="auto">
          <a:xfrm>
            <a:off x="5076825" y="3154364"/>
            <a:ext cx="5562600" cy="549275"/>
            <a:chOff x="2256" y="1959"/>
            <a:chExt cx="3504" cy="346"/>
          </a:xfrm>
        </p:grpSpPr>
        <p:sp>
          <p:nvSpPr>
            <p:cNvPr id="29717" name="Text Box 73"/>
            <p:cNvSpPr txBox="1">
              <a:spLocks noChangeArrowheads="1"/>
            </p:cNvSpPr>
            <p:nvPr/>
          </p:nvSpPr>
          <p:spPr bwMode="auto">
            <a:xfrm>
              <a:off x="2256" y="2007"/>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b="0">
                  <a:solidFill>
                    <a:schemeClr val="tx1"/>
                  </a:solidFill>
                </a:rPr>
                <a:t>The price decreases from $6 to $2, a decrease of about 67 percent.</a:t>
              </a:r>
            </a:p>
          </p:txBody>
        </p:sp>
        <p:sp>
          <p:nvSpPr>
            <p:cNvPr id="29718" name="Text Box 74"/>
            <p:cNvSpPr txBox="1">
              <a:spLocks noChangeArrowheads="1"/>
            </p:cNvSpPr>
            <p:nvPr/>
          </p:nvSpPr>
          <p:spPr bwMode="auto">
            <a:xfrm>
              <a:off x="4560" y="1959"/>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$6 – $2</a:t>
              </a:r>
            </a:p>
            <a:p>
              <a:pPr algn="ctr">
                <a:spcBef>
                  <a:spcPct val="50000"/>
                </a:spcBef>
                <a:buClrTx/>
                <a:buFontTx/>
                <a:buNone/>
              </a:pPr>
              <a:r>
                <a:rPr kumimoji="0" lang="en-US" altLang="en-US" sz="1200">
                  <a:solidFill>
                    <a:schemeClr val="tx1"/>
                  </a:solidFill>
                </a:rPr>
                <a:t>$6</a:t>
              </a:r>
            </a:p>
          </p:txBody>
        </p:sp>
        <p:sp>
          <p:nvSpPr>
            <p:cNvPr id="29719" name="Line 75"/>
            <p:cNvSpPr>
              <a:spLocks noChangeShapeType="1"/>
            </p:cNvSpPr>
            <p:nvPr/>
          </p:nvSpPr>
          <p:spPr bwMode="auto">
            <a:xfrm>
              <a:off x="4652" y="2103"/>
              <a:ext cx="288" cy="1"/>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20" name="Text Box 76"/>
            <p:cNvSpPr txBox="1">
              <a:spLocks noChangeArrowheads="1"/>
            </p:cNvSpPr>
            <p:nvPr/>
          </p:nvSpPr>
          <p:spPr bwMode="auto">
            <a:xfrm>
              <a:off x="5040" y="2007"/>
              <a:ext cx="7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x  100 = 67</a:t>
              </a:r>
            </a:p>
          </p:txBody>
        </p:sp>
      </p:grpSp>
      <p:grpSp>
        <p:nvGrpSpPr>
          <p:cNvPr id="411759" name="Group 111"/>
          <p:cNvGrpSpPr>
            <a:grpSpLocks/>
          </p:cNvGrpSpPr>
          <p:nvPr/>
        </p:nvGrpSpPr>
        <p:grpSpPr bwMode="auto">
          <a:xfrm>
            <a:off x="5099050" y="3756026"/>
            <a:ext cx="5568950" cy="549275"/>
            <a:chOff x="2252" y="2366"/>
            <a:chExt cx="3508" cy="346"/>
          </a:xfrm>
        </p:grpSpPr>
        <p:sp>
          <p:nvSpPr>
            <p:cNvPr id="29713" name="Text Box 77"/>
            <p:cNvSpPr txBox="1">
              <a:spLocks noChangeArrowheads="1"/>
            </p:cNvSpPr>
            <p:nvPr/>
          </p:nvSpPr>
          <p:spPr bwMode="auto">
            <a:xfrm>
              <a:off x="2252" y="2414"/>
              <a:ext cx="19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lang="en-US" altLang="en-US" sz="1200" b="0">
                  <a:solidFill>
                    <a:schemeClr val="tx1"/>
                  </a:solidFill>
                </a:rPr>
                <a:t>The quantity demanded increases from 10 to 15,  an increase of 50 percent.</a:t>
              </a:r>
              <a:r>
                <a:rPr lang="en-US" altLang="en-US" sz="1200" b="0">
                  <a:solidFill>
                    <a:schemeClr val="tx1"/>
                  </a:solidFill>
                  <a:latin typeface="Times New Roman" panose="02020603050405020304" pitchFamily="18" charset="0"/>
                </a:rPr>
                <a:t> </a:t>
              </a:r>
            </a:p>
          </p:txBody>
        </p:sp>
        <p:sp>
          <p:nvSpPr>
            <p:cNvPr id="29714" name="Text Box 84"/>
            <p:cNvSpPr txBox="1">
              <a:spLocks noChangeArrowheads="1"/>
            </p:cNvSpPr>
            <p:nvPr/>
          </p:nvSpPr>
          <p:spPr bwMode="auto">
            <a:xfrm>
              <a:off x="4556" y="2366"/>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10 – 15</a:t>
              </a:r>
            </a:p>
            <a:p>
              <a:pPr algn="ctr">
                <a:spcBef>
                  <a:spcPct val="50000"/>
                </a:spcBef>
                <a:buClrTx/>
                <a:buFontTx/>
                <a:buNone/>
              </a:pPr>
              <a:r>
                <a:rPr kumimoji="0" lang="en-US" altLang="en-US" sz="1200">
                  <a:solidFill>
                    <a:schemeClr val="tx1"/>
                  </a:solidFill>
                </a:rPr>
                <a:t>10</a:t>
              </a:r>
            </a:p>
          </p:txBody>
        </p:sp>
        <p:sp>
          <p:nvSpPr>
            <p:cNvPr id="29715" name="Line 85"/>
            <p:cNvSpPr>
              <a:spLocks noChangeShapeType="1"/>
            </p:cNvSpPr>
            <p:nvPr/>
          </p:nvSpPr>
          <p:spPr bwMode="auto">
            <a:xfrm>
              <a:off x="4648" y="2510"/>
              <a:ext cx="28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16" name="Text Box 86"/>
            <p:cNvSpPr txBox="1">
              <a:spLocks noChangeArrowheads="1"/>
            </p:cNvSpPr>
            <p:nvPr/>
          </p:nvSpPr>
          <p:spPr bwMode="auto">
            <a:xfrm>
              <a:off x="5036" y="2414"/>
              <a:ext cx="72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x 100 = 50</a:t>
              </a:r>
            </a:p>
          </p:txBody>
        </p:sp>
      </p:grpSp>
      <p:grpSp>
        <p:nvGrpSpPr>
          <p:cNvPr id="411746" name="Group 98"/>
          <p:cNvGrpSpPr>
            <a:grpSpLocks/>
          </p:cNvGrpSpPr>
          <p:nvPr/>
        </p:nvGrpSpPr>
        <p:grpSpPr bwMode="auto">
          <a:xfrm>
            <a:off x="5091113" y="4475162"/>
            <a:ext cx="5295900" cy="1015999"/>
            <a:chOff x="2256" y="2711"/>
            <a:chExt cx="3336" cy="640"/>
          </a:xfrm>
        </p:grpSpPr>
        <p:sp>
          <p:nvSpPr>
            <p:cNvPr id="29709" name="Text Box 78"/>
            <p:cNvSpPr txBox="1">
              <a:spLocks noChangeArrowheads="1"/>
            </p:cNvSpPr>
            <p:nvPr/>
          </p:nvSpPr>
          <p:spPr bwMode="auto">
            <a:xfrm>
              <a:off x="2256" y="2711"/>
              <a:ext cx="192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lang="en-US" altLang="en-US" sz="1200" b="0">
                  <a:solidFill>
                    <a:schemeClr val="tx1"/>
                  </a:solidFill>
                </a:rPr>
                <a:t>Elasticity of demand is about 0.75. The elasticity is less than 1, so demand for this good is inelastic. The increase in quantity demanded is small compared to the decrease in price.</a:t>
              </a:r>
            </a:p>
          </p:txBody>
        </p:sp>
        <p:sp>
          <p:nvSpPr>
            <p:cNvPr id="29710" name="Text Box 87"/>
            <p:cNvSpPr txBox="1">
              <a:spLocks noChangeArrowheads="1"/>
            </p:cNvSpPr>
            <p:nvPr/>
          </p:nvSpPr>
          <p:spPr bwMode="auto">
            <a:xfrm>
              <a:off x="4560" y="2784"/>
              <a:ext cx="4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200">
                  <a:solidFill>
                    <a:schemeClr val="tx1"/>
                  </a:solidFill>
                </a:rPr>
                <a:t>50%</a:t>
              </a:r>
            </a:p>
            <a:p>
              <a:pPr algn="ctr">
                <a:spcBef>
                  <a:spcPct val="50000"/>
                </a:spcBef>
                <a:buClrTx/>
                <a:buFontTx/>
                <a:buNone/>
              </a:pPr>
              <a:r>
                <a:rPr kumimoji="0" lang="en-US" altLang="en-US" sz="1200">
                  <a:solidFill>
                    <a:schemeClr val="tx1"/>
                  </a:solidFill>
                </a:rPr>
                <a:t>67%</a:t>
              </a:r>
            </a:p>
          </p:txBody>
        </p:sp>
        <p:sp>
          <p:nvSpPr>
            <p:cNvPr id="29711" name="Line 88"/>
            <p:cNvSpPr>
              <a:spLocks noChangeShapeType="1"/>
            </p:cNvSpPr>
            <p:nvPr/>
          </p:nvSpPr>
          <p:spPr bwMode="auto">
            <a:xfrm>
              <a:off x="4652" y="2928"/>
              <a:ext cx="288"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712" name="Text Box 89"/>
            <p:cNvSpPr txBox="1">
              <a:spLocks noChangeArrowheads="1"/>
            </p:cNvSpPr>
            <p:nvPr/>
          </p:nvSpPr>
          <p:spPr bwMode="auto">
            <a:xfrm>
              <a:off x="5040" y="2841"/>
              <a:ext cx="5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1200">
                  <a:solidFill>
                    <a:schemeClr val="tx1"/>
                  </a:solidFill>
                </a:rPr>
                <a:t>= 0.75</a:t>
              </a:r>
            </a:p>
          </p:txBody>
        </p:sp>
      </p:grpSp>
      <p:sp>
        <p:nvSpPr>
          <p:cNvPr id="29702" name="Rectangle 112"/>
          <p:cNvSpPr>
            <a:spLocks noGrp="1" noChangeArrowheads="1"/>
          </p:cNvSpPr>
          <p:nvPr>
            <p:ph type="title"/>
          </p:nvPr>
        </p:nvSpPr>
        <p:spPr>
          <a:xfrm>
            <a:off x="777240" y="153988"/>
            <a:ext cx="10515600" cy="1325563"/>
          </a:xfrm>
        </p:spPr>
        <p:txBody>
          <a:bodyPr/>
          <a:lstStyle/>
          <a:p>
            <a:pPr algn="ctr"/>
            <a:r>
              <a:rPr lang="en-US" altLang="en-US" dirty="0"/>
              <a:t>Inelastic Demand</a:t>
            </a:r>
          </a:p>
        </p:txBody>
      </p:sp>
    </p:spTree>
    <p:extLst>
      <p:ext uri="{BB962C8B-B14F-4D97-AF65-F5344CB8AC3E}">
        <p14:creationId xmlns:p14="http://schemas.microsoft.com/office/powerpoint/2010/main" val="1251678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1757"/>
                                        </p:tgtEl>
                                        <p:attrNameLst>
                                          <p:attrName>style.visibility</p:attrName>
                                        </p:attrNameLst>
                                      </p:cBhvr>
                                      <p:to>
                                        <p:strVal val="visible"/>
                                      </p:to>
                                    </p:set>
                                    <p:animEffect transition="in" filter="dissolve">
                                      <p:cBhvr>
                                        <p:cTn id="7" dur="500"/>
                                        <p:tgtEl>
                                          <p:spTgt spid="411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1758"/>
                                        </p:tgtEl>
                                        <p:attrNameLst>
                                          <p:attrName>style.visibility</p:attrName>
                                        </p:attrNameLst>
                                      </p:cBhvr>
                                      <p:to>
                                        <p:strVal val="visible"/>
                                      </p:to>
                                    </p:set>
                                    <p:animEffect transition="in" filter="dissolve">
                                      <p:cBhvr>
                                        <p:cTn id="12" dur="500"/>
                                        <p:tgtEl>
                                          <p:spTgt spid="411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9" fill="hold" nodeType="clickEffect">
                                  <p:stCondLst>
                                    <p:cond delay="0"/>
                                  </p:stCondLst>
                                  <p:childTnLst>
                                    <p:set>
                                      <p:cBhvr>
                                        <p:cTn id="16" dur="1" fill="hold">
                                          <p:stCondLst>
                                            <p:cond delay="0"/>
                                          </p:stCondLst>
                                        </p:cTn>
                                        <p:tgtEl>
                                          <p:spTgt spid="411759"/>
                                        </p:tgtEl>
                                        <p:attrNameLst>
                                          <p:attrName>style.visibility</p:attrName>
                                        </p:attrNameLst>
                                      </p:cBhvr>
                                      <p:to>
                                        <p:strVal val="visible"/>
                                      </p:to>
                                    </p:set>
                                    <p:anim calcmode="lin" valueType="num">
                                      <p:cBhvr additive="base">
                                        <p:cTn id="17" dur="500" fill="hold"/>
                                        <p:tgtEl>
                                          <p:spTgt spid="411759"/>
                                        </p:tgtEl>
                                        <p:attrNameLst>
                                          <p:attrName>ppt_x</p:attrName>
                                        </p:attrNameLst>
                                      </p:cBhvr>
                                      <p:tavLst>
                                        <p:tav tm="0">
                                          <p:val>
                                            <p:strVal val="0-#ppt_w/2"/>
                                          </p:val>
                                        </p:tav>
                                        <p:tav tm="100000">
                                          <p:val>
                                            <p:strVal val="#ppt_x"/>
                                          </p:val>
                                        </p:tav>
                                      </p:tavLst>
                                    </p:anim>
                                    <p:anim calcmode="lin" valueType="num">
                                      <p:cBhvr additive="base">
                                        <p:cTn id="18" dur="500" fill="hold"/>
                                        <p:tgtEl>
                                          <p:spTgt spid="411759"/>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411746"/>
                                        </p:tgtEl>
                                        <p:attrNameLst>
                                          <p:attrName>style.visibility</p:attrName>
                                        </p:attrNameLst>
                                      </p:cBhvr>
                                      <p:to>
                                        <p:strVal val="visible"/>
                                      </p:to>
                                    </p:set>
                                    <p:anim calcmode="lin" valueType="num">
                                      <p:cBhvr additive="base">
                                        <p:cTn id="23" dur="500" fill="hold"/>
                                        <p:tgtEl>
                                          <p:spTgt spid="411746"/>
                                        </p:tgtEl>
                                        <p:attrNameLst>
                                          <p:attrName>ppt_x</p:attrName>
                                        </p:attrNameLst>
                                      </p:cBhvr>
                                      <p:tavLst>
                                        <p:tav tm="0">
                                          <p:val>
                                            <p:strVal val="1+#ppt_w/2"/>
                                          </p:val>
                                        </p:tav>
                                        <p:tav tm="100000">
                                          <p:val>
                                            <p:strVal val="#ppt_x"/>
                                          </p:val>
                                        </p:tav>
                                      </p:tavLst>
                                    </p:anim>
                                    <p:anim calcmode="lin" valueType="num">
                                      <p:cBhvr additive="base">
                                        <p:cTn id="24" dur="500" fill="hold"/>
                                        <p:tgtEl>
                                          <p:spTgt spid="4117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Changes in elasticity</a:t>
            </a:r>
          </a:p>
        </p:txBody>
      </p:sp>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000" dirty="0"/>
              <a:t>Several different factors can affect the elasticity of demand for a certain good. </a:t>
            </a:r>
          </a:p>
          <a:p>
            <a:pPr>
              <a:spcBef>
                <a:spcPct val="0"/>
              </a:spcBef>
            </a:pPr>
            <a:r>
              <a:rPr lang="en-US" altLang="en-US" sz="2000" dirty="0">
                <a:cs typeface="Times" panose="02020603050405020304" pitchFamily="18" charset="0"/>
              </a:rPr>
              <a:t>1. </a:t>
            </a:r>
            <a:r>
              <a:rPr lang="en-US" altLang="en-US" sz="2000" b="1" dirty="0">
                <a:cs typeface="Times" panose="02020603050405020304" pitchFamily="18" charset="0"/>
              </a:rPr>
              <a:t>Availability of Substitutes</a:t>
            </a:r>
          </a:p>
          <a:p>
            <a:pPr lvl="1">
              <a:spcBef>
                <a:spcPct val="0"/>
              </a:spcBef>
            </a:pPr>
            <a:r>
              <a:rPr lang="en-US" altLang="en-US" sz="2000" dirty="0">
                <a:cs typeface="Times" panose="02020603050405020304" pitchFamily="18" charset="0"/>
              </a:rPr>
              <a:t>If there are few substitutes for a good, then demand will not likely decrease as price increases. The opposite is also usually true. </a:t>
            </a:r>
          </a:p>
          <a:p>
            <a:pPr>
              <a:spcBef>
                <a:spcPct val="40000"/>
              </a:spcBef>
            </a:pPr>
            <a:r>
              <a:rPr lang="en-US" altLang="en-US" sz="2000" dirty="0">
                <a:cs typeface="Times" panose="02020603050405020304" pitchFamily="18" charset="0"/>
              </a:rPr>
              <a:t>2. </a:t>
            </a:r>
            <a:r>
              <a:rPr lang="en-US" altLang="en-US" sz="2000" b="1" dirty="0">
                <a:cs typeface="Times" panose="02020603050405020304" pitchFamily="18" charset="0"/>
              </a:rPr>
              <a:t>Relative Importance</a:t>
            </a:r>
          </a:p>
          <a:p>
            <a:pPr lvl="1">
              <a:spcBef>
                <a:spcPct val="0"/>
              </a:spcBef>
            </a:pPr>
            <a:r>
              <a:rPr lang="en-US" altLang="en-US" sz="2000" dirty="0">
                <a:cs typeface="Times" panose="02020603050405020304" pitchFamily="18" charset="0"/>
              </a:rPr>
              <a:t>Another factor determining elasticity of demand is how much of your budget you spend on the good. </a:t>
            </a:r>
          </a:p>
          <a:p>
            <a:pPr>
              <a:spcBef>
                <a:spcPct val="40000"/>
              </a:spcBef>
            </a:pPr>
            <a:r>
              <a:rPr lang="en-US" altLang="en-US" sz="2000" dirty="0">
                <a:cs typeface="Times" panose="02020603050405020304" pitchFamily="18" charset="0"/>
              </a:rPr>
              <a:t>3. </a:t>
            </a:r>
            <a:r>
              <a:rPr lang="en-US" altLang="en-US" sz="2000" b="1" dirty="0">
                <a:cs typeface="Times" panose="02020603050405020304" pitchFamily="18" charset="0"/>
              </a:rPr>
              <a:t>Necessities versus Luxuries</a:t>
            </a:r>
          </a:p>
          <a:p>
            <a:pPr lvl="1">
              <a:spcBef>
                <a:spcPct val="0"/>
              </a:spcBef>
            </a:pPr>
            <a:r>
              <a:rPr lang="en-US" altLang="en-US" sz="2000" dirty="0">
                <a:cs typeface="Times" panose="02020603050405020304" pitchFamily="18" charset="0"/>
              </a:rPr>
              <a:t>Whether a person considers a good to be a necessity or a luxury has a great impact on the good’s elasticity of demand for that person. </a:t>
            </a:r>
          </a:p>
          <a:p>
            <a:pPr>
              <a:spcBef>
                <a:spcPct val="40000"/>
              </a:spcBef>
            </a:pPr>
            <a:r>
              <a:rPr lang="en-US" altLang="en-US" sz="2000" dirty="0">
                <a:cs typeface="Times" panose="02020603050405020304" pitchFamily="18" charset="0"/>
              </a:rPr>
              <a:t>4. </a:t>
            </a:r>
            <a:r>
              <a:rPr lang="en-US" altLang="en-US" sz="2000" b="1" dirty="0">
                <a:cs typeface="Times" panose="02020603050405020304" pitchFamily="18" charset="0"/>
              </a:rPr>
              <a:t>Change over Time</a:t>
            </a:r>
          </a:p>
          <a:p>
            <a:pPr lvl="1">
              <a:spcBef>
                <a:spcPct val="0"/>
              </a:spcBef>
            </a:pPr>
            <a:r>
              <a:rPr lang="en-US" altLang="en-US" sz="2000" dirty="0">
                <a:cs typeface="Times" panose="02020603050405020304" pitchFamily="18" charset="0"/>
              </a:rPr>
              <a:t>Demand sometimes becomes more elastic over time because people can eventually find substitutes.</a:t>
            </a:r>
            <a:endParaRPr lang="en-US" altLang="en-US" sz="2000" dirty="0"/>
          </a:p>
          <a:p>
            <a:endParaRPr lang="en-US" alt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428" y="3635829"/>
            <a:ext cx="6041571" cy="32221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444" y="779417"/>
            <a:ext cx="3808549" cy="2856412"/>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56170" y="0"/>
            <a:ext cx="3635829" cy="3635829"/>
          </a:xfrm>
        </p:spPr>
      </p:pic>
    </p:spTree>
    <p:extLst>
      <p:ext uri="{BB962C8B-B14F-4D97-AF65-F5344CB8AC3E}">
        <p14:creationId xmlns:p14="http://schemas.microsoft.com/office/powerpoint/2010/main" val="54167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Elasticity and Revenue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1594" y="0"/>
            <a:ext cx="4572000" cy="6858000"/>
          </a:xfr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400" dirty="0"/>
              <a:t>The elasticity of demand determines how a change in prices will affect a firm’s total revenue or income.</a:t>
            </a:r>
          </a:p>
          <a:p>
            <a:r>
              <a:rPr lang="en-US" altLang="en-US" sz="2400" dirty="0"/>
              <a:t>A company’s </a:t>
            </a:r>
            <a:r>
              <a:rPr lang="en-US" altLang="en-US" sz="2400" b="1" dirty="0"/>
              <a:t>total revenue</a:t>
            </a:r>
            <a:r>
              <a:rPr lang="en-US" altLang="en-US" sz="2400" dirty="0"/>
              <a:t> is the total amount of money the company receives from selling its goods or services. </a:t>
            </a:r>
          </a:p>
          <a:p>
            <a:r>
              <a:rPr lang="en-US" altLang="en-US" sz="2400" dirty="0"/>
              <a:t>Firms need to be aware of the elasticity of demand for the good or service they are providing. </a:t>
            </a:r>
          </a:p>
          <a:p>
            <a:r>
              <a:rPr lang="en-US" altLang="en-US" sz="2400" dirty="0"/>
              <a:t>If a good has an elastic demand, raising prices may actually decrease the firm’s total revenue.</a:t>
            </a:r>
          </a:p>
          <a:p>
            <a:endParaRPr lang="en-US" dirty="0"/>
          </a:p>
        </p:txBody>
      </p:sp>
      <p:sp>
        <p:nvSpPr>
          <p:cNvPr id="7" name="TextBox 6"/>
          <p:cNvSpPr txBox="1"/>
          <p:nvPr/>
        </p:nvSpPr>
        <p:spPr>
          <a:xfrm>
            <a:off x="6628018" y="3609930"/>
            <a:ext cx="2907868" cy="923330"/>
          </a:xfrm>
          <a:prstGeom prst="rect">
            <a:avLst/>
          </a:prstGeom>
          <a:solidFill>
            <a:schemeClr val="tx1"/>
          </a:solidFill>
        </p:spPr>
        <p:txBody>
          <a:bodyPr wrap="square" rtlCol="0">
            <a:spAutoFit/>
          </a:bodyPr>
          <a:lstStyle/>
          <a:p>
            <a:r>
              <a:rPr lang="en-US" sz="5400" dirty="0">
                <a:solidFill>
                  <a:schemeClr val="bg1">
                    <a:lumMod val="75000"/>
                  </a:schemeClr>
                </a:solidFill>
                <a:latin typeface="Franklin Gothic Demi Cond" panose="020B0706030402020204" pitchFamily="34" charset="0"/>
              </a:rPr>
              <a:t>REVENUE</a:t>
            </a:r>
          </a:p>
        </p:txBody>
      </p:sp>
    </p:spTree>
    <p:extLst>
      <p:ext uri="{BB962C8B-B14F-4D97-AF65-F5344CB8AC3E}">
        <p14:creationId xmlns:p14="http://schemas.microsoft.com/office/powerpoint/2010/main" val="3078630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00375" y="4259"/>
            <a:ext cx="8393156" cy="68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114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313509"/>
            <a:ext cx="10515600" cy="5863454"/>
          </a:xfrm>
        </p:spPr>
        <p:txBody>
          <a:bodyPr>
            <a:normAutofit/>
          </a:bodyPr>
          <a:lstStyle/>
          <a:p>
            <a:pPr>
              <a:buFontTx/>
              <a:buNone/>
            </a:pPr>
            <a:r>
              <a:rPr lang="en-US" altLang="en-US" sz="2400" dirty="0"/>
              <a:t>1.  What does elasticity of demand measure?</a:t>
            </a:r>
          </a:p>
          <a:p>
            <a:pPr lvl="1">
              <a:buFontTx/>
              <a:buNone/>
            </a:pPr>
            <a:r>
              <a:rPr lang="en-US" altLang="en-US" dirty="0"/>
              <a:t>(a) an increase in the quantity available</a:t>
            </a:r>
          </a:p>
          <a:p>
            <a:pPr lvl="1">
              <a:buFontTx/>
              <a:buNone/>
            </a:pPr>
            <a:r>
              <a:rPr lang="en-US" altLang="en-US" dirty="0"/>
              <a:t>(b) a decrease in the quantity demanded</a:t>
            </a:r>
          </a:p>
          <a:p>
            <a:pPr lvl="1">
              <a:buFontTx/>
              <a:buNone/>
            </a:pPr>
            <a:r>
              <a:rPr lang="en-US" altLang="en-US" dirty="0"/>
              <a:t>(c) how much buyers will cut back or increase their demand when prices rise or fall</a:t>
            </a:r>
          </a:p>
          <a:p>
            <a:pPr lvl="1">
              <a:buFontTx/>
              <a:buNone/>
            </a:pPr>
            <a:r>
              <a:rPr lang="en-US" altLang="en-US" dirty="0"/>
              <a:t>(d) the amount of time consumers need to change their demand for a good</a:t>
            </a:r>
          </a:p>
          <a:p>
            <a:pPr lvl="1">
              <a:buFontTx/>
              <a:buNone/>
            </a:pPr>
            <a:endParaRPr lang="en-US" altLang="en-US" dirty="0"/>
          </a:p>
          <a:p>
            <a:pPr>
              <a:buFontTx/>
              <a:buNone/>
            </a:pPr>
            <a:r>
              <a:rPr lang="en-US" altLang="en-US" sz="2400" dirty="0"/>
              <a:t>2.  What effect does the availability of many substitute goods have on the elasticity of demand for a good?</a:t>
            </a:r>
          </a:p>
          <a:p>
            <a:pPr lvl="1">
              <a:buFontTx/>
              <a:buNone/>
            </a:pPr>
            <a:r>
              <a:rPr lang="en-US" altLang="en-US" dirty="0"/>
              <a:t>(a) demand is elastic</a:t>
            </a:r>
          </a:p>
          <a:p>
            <a:pPr lvl="1">
              <a:buFontTx/>
              <a:buNone/>
            </a:pPr>
            <a:r>
              <a:rPr lang="en-US" altLang="en-US" dirty="0"/>
              <a:t>(b) demand is inelastic</a:t>
            </a:r>
          </a:p>
          <a:p>
            <a:pPr lvl="1">
              <a:buFontTx/>
              <a:buNone/>
            </a:pPr>
            <a:r>
              <a:rPr lang="en-US" altLang="en-US" dirty="0"/>
              <a:t>(c) demand is unitary elastic</a:t>
            </a:r>
          </a:p>
          <a:p>
            <a:pPr lvl="1">
              <a:buFontTx/>
              <a:buNone/>
            </a:pPr>
            <a:r>
              <a:rPr lang="en-US" altLang="en-US" dirty="0"/>
              <a:t>(d) the availability of substitutes does not have an effect </a:t>
            </a:r>
          </a:p>
          <a:p>
            <a:endParaRPr lang="en-US" dirty="0"/>
          </a:p>
        </p:txBody>
      </p:sp>
      <p:sp>
        <p:nvSpPr>
          <p:cNvPr id="7" name="Right Arrow 6"/>
          <p:cNvSpPr/>
          <p:nvPr/>
        </p:nvSpPr>
        <p:spPr>
          <a:xfrm>
            <a:off x="209006" y="1463040"/>
            <a:ext cx="1045028" cy="539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91589" y="3714205"/>
            <a:ext cx="1045028" cy="539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6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2667E4-61A2-5A46-B831-F8BF62196113}"/>
              </a:ext>
            </a:extLst>
          </p:cNvPr>
          <p:cNvPicPr>
            <a:picLocks noChangeAspect="1"/>
          </p:cNvPicPr>
          <p:nvPr/>
        </p:nvPicPr>
        <p:blipFill>
          <a:blip r:embed="rId3"/>
          <a:stretch>
            <a:fillRect/>
          </a:stretch>
        </p:blipFill>
        <p:spPr>
          <a:xfrm>
            <a:off x="4476005" y="0"/>
            <a:ext cx="5928438" cy="3952292"/>
          </a:xfrm>
          <a:prstGeom prst="rect">
            <a:avLst/>
          </a:prstGeom>
        </p:spPr>
      </p:pic>
      <p:sp>
        <p:nvSpPr>
          <p:cNvPr id="4" name="Title 3">
            <a:extLst>
              <a:ext uri="{FF2B5EF4-FFF2-40B4-BE49-F238E27FC236}">
                <a16:creationId xmlns:a16="http://schemas.microsoft.com/office/drawing/2014/main" id="{9F7F0440-5D3B-B847-B714-0047FC4E3ED9}"/>
              </a:ext>
            </a:extLst>
          </p:cNvPr>
          <p:cNvSpPr>
            <a:spLocks noGrp="1"/>
          </p:cNvSpPr>
          <p:nvPr>
            <p:ph type="title"/>
          </p:nvPr>
        </p:nvSpPr>
        <p:spPr>
          <a:xfrm>
            <a:off x="0" y="0"/>
            <a:ext cx="5183188" cy="987425"/>
          </a:xfrm>
        </p:spPr>
        <p:txBody>
          <a:bodyPr/>
          <a:lstStyle/>
          <a:p>
            <a:pPr algn="ctr"/>
            <a:r>
              <a:rPr lang="en-US" dirty="0"/>
              <a:t>The Law of Demand</a:t>
            </a:r>
          </a:p>
        </p:txBody>
      </p:sp>
      <p:sp>
        <p:nvSpPr>
          <p:cNvPr id="6" name="Text Placeholder 5">
            <a:extLst>
              <a:ext uri="{FF2B5EF4-FFF2-40B4-BE49-F238E27FC236}">
                <a16:creationId xmlns:a16="http://schemas.microsoft.com/office/drawing/2014/main" id="{6D6AC45F-E03C-064B-A90C-5547911462B6}"/>
              </a:ext>
            </a:extLst>
          </p:cNvPr>
          <p:cNvSpPr>
            <a:spLocks noGrp="1"/>
          </p:cNvSpPr>
          <p:nvPr>
            <p:ph type="body" sz="half" idx="2"/>
          </p:nvPr>
        </p:nvSpPr>
        <p:spPr>
          <a:xfrm>
            <a:off x="0" y="987425"/>
            <a:ext cx="5183188" cy="5870575"/>
          </a:xfrm>
        </p:spPr>
        <p:txBody>
          <a:bodyPr/>
          <a:lstStyle/>
          <a:p>
            <a:r>
              <a:rPr kumimoji="0" lang="en-US" altLang="en-US" sz="2400" dirty="0">
                <a:solidFill>
                  <a:schemeClr val="tx1"/>
                </a:solidFill>
              </a:rPr>
              <a:t>The </a:t>
            </a:r>
            <a:r>
              <a:rPr kumimoji="0" lang="en-US" altLang="en-US" sz="2400" b="1" dirty="0"/>
              <a:t>law of demand </a:t>
            </a:r>
            <a:r>
              <a:rPr kumimoji="0" lang="en-US" altLang="en-US" sz="2400" dirty="0">
                <a:solidFill>
                  <a:schemeClr val="tx1"/>
                </a:solidFill>
              </a:rPr>
              <a:t>states that consumers buy more of a good when its price decreases and less when its price increases.</a:t>
            </a:r>
          </a:p>
          <a:p>
            <a:endParaRPr kumimoji="0" lang="en-US" altLang="en-US" sz="2400" dirty="0">
              <a:solidFill>
                <a:schemeClr val="tx1"/>
              </a:solidFill>
            </a:endParaRPr>
          </a:p>
          <a:p>
            <a:r>
              <a:rPr lang="en-US" altLang="en-US" sz="2400" dirty="0"/>
              <a:t>The law of demand is the result of two separate behavior patterns that overlap, </a:t>
            </a:r>
            <a:r>
              <a:rPr lang="en-US" altLang="en-US" sz="2400" b="1" dirty="0"/>
              <a:t>the substitution effect </a:t>
            </a:r>
            <a:r>
              <a:rPr lang="en-US" altLang="en-US" sz="2400" dirty="0"/>
              <a:t>and </a:t>
            </a:r>
            <a:r>
              <a:rPr lang="en-US" altLang="en-US" sz="2400" b="1" dirty="0"/>
              <a:t>the income effect. </a:t>
            </a:r>
          </a:p>
          <a:p>
            <a:endParaRPr lang="en-US" altLang="en-US" sz="2400" b="1" dirty="0"/>
          </a:p>
          <a:p>
            <a:r>
              <a:rPr lang="en-US" altLang="en-US" sz="2400" dirty="0"/>
              <a:t>These two effects describe different ways that a consumer can change his or her spending patterns for other goods.</a:t>
            </a:r>
          </a:p>
          <a:p>
            <a:endParaRPr lang="en-US" dirty="0"/>
          </a:p>
        </p:txBody>
      </p:sp>
      <p:graphicFrame>
        <p:nvGraphicFramePr>
          <p:cNvPr id="7" name="Object 3">
            <a:extLst>
              <a:ext uri="{FF2B5EF4-FFF2-40B4-BE49-F238E27FC236}">
                <a16:creationId xmlns:a16="http://schemas.microsoft.com/office/drawing/2014/main" id="{5962FFFE-4687-B641-9FD4-4D5229008BDA}"/>
              </a:ext>
            </a:extLst>
          </p:cNvPr>
          <p:cNvGraphicFramePr>
            <a:graphicFrameLocks noGrp="1" noChangeAspect="1"/>
          </p:cNvGraphicFramePr>
          <p:nvPr>
            <p:ph idx="1"/>
            <p:extLst>
              <p:ext uri="{D42A27DB-BD31-4B8C-83A1-F6EECF244321}">
                <p14:modId xmlns:p14="http://schemas.microsoft.com/office/powerpoint/2010/main" val="3750881070"/>
              </p:ext>
            </p:extLst>
          </p:nvPr>
        </p:nvGraphicFramePr>
        <p:xfrm>
          <a:off x="9501956" y="0"/>
          <a:ext cx="5380088" cy="6867525"/>
        </p:xfrm>
        <a:graphic>
          <a:graphicData uri="http://schemas.openxmlformats.org/presentationml/2006/ole">
            <mc:AlternateContent xmlns:mc="http://schemas.openxmlformats.org/markup-compatibility/2006">
              <mc:Choice xmlns:v="urn:schemas-microsoft-com:vml" Requires="v">
                <p:oleObj spid="_x0000_s1087" name="Document" r:id="rId4" imgW="6477000" imgH="8267700" progId="Word.Document.12">
                  <p:embed/>
                </p:oleObj>
              </mc:Choice>
              <mc:Fallback>
                <p:oleObj name="Document" r:id="rId4" imgW="6477000" imgH="8267700" progId="Word.Document.12">
                  <p:embed/>
                  <p:pic>
                    <p:nvPicPr>
                      <p:cNvPr id="9219" name="Object 3">
                        <a:extLst>
                          <a:ext uri="{FF2B5EF4-FFF2-40B4-BE49-F238E27FC236}">
                            <a16:creationId xmlns:a16="http://schemas.microsoft.com/office/drawing/2014/main" id="{028B12F1-EBFF-0D4D-ACE7-6115B4612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1956" y="0"/>
                        <a:ext cx="53800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8">
            <a:extLst>
              <a:ext uri="{FF2B5EF4-FFF2-40B4-BE49-F238E27FC236}">
                <a16:creationId xmlns:a16="http://schemas.microsoft.com/office/drawing/2014/main" id="{18508A30-D9A9-F549-BFE7-90140AB6726A}"/>
              </a:ext>
            </a:extLst>
          </p:cNvPr>
          <p:cNvPicPr>
            <a:picLocks noChangeAspect="1"/>
          </p:cNvPicPr>
          <p:nvPr/>
        </p:nvPicPr>
        <p:blipFill>
          <a:blip r:embed="rId6"/>
          <a:stretch>
            <a:fillRect/>
          </a:stretch>
        </p:blipFill>
        <p:spPr>
          <a:xfrm>
            <a:off x="6263951" y="3606800"/>
            <a:ext cx="2952750" cy="3251200"/>
          </a:xfrm>
          <a:prstGeom prst="rect">
            <a:avLst/>
          </a:prstGeom>
        </p:spPr>
      </p:pic>
    </p:spTree>
    <p:extLst>
      <p:ext uri="{BB962C8B-B14F-4D97-AF65-F5344CB8AC3E}">
        <p14:creationId xmlns:p14="http://schemas.microsoft.com/office/powerpoint/2010/main" val="196212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endParaRPr lang="en-US" dirty="0"/>
          </a:p>
        </p:txBody>
      </p:sp>
      <p:sp>
        <p:nvSpPr>
          <p:cNvPr id="3" name="Content Placeholder 2">
            <a:extLst>
              <a:ext uri="{FF2B5EF4-FFF2-40B4-BE49-F238E27FC236}">
                <a16:creationId xmlns:a16="http://schemas.microsoft.com/office/drawing/2014/main" id="{C37A04E9-DBEC-DF40-B677-4B29D152E4F9}"/>
              </a:ext>
            </a:extLst>
          </p:cNvPr>
          <p:cNvSpPr>
            <a:spLocks noGrp="1"/>
          </p:cNvSpPr>
          <p:nvPr>
            <p:ph idx="1"/>
          </p:nvPr>
        </p:nvSpPr>
        <p:spPr>
          <a:xfrm>
            <a:off x="5183188" y="0"/>
            <a:ext cx="7008812" cy="6857999"/>
          </a:xfrm>
        </p:spPr>
        <p:txBody>
          <a:bodyPr/>
          <a:lstStyle/>
          <a:p>
            <a:endParaRPr lang="en-US" dirty="0"/>
          </a:p>
        </p:txBody>
      </p:sp>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endParaRPr lang="en-US" dirty="0"/>
          </a:p>
        </p:txBody>
      </p:sp>
    </p:spTree>
    <p:extLst>
      <p:ext uri="{BB962C8B-B14F-4D97-AF65-F5344CB8AC3E}">
        <p14:creationId xmlns:p14="http://schemas.microsoft.com/office/powerpoint/2010/main" val="190375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97F6C8-6A56-BF4F-A0C7-2248523D81D2}"/>
              </a:ext>
            </a:extLst>
          </p:cNvPr>
          <p:cNvPicPr>
            <a:picLocks noChangeAspect="1"/>
          </p:cNvPicPr>
          <p:nvPr/>
        </p:nvPicPr>
        <p:blipFill>
          <a:blip r:embed="rId2"/>
          <a:stretch>
            <a:fillRect/>
          </a:stretch>
        </p:blipFill>
        <p:spPr>
          <a:xfrm>
            <a:off x="5183188" y="2114550"/>
            <a:ext cx="6324600" cy="4743450"/>
          </a:xfrm>
          <a:prstGeom prst="rect">
            <a:avLst/>
          </a:prstGeom>
        </p:spPr>
      </p:pic>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The Substitution Effect</a:t>
            </a:r>
          </a:p>
        </p:txBody>
      </p:sp>
      <p:pic>
        <p:nvPicPr>
          <p:cNvPr id="5" name="Content Placeholder 4">
            <a:extLst>
              <a:ext uri="{FF2B5EF4-FFF2-40B4-BE49-F238E27FC236}">
                <a16:creationId xmlns:a16="http://schemas.microsoft.com/office/drawing/2014/main" id="{F7922647-499B-7D42-B492-BE676A83D850}"/>
              </a:ext>
            </a:extLst>
          </p:cNvPr>
          <p:cNvPicPr>
            <a:picLocks noGrp="1" noChangeAspect="1"/>
          </p:cNvPicPr>
          <p:nvPr>
            <p:ph idx="1"/>
          </p:nvPr>
        </p:nvPicPr>
        <p:blipFill>
          <a:blip r:embed="rId3"/>
          <a:stretch>
            <a:fillRect/>
          </a:stretch>
        </p:blipFill>
        <p:spPr>
          <a:xfrm>
            <a:off x="9271000" y="0"/>
            <a:ext cx="2921000" cy="2921000"/>
          </a:xfrm>
          <a:prstGeom prst="rect">
            <a:avLst/>
          </a:prstGeo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400" dirty="0"/>
              <a:t>The </a:t>
            </a:r>
            <a:r>
              <a:rPr lang="en-US" altLang="en-US" sz="2400" b="1" dirty="0"/>
              <a:t>substitution effect </a:t>
            </a:r>
            <a:r>
              <a:rPr lang="en-US" altLang="en-US" sz="2400" dirty="0"/>
              <a:t>occurs when consumers react to an increase in a good’s price by consuming less of that good and more of other goods. </a:t>
            </a:r>
          </a:p>
          <a:p>
            <a:endParaRPr lang="en-US" altLang="en-US" sz="2400" dirty="0"/>
          </a:p>
          <a:p>
            <a:r>
              <a:rPr lang="en-US" altLang="en-US" sz="2400" dirty="0"/>
              <a:t>“substituting” one good for another.</a:t>
            </a:r>
          </a:p>
          <a:p>
            <a:endParaRPr lang="en-US" altLang="en-US" sz="2400" dirty="0"/>
          </a:p>
          <a:p>
            <a:r>
              <a:rPr lang="en-US" altLang="en-US" sz="2400" dirty="0"/>
              <a:t>Would you pay $10.00 for one pencil?</a:t>
            </a:r>
          </a:p>
          <a:p>
            <a:endParaRPr lang="en-US" dirty="0"/>
          </a:p>
        </p:txBody>
      </p:sp>
    </p:spTree>
    <p:extLst>
      <p:ext uri="{BB962C8B-B14F-4D97-AF65-F5344CB8AC3E}">
        <p14:creationId xmlns:p14="http://schemas.microsoft.com/office/powerpoint/2010/main" val="149710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altLang="en-US" dirty="0"/>
              <a:t>The Income Effect</a:t>
            </a:r>
            <a:endParaRPr lang="en-US" dirty="0"/>
          </a:p>
        </p:txBody>
      </p:sp>
      <p:pic>
        <p:nvPicPr>
          <p:cNvPr id="5" name="Content Placeholder 4">
            <a:extLst>
              <a:ext uri="{FF2B5EF4-FFF2-40B4-BE49-F238E27FC236}">
                <a16:creationId xmlns:a16="http://schemas.microsoft.com/office/drawing/2014/main" id="{9A4415EE-5741-1344-A065-E3E26E22D73A}"/>
              </a:ext>
            </a:extLst>
          </p:cNvPr>
          <p:cNvPicPr>
            <a:picLocks noGrp="1" noChangeAspect="1"/>
          </p:cNvPicPr>
          <p:nvPr>
            <p:ph idx="1"/>
          </p:nvPr>
        </p:nvPicPr>
        <p:blipFill>
          <a:blip r:embed="rId2"/>
          <a:stretch>
            <a:fillRect/>
          </a:stretch>
        </p:blipFill>
        <p:spPr>
          <a:xfrm>
            <a:off x="6301740" y="182881"/>
            <a:ext cx="3973830" cy="2870590"/>
          </a:xfrm>
          <a:prstGeom prst="rect">
            <a:avLst/>
          </a:prstGeo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endParaRPr lang="en-US" altLang="en-US" sz="2400" dirty="0"/>
          </a:p>
          <a:p>
            <a:r>
              <a:rPr lang="en-US" altLang="en-US" sz="2400" dirty="0"/>
              <a:t>The </a:t>
            </a:r>
            <a:r>
              <a:rPr lang="en-US" altLang="en-US" sz="2400" b="1" dirty="0"/>
              <a:t>income effect </a:t>
            </a:r>
            <a:r>
              <a:rPr lang="en-US" altLang="en-US" sz="2400" dirty="0"/>
              <a:t>happens when a person changes his or her consumption of goods and services as a result of a change in real income. </a:t>
            </a:r>
          </a:p>
          <a:p>
            <a:endParaRPr lang="en-US" altLang="en-US" sz="2400" dirty="0"/>
          </a:p>
          <a:p>
            <a:r>
              <a:rPr lang="en-US" altLang="en-US" sz="2400" dirty="0"/>
              <a:t>You make five more dollars per hour. Would you buy a little more?</a:t>
            </a:r>
          </a:p>
          <a:p>
            <a:endParaRPr lang="en-US" dirty="0"/>
          </a:p>
        </p:txBody>
      </p:sp>
      <p:pic>
        <p:nvPicPr>
          <p:cNvPr id="6" name="Picture 5">
            <a:extLst>
              <a:ext uri="{FF2B5EF4-FFF2-40B4-BE49-F238E27FC236}">
                <a16:creationId xmlns:a16="http://schemas.microsoft.com/office/drawing/2014/main" id="{EE40AD64-D44A-F04C-A56C-2BD6261746A9}"/>
              </a:ext>
            </a:extLst>
          </p:cNvPr>
          <p:cNvPicPr>
            <a:picLocks noChangeAspect="1"/>
          </p:cNvPicPr>
          <p:nvPr/>
        </p:nvPicPr>
        <p:blipFill>
          <a:blip r:embed="rId3"/>
          <a:stretch>
            <a:fillRect/>
          </a:stretch>
        </p:blipFill>
        <p:spPr>
          <a:xfrm>
            <a:off x="5183188" y="3347207"/>
            <a:ext cx="6123940" cy="3510793"/>
          </a:xfrm>
          <a:prstGeom prst="rect">
            <a:avLst/>
          </a:prstGeom>
        </p:spPr>
      </p:pic>
    </p:spTree>
    <p:extLst>
      <p:ext uri="{BB962C8B-B14F-4D97-AF65-F5344CB8AC3E}">
        <p14:creationId xmlns:p14="http://schemas.microsoft.com/office/powerpoint/2010/main" val="174235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r>
              <a:rPr lang="en-US" altLang="en-US" dirty="0"/>
              <a:t>The Demand Schedule</a:t>
            </a:r>
            <a:endParaRPr lang="en-US" dirty="0"/>
          </a:p>
        </p:txBody>
      </p:sp>
      <p:graphicFrame>
        <p:nvGraphicFramePr>
          <p:cNvPr id="33" name="Content Placeholder 32">
            <a:extLst>
              <a:ext uri="{FF2B5EF4-FFF2-40B4-BE49-F238E27FC236}">
                <a16:creationId xmlns:a16="http://schemas.microsoft.com/office/drawing/2014/main" id="{6E7597C5-7B47-6F4A-BBBC-0DAA17EE6FA7}"/>
              </a:ext>
            </a:extLst>
          </p:cNvPr>
          <p:cNvGraphicFramePr>
            <a:graphicFrameLocks noGrp="1"/>
          </p:cNvGraphicFramePr>
          <p:nvPr>
            <p:ph idx="1"/>
            <p:extLst>
              <p:ext uri="{D42A27DB-BD31-4B8C-83A1-F6EECF244321}">
                <p14:modId xmlns:p14="http://schemas.microsoft.com/office/powerpoint/2010/main" val="2757659410"/>
              </p:ext>
            </p:extLst>
          </p:nvPr>
        </p:nvGraphicFramePr>
        <p:xfrm>
          <a:off x="5259388" y="914400"/>
          <a:ext cx="6533083" cy="5029200"/>
        </p:xfrm>
        <a:graphic>
          <a:graphicData uri="http://schemas.openxmlformats.org/drawingml/2006/table">
            <a:tbl>
              <a:tblPr firstRow="1" bandRow="1">
                <a:tableStyleId>{5C22544A-7EE6-4342-B048-85BDC9FD1C3A}</a:tableStyleId>
              </a:tblPr>
              <a:tblGrid>
                <a:gridCol w="1185034">
                  <a:extLst>
                    <a:ext uri="{9D8B030D-6E8A-4147-A177-3AD203B41FA5}">
                      <a16:colId xmlns:a16="http://schemas.microsoft.com/office/drawing/2014/main" val="2995404883"/>
                    </a:ext>
                  </a:extLst>
                </a:gridCol>
                <a:gridCol w="1906012">
                  <a:extLst>
                    <a:ext uri="{9D8B030D-6E8A-4147-A177-3AD203B41FA5}">
                      <a16:colId xmlns:a16="http://schemas.microsoft.com/office/drawing/2014/main" val="2022212630"/>
                    </a:ext>
                  </a:extLst>
                </a:gridCol>
                <a:gridCol w="208280">
                  <a:extLst>
                    <a:ext uri="{9D8B030D-6E8A-4147-A177-3AD203B41FA5}">
                      <a16:colId xmlns:a16="http://schemas.microsoft.com/office/drawing/2014/main" val="3385422734"/>
                    </a:ext>
                  </a:extLst>
                </a:gridCol>
                <a:gridCol w="1169694">
                  <a:extLst>
                    <a:ext uri="{9D8B030D-6E8A-4147-A177-3AD203B41FA5}">
                      <a16:colId xmlns:a16="http://schemas.microsoft.com/office/drawing/2014/main" val="2871823931"/>
                    </a:ext>
                  </a:extLst>
                </a:gridCol>
                <a:gridCol w="2064063">
                  <a:extLst>
                    <a:ext uri="{9D8B030D-6E8A-4147-A177-3AD203B41FA5}">
                      <a16:colId xmlns:a16="http://schemas.microsoft.com/office/drawing/2014/main" val="5427682"/>
                    </a:ext>
                  </a:extLst>
                </a:gridCol>
              </a:tblGrid>
              <a:tr h="510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Price of a slice of pizza</a:t>
                      </a:r>
                      <a:endParaRPr kumimoji="0" lang="en-US" altLang="en-US" sz="2800" b="0" dirty="0">
                        <a:solidFill>
                          <a:srgbClr val="FFFFFF"/>
                        </a:solidFill>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Quantity demanded per day</a:t>
                      </a:r>
                      <a:endParaRPr kumimoji="0" lang="en-US" altLang="en-US" sz="2800" b="0" dirty="0">
                        <a:solidFill>
                          <a:srgbClr val="FFFFFF"/>
                        </a:solidFill>
                      </a:endParaRPr>
                    </a:p>
                    <a:p>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Price of a slice of pizza</a:t>
                      </a:r>
                      <a:endParaRPr kumimoji="0" lang="en-US" altLang="en-US" sz="2800" b="0" dirty="0">
                        <a:solidFill>
                          <a:srgbClr val="FFFFFF"/>
                        </a:solidFill>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Quantity demanded per day</a:t>
                      </a:r>
                      <a:endParaRPr kumimoji="0" lang="en-US" altLang="en-US" sz="2800" b="0" dirty="0">
                        <a:solidFill>
                          <a:srgbClr val="FFFFFF"/>
                        </a:solidFill>
                      </a:endParaRPr>
                    </a:p>
                    <a:p>
                      <a:endParaRPr lang="en-US" dirty="0"/>
                    </a:p>
                  </a:txBody>
                  <a:tcPr/>
                </a:tc>
                <a:extLst>
                  <a:ext uri="{0D108BD9-81ED-4DB2-BD59-A6C34878D82A}">
                    <a16:rowId xmlns:a16="http://schemas.microsoft.com/office/drawing/2014/main" val="3633405588"/>
                  </a:ext>
                </a:extLst>
              </a:tr>
              <a:tr h="510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$.50</a:t>
                      </a:r>
                    </a:p>
                    <a:p>
                      <a:endParaRPr lang="en-US" dirty="0"/>
                    </a:p>
                  </a:txBody>
                  <a:tcPr/>
                </a:tc>
                <a:tc>
                  <a:txBody>
                    <a:bodyPr/>
                    <a:lstStyle/>
                    <a:p>
                      <a:r>
                        <a:rPr lang="en-US" dirty="0"/>
                        <a:t>5</a:t>
                      </a:r>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$.50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300</a:t>
                      </a:r>
                    </a:p>
                    <a:p>
                      <a:endParaRPr lang="en-US" dirty="0"/>
                    </a:p>
                  </a:txBody>
                  <a:tcPr/>
                </a:tc>
                <a:extLst>
                  <a:ext uri="{0D108BD9-81ED-4DB2-BD59-A6C34878D82A}">
                    <a16:rowId xmlns:a16="http://schemas.microsoft.com/office/drawing/2014/main" val="2615126398"/>
                  </a:ext>
                </a:extLst>
              </a:tr>
              <a:tr h="351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$1.00</a:t>
                      </a:r>
                    </a:p>
                    <a:p>
                      <a:endParaRPr lang="en-US" dirty="0"/>
                    </a:p>
                  </a:txBody>
                  <a:tcPr/>
                </a:tc>
                <a:tc>
                  <a:txBody>
                    <a:bodyPr/>
                    <a:lstStyle/>
                    <a:p>
                      <a:r>
                        <a:rPr lang="en-US" dirty="0"/>
                        <a:t>4</a:t>
                      </a:r>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$1.00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250</a:t>
                      </a:r>
                    </a:p>
                    <a:p>
                      <a:endParaRPr lang="en-US" dirty="0"/>
                    </a:p>
                  </a:txBody>
                  <a:tcPr/>
                </a:tc>
                <a:extLst>
                  <a:ext uri="{0D108BD9-81ED-4DB2-BD59-A6C34878D82A}">
                    <a16:rowId xmlns:a16="http://schemas.microsoft.com/office/drawing/2014/main" val="34310606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$2.00</a:t>
                      </a:r>
                    </a:p>
                    <a:p>
                      <a:endParaRPr lang="en-US" dirty="0"/>
                    </a:p>
                  </a:txBody>
                  <a:tcPr/>
                </a:tc>
                <a:tc>
                  <a:txBody>
                    <a:bodyPr/>
                    <a:lstStyle/>
                    <a:p>
                      <a:r>
                        <a:rPr lang="en-US" dirty="0"/>
                        <a:t>3</a:t>
                      </a:r>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$1.50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200</a:t>
                      </a:r>
                    </a:p>
                    <a:p>
                      <a:endParaRPr lang="en-US" dirty="0"/>
                    </a:p>
                  </a:txBody>
                  <a:tcPr/>
                </a:tc>
                <a:extLst>
                  <a:ext uri="{0D108BD9-81ED-4DB2-BD59-A6C34878D82A}">
                    <a16:rowId xmlns:a16="http://schemas.microsoft.com/office/drawing/2014/main" val="286140854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$1.50</a:t>
                      </a:r>
                    </a:p>
                    <a:p>
                      <a:endParaRPr lang="en-US" dirty="0"/>
                    </a:p>
                  </a:txBody>
                  <a:tcPr/>
                </a:tc>
                <a:tc>
                  <a:txBody>
                    <a:bodyPr/>
                    <a:lstStyle/>
                    <a:p>
                      <a:r>
                        <a:rPr lang="en-US" dirty="0"/>
                        <a:t>2</a:t>
                      </a:r>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$2.00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150</a:t>
                      </a:r>
                    </a:p>
                    <a:p>
                      <a:endParaRPr lang="en-US" dirty="0"/>
                    </a:p>
                  </a:txBody>
                  <a:tcPr/>
                </a:tc>
                <a:extLst>
                  <a:ext uri="{0D108BD9-81ED-4DB2-BD59-A6C34878D82A}">
                    <a16:rowId xmlns:a16="http://schemas.microsoft.com/office/drawing/2014/main" val="2918387024"/>
                  </a:ext>
                </a:extLst>
              </a:tr>
              <a:tr h="280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$2.50</a:t>
                      </a:r>
                    </a:p>
                    <a:p>
                      <a:endParaRPr lang="en-US" dirty="0"/>
                    </a:p>
                  </a:txBody>
                  <a:tcPr/>
                </a:tc>
                <a:tc>
                  <a:txBody>
                    <a:bodyPr/>
                    <a:lstStyle/>
                    <a:p>
                      <a:r>
                        <a:rPr lang="en-US" dirty="0"/>
                        <a:t>1</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$2.50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100</a:t>
                      </a:r>
                    </a:p>
                    <a:p>
                      <a:endParaRPr lang="en-US" dirty="0"/>
                    </a:p>
                  </a:txBody>
                  <a:tcPr/>
                </a:tc>
                <a:extLst>
                  <a:ext uri="{0D108BD9-81ED-4DB2-BD59-A6C34878D82A}">
                    <a16:rowId xmlns:a16="http://schemas.microsoft.com/office/drawing/2014/main" val="2286504320"/>
                  </a:ext>
                </a:extLst>
              </a:tr>
              <a:tr h="510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$3.00</a:t>
                      </a:r>
                      <a:endParaRPr kumimoji="0" lang="en-US" altLang="en-US" sz="2400" b="0" dirty="0">
                        <a:solidFill>
                          <a:srgbClr val="FFFFFF"/>
                        </a:solidFill>
                      </a:endParaRPr>
                    </a:p>
                    <a:p>
                      <a:endParaRPr lang="en-US" dirty="0"/>
                    </a:p>
                  </a:txBody>
                  <a:tcPr/>
                </a:tc>
                <a:tc>
                  <a:txBody>
                    <a:bodyPr/>
                    <a:lstStyle/>
                    <a:p>
                      <a:r>
                        <a:rPr lang="en-US" dirty="0"/>
                        <a:t>0</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$3.00</a:t>
                      </a:r>
                      <a:endParaRPr kumimoji="0" lang="en-US" altLang="en-US" sz="2800" b="0" dirty="0">
                        <a:solidFill>
                          <a:srgbClr val="FFFFFF"/>
                        </a:solidFill>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dirty="0">
                          <a:solidFill>
                            <a:schemeClr val="tx1"/>
                          </a:solidFill>
                        </a:rPr>
                        <a:t>50</a:t>
                      </a:r>
                      <a:endParaRPr kumimoji="0" lang="en-US" altLang="en-US" sz="2800" b="0" dirty="0">
                        <a:solidFill>
                          <a:srgbClr val="FFFFFF"/>
                        </a:solidFill>
                      </a:endParaRPr>
                    </a:p>
                    <a:p>
                      <a:endParaRPr lang="en-US" dirty="0"/>
                    </a:p>
                  </a:txBody>
                  <a:tcPr/>
                </a:tc>
                <a:extLst>
                  <a:ext uri="{0D108BD9-81ED-4DB2-BD59-A6C34878D82A}">
                    <a16:rowId xmlns:a16="http://schemas.microsoft.com/office/drawing/2014/main" val="1390066674"/>
                  </a:ext>
                </a:extLst>
              </a:tr>
            </a:tbl>
          </a:graphicData>
        </a:graphic>
      </p:graphicFrame>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12700" y="914400"/>
            <a:ext cx="5183188" cy="5870575"/>
          </a:xfrm>
        </p:spPr>
        <p:txBody>
          <a:bodyPr/>
          <a:lstStyle/>
          <a:p>
            <a:r>
              <a:rPr lang="en-US" altLang="en-US" sz="2400" dirty="0"/>
              <a:t>A </a:t>
            </a:r>
            <a:r>
              <a:rPr lang="en-US" altLang="en-US" sz="2400" b="1" dirty="0"/>
              <a:t>demand schedule </a:t>
            </a:r>
            <a:r>
              <a:rPr lang="en-US" altLang="en-US" sz="2400" dirty="0"/>
              <a:t>is a table that lists the quantity of a good a person will buy at each different price.</a:t>
            </a:r>
          </a:p>
          <a:p>
            <a:endParaRPr lang="en-US" altLang="en-US" sz="2400" dirty="0"/>
          </a:p>
          <a:p>
            <a:endParaRPr lang="en-US" altLang="en-US" sz="2400" dirty="0"/>
          </a:p>
          <a:p>
            <a:r>
              <a:rPr lang="en-US" altLang="en-US" sz="2400" dirty="0"/>
              <a:t>A </a:t>
            </a:r>
            <a:r>
              <a:rPr lang="en-US" altLang="en-US" sz="2400" b="1" dirty="0"/>
              <a:t>market demand </a:t>
            </a:r>
            <a:r>
              <a:rPr lang="en-US" altLang="en-US" sz="2400" dirty="0"/>
              <a:t>schedule is a table that lists the quantity of a good all consumers in a market will buy at each different price.</a:t>
            </a:r>
          </a:p>
          <a:p>
            <a:endParaRPr lang="en-US" dirty="0"/>
          </a:p>
        </p:txBody>
      </p:sp>
      <p:grpSp>
        <p:nvGrpSpPr>
          <p:cNvPr id="23" name="Group 30">
            <a:extLst>
              <a:ext uri="{FF2B5EF4-FFF2-40B4-BE49-F238E27FC236}">
                <a16:creationId xmlns:a16="http://schemas.microsoft.com/office/drawing/2014/main" id="{2087BBF1-EC0A-6040-B5E1-2641C6662461}"/>
              </a:ext>
            </a:extLst>
          </p:cNvPr>
          <p:cNvGrpSpPr>
            <a:grpSpLocks/>
          </p:cNvGrpSpPr>
          <p:nvPr/>
        </p:nvGrpSpPr>
        <p:grpSpPr bwMode="auto">
          <a:xfrm>
            <a:off x="8832590" y="1844838"/>
            <a:ext cx="3276600" cy="731837"/>
            <a:chOff x="2736" y="2287"/>
            <a:chExt cx="2064" cy="461"/>
          </a:xfrm>
        </p:grpSpPr>
        <p:sp>
          <p:nvSpPr>
            <p:cNvPr id="24" name="Rectangle 16">
              <a:extLst>
                <a:ext uri="{FF2B5EF4-FFF2-40B4-BE49-F238E27FC236}">
                  <a16:creationId xmlns:a16="http://schemas.microsoft.com/office/drawing/2014/main" id="{A77F96AE-B790-8C41-8CEE-4190BEF77D96}"/>
                </a:ext>
              </a:extLst>
            </p:cNvPr>
            <p:cNvSpPr>
              <a:spLocks noChangeArrowheads="1"/>
            </p:cNvSpPr>
            <p:nvPr/>
          </p:nvSpPr>
          <p:spPr bwMode="auto">
            <a:xfrm>
              <a:off x="3608" y="2287"/>
              <a:ext cx="11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endParaRPr kumimoji="0" lang="en-US" altLang="en-US" sz="2000" dirty="0">
                <a:solidFill>
                  <a:srgbClr val="FFFFFF"/>
                </a:solidFill>
              </a:endParaRPr>
            </a:p>
          </p:txBody>
        </p:sp>
        <p:sp>
          <p:nvSpPr>
            <p:cNvPr id="25" name="Rectangle 21">
              <a:extLst>
                <a:ext uri="{FF2B5EF4-FFF2-40B4-BE49-F238E27FC236}">
                  <a16:creationId xmlns:a16="http://schemas.microsoft.com/office/drawing/2014/main" id="{1EF13B31-FD41-1648-8793-9B9CEB64CEA8}"/>
                </a:ext>
              </a:extLst>
            </p:cNvPr>
            <p:cNvSpPr>
              <a:spLocks noChangeArrowheads="1"/>
            </p:cNvSpPr>
            <p:nvPr/>
          </p:nvSpPr>
          <p:spPr bwMode="auto">
            <a:xfrm>
              <a:off x="2736" y="2496"/>
              <a:ext cx="81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endParaRPr kumimoji="0" lang="en-US" altLang="en-US" sz="2000" b="0" dirty="0">
                <a:solidFill>
                  <a:srgbClr val="FFFFFF"/>
                </a:solidFill>
              </a:endParaRPr>
            </a:p>
          </p:txBody>
        </p:sp>
        <p:sp>
          <p:nvSpPr>
            <p:cNvPr id="26" name="Rectangle 22">
              <a:extLst>
                <a:ext uri="{FF2B5EF4-FFF2-40B4-BE49-F238E27FC236}">
                  <a16:creationId xmlns:a16="http://schemas.microsoft.com/office/drawing/2014/main" id="{72B60700-8362-9E4E-8D6C-25A669C68D06}"/>
                </a:ext>
              </a:extLst>
            </p:cNvPr>
            <p:cNvSpPr>
              <a:spLocks noChangeArrowheads="1"/>
            </p:cNvSpPr>
            <p:nvPr/>
          </p:nvSpPr>
          <p:spPr bwMode="auto">
            <a:xfrm>
              <a:off x="3600" y="2496"/>
              <a:ext cx="1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20000"/>
                </a:spcBef>
                <a:buClrTx/>
                <a:buFontTx/>
                <a:buNone/>
              </a:pPr>
              <a:endParaRPr kumimoji="0" lang="en-US" altLang="en-US" sz="2000" b="0" dirty="0">
                <a:solidFill>
                  <a:srgbClr val="FFFFFF"/>
                </a:solidFill>
              </a:endParaRPr>
            </a:p>
          </p:txBody>
        </p:sp>
      </p:grpSp>
    </p:spTree>
    <p:extLst>
      <p:ext uri="{BB962C8B-B14F-4D97-AF65-F5344CB8AC3E}">
        <p14:creationId xmlns:p14="http://schemas.microsoft.com/office/powerpoint/2010/main" val="31420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62">
            <a:extLst>
              <a:ext uri="{FF2B5EF4-FFF2-40B4-BE49-F238E27FC236}">
                <a16:creationId xmlns:a16="http://schemas.microsoft.com/office/drawing/2014/main" id="{B2BC248B-6BB7-E148-862E-229D4142F836}"/>
              </a:ext>
            </a:extLst>
          </p:cNvPr>
          <p:cNvGrpSpPr>
            <a:grpSpLocks/>
          </p:cNvGrpSpPr>
          <p:nvPr/>
        </p:nvGrpSpPr>
        <p:grpSpPr bwMode="auto">
          <a:xfrm>
            <a:off x="5570375" y="-205690"/>
            <a:ext cx="6857301" cy="6715352"/>
            <a:chOff x="2688" y="432"/>
            <a:chExt cx="3141" cy="3264"/>
          </a:xfrm>
        </p:grpSpPr>
        <p:pic>
          <p:nvPicPr>
            <p:cNvPr id="24" name="Picture 24">
              <a:extLst>
                <a:ext uri="{FF2B5EF4-FFF2-40B4-BE49-F238E27FC236}">
                  <a16:creationId xmlns:a16="http://schemas.microsoft.com/office/drawing/2014/main" id="{5A4CBE86-9AF2-3748-89F2-784CE6E65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432"/>
              <a:ext cx="3141"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5">
              <a:extLst>
                <a:ext uri="{FF2B5EF4-FFF2-40B4-BE49-F238E27FC236}">
                  <a16:creationId xmlns:a16="http://schemas.microsoft.com/office/drawing/2014/main" id="{31950EB0-E518-7E4D-9612-65B2E1ECADAA}"/>
                </a:ext>
              </a:extLst>
            </p:cNvPr>
            <p:cNvSpPr txBox="1">
              <a:spLocks noChangeArrowheads="1"/>
            </p:cNvSpPr>
            <p:nvPr/>
          </p:nvSpPr>
          <p:spPr bwMode="auto">
            <a:xfrm>
              <a:off x="2916" y="576"/>
              <a:ext cx="19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spcBef>
                  <a:spcPct val="50000"/>
                </a:spcBef>
                <a:buClrTx/>
                <a:buFontTx/>
                <a:buNone/>
              </a:pPr>
              <a:r>
                <a:rPr kumimoji="0" lang="en-US" altLang="en-US" sz="2000">
                  <a:solidFill>
                    <a:srgbClr val="FFFFFF"/>
                  </a:solidFill>
                </a:rPr>
                <a:t>Market Demand Curve</a:t>
              </a:r>
            </a:p>
          </p:txBody>
        </p:sp>
        <p:sp>
          <p:nvSpPr>
            <p:cNvPr id="26" name="Rectangle 26">
              <a:extLst>
                <a:ext uri="{FF2B5EF4-FFF2-40B4-BE49-F238E27FC236}">
                  <a16:creationId xmlns:a16="http://schemas.microsoft.com/office/drawing/2014/main" id="{C8BAC98D-4CFF-624C-8C2B-5A07900A5F52}"/>
                </a:ext>
              </a:extLst>
            </p:cNvPr>
            <p:cNvSpPr>
              <a:spLocks noChangeArrowheads="1"/>
            </p:cNvSpPr>
            <p:nvPr/>
          </p:nvSpPr>
          <p:spPr bwMode="auto">
            <a:xfrm>
              <a:off x="3139" y="1222"/>
              <a:ext cx="333" cy="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r">
                <a:lnSpc>
                  <a:spcPct val="160000"/>
                </a:lnSpc>
                <a:spcBef>
                  <a:spcPct val="50000"/>
                </a:spcBef>
                <a:buClrTx/>
                <a:buFontTx/>
                <a:buNone/>
              </a:pPr>
              <a:r>
                <a:rPr kumimoji="0" lang="en-US" altLang="en-US" sz="1400" b="0">
                  <a:solidFill>
                    <a:schemeClr val="tx1"/>
                  </a:solidFill>
                </a:rPr>
                <a:t>3.00</a:t>
              </a:r>
            </a:p>
            <a:p>
              <a:pPr algn="r">
                <a:lnSpc>
                  <a:spcPct val="160000"/>
                </a:lnSpc>
                <a:spcBef>
                  <a:spcPct val="50000"/>
                </a:spcBef>
                <a:buClrTx/>
                <a:buFontTx/>
                <a:buNone/>
              </a:pPr>
              <a:r>
                <a:rPr kumimoji="0" lang="en-US" altLang="en-US" sz="1400" b="0">
                  <a:solidFill>
                    <a:schemeClr val="tx1"/>
                  </a:solidFill>
                </a:rPr>
                <a:t>2.50</a:t>
              </a:r>
            </a:p>
            <a:p>
              <a:pPr algn="r">
                <a:lnSpc>
                  <a:spcPct val="160000"/>
                </a:lnSpc>
                <a:spcBef>
                  <a:spcPct val="50000"/>
                </a:spcBef>
                <a:buClrTx/>
                <a:buFontTx/>
                <a:buNone/>
              </a:pPr>
              <a:r>
                <a:rPr kumimoji="0" lang="en-US" altLang="en-US" sz="1400" b="0">
                  <a:solidFill>
                    <a:schemeClr val="tx1"/>
                  </a:solidFill>
                </a:rPr>
                <a:t>2.00</a:t>
              </a:r>
            </a:p>
            <a:p>
              <a:pPr algn="r">
                <a:lnSpc>
                  <a:spcPct val="160000"/>
                </a:lnSpc>
                <a:spcBef>
                  <a:spcPct val="50000"/>
                </a:spcBef>
                <a:buClrTx/>
                <a:buFontTx/>
                <a:buNone/>
              </a:pPr>
              <a:r>
                <a:rPr kumimoji="0" lang="en-US" altLang="en-US" sz="1400" b="0">
                  <a:solidFill>
                    <a:schemeClr val="tx1"/>
                  </a:solidFill>
                </a:rPr>
                <a:t>1.50</a:t>
              </a:r>
            </a:p>
            <a:p>
              <a:pPr algn="r">
                <a:lnSpc>
                  <a:spcPct val="160000"/>
                </a:lnSpc>
                <a:spcBef>
                  <a:spcPct val="50000"/>
                </a:spcBef>
                <a:buClrTx/>
                <a:buFontTx/>
                <a:buNone/>
              </a:pPr>
              <a:r>
                <a:rPr kumimoji="0" lang="en-US" altLang="en-US" sz="1400" b="0">
                  <a:solidFill>
                    <a:schemeClr val="tx1"/>
                  </a:solidFill>
                </a:rPr>
                <a:t>1.00</a:t>
              </a:r>
            </a:p>
            <a:p>
              <a:pPr algn="r">
                <a:lnSpc>
                  <a:spcPct val="160000"/>
                </a:lnSpc>
                <a:spcBef>
                  <a:spcPct val="50000"/>
                </a:spcBef>
                <a:buClrTx/>
                <a:buFontTx/>
                <a:buNone/>
              </a:pPr>
              <a:r>
                <a:rPr kumimoji="0" lang="en-US" altLang="en-US" sz="1400" b="0">
                  <a:solidFill>
                    <a:schemeClr val="tx1"/>
                  </a:solidFill>
                </a:rPr>
                <a:t>.50</a:t>
              </a:r>
            </a:p>
            <a:p>
              <a:pPr algn="r">
                <a:lnSpc>
                  <a:spcPct val="160000"/>
                </a:lnSpc>
                <a:spcBef>
                  <a:spcPct val="50000"/>
                </a:spcBef>
                <a:buClrTx/>
                <a:buFontTx/>
                <a:buNone/>
              </a:pPr>
              <a:r>
                <a:rPr kumimoji="0" lang="en-US" altLang="en-US" sz="1400" b="0">
                  <a:solidFill>
                    <a:schemeClr val="tx1"/>
                  </a:solidFill>
                </a:rPr>
                <a:t>0</a:t>
              </a:r>
            </a:p>
          </p:txBody>
        </p:sp>
        <p:sp>
          <p:nvSpPr>
            <p:cNvPr id="27" name="Rectangle 27">
              <a:extLst>
                <a:ext uri="{FF2B5EF4-FFF2-40B4-BE49-F238E27FC236}">
                  <a16:creationId xmlns:a16="http://schemas.microsoft.com/office/drawing/2014/main" id="{860470E5-FED6-9243-8851-0BD693E19F1B}"/>
                </a:ext>
              </a:extLst>
            </p:cNvPr>
            <p:cNvSpPr>
              <a:spLocks noChangeArrowheads="1"/>
            </p:cNvSpPr>
            <p:nvPr/>
          </p:nvSpPr>
          <p:spPr bwMode="auto">
            <a:xfrm>
              <a:off x="3452" y="3091"/>
              <a:ext cx="17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r">
                <a:lnSpc>
                  <a:spcPct val="160000"/>
                </a:lnSpc>
                <a:spcBef>
                  <a:spcPct val="50000"/>
                </a:spcBef>
                <a:buClrTx/>
                <a:buFontTx/>
                <a:buNone/>
              </a:pPr>
              <a:r>
                <a:rPr kumimoji="0" lang="en-US" altLang="en-US" sz="1400" b="0">
                  <a:solidFill>
                    <a:schemeClr val="tx1"/>
                  </a:solidFill>
                </a:rPr>
                <a:t>0</a:t>
              </a:r>
            </a:p>
          </p:txBody>
        </p:sp>
        <p:sp>
          <p:nvSpPr>
            <p:cNvPr id="28" name="Rectangle 28">
              <a:extLst>
                <a:ext uri="{FF2B5EF4-FFF2-40B4-BE49-F238E27FC236}">
                  <a16:creationId xmlns:a16="http://schemas.microsoft.com/office/drawing/2014/main" id="{FBD759F1-582F-C14D-A7A4-A068FC67F24F}"/>
                </a:ext>
              </a:extLst>
            </p:cNvPr>
            <p:cNvSpPr>
              <a:spLocks noChangeArrowheads="1"/>
            </p:cNvSpPr>
            <p:nvPr/>
          </p:nvSpPr>
          <p:spPr bwMode="auto">
            <a:xfrm>
              <a:off x="3717" y="3091"/>
              <a:ext cx="24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50</a:t>
              </a:r>
            </a:p>
          </p:txBody>
        </p:sp>
        <p:sp>
          <p:nvSpPr>
            <p:cNvPr id="29" name="Rectangle 29">
              <a:extLst>
                <a:ext uri="{FF2B5EF4-FFF2-40B4-BE49-F238E27FC236}">
                  <a16:creationId xmlns:a16="http://schemas.microsoft.com/office/drawing/2014/main" id="{F6443484-E5D1-4B43-A64B-72EFE1BCE8D9}"/>
                </a:ext>
              </a:extLst>
            </p:cNvPr>
            <p:cNvSpPr>
              <a:spLocks noChangeArrowheads="1"/>
            </p:cNvSpPr>
            <p:nvPr/>
          </p:nvSpPr>
          <p:spPr bwMode="auto">
            <a:xfrm>
              <a:off x="3957" y="3091"/>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100</a:t>
              </a:r>
            </a:p>
          </p:txBody>
        </p:sp>
        <p:sp>
          <p:nvSpPr>
            <p:cNvPr id="30" name="Rectangle 30">
              <a:extLst>
                <a:ext uri="{FF2B5EF4-FFF2-40B4-BE49-F238E27FC236}">
                  <a16:creationId xmlns:a16="http://schemas.microsoft.com/office/drawing/2014/main" id="{952287BE-C8C9-8442-BE95-6FB17D008A99}"/>
                </a:ext>
              </a:extLst>
            </p:cNvPr>
            <p:cNvSpPr>
              <a:spLocks noChangeArrowheads="1"/>
            </p:cNvSpPr>
            <p:nvPr/>
          </p:nvSpPr>
          <p:spPr bwMode="auto">
            <a:xfrm>
              <a:off x="4245" y="3091"/>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150</a:t>
              </a:r>
            </a:p>
          </p:txBody>
        </p:sp>
        <p:sp>
          <p:nvSpPr>
            <p:cNvPr id="31" name="Rectangle 31">
              <a:extLst>
                <a:ext uri="{FF2B5EF4-FFF2-40B4-BE49-F238E27FC236}">
                  <a16:creationId xmlns:a16="http://schemas.microsoft.com/office/drawing/2014/main" id="{76F451B0-A0A1-1347-9FD0-CF9E62B69933}"/>
                </a:ext>
              </a:extLst>
            </p:cNvPr>
            <p:cNvSpPr>
              <a:spLocks noChangeArrowheads="1"/>
            </p:cNvSpPr>
            <p:nvPr/>
          </p:nvSpPr>
          <p:spPr bwMode="auto">
            <a:xfrm>
              <a:off x="4533" y="3086"/>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200</a:t>
              </a:r>
            </a:p>
          </p:txBody>
        </p:sp>
        <p:sp>
          <p:nvSpPr>
            <p:cNvPr id="32" name="Rectangle 32">
              <a:extLst>
                <a:ext uri="{FF2B5EF4-FFF2-40B4-BE49-F238E27FC236}">
                  <a16:creationId xmlns:a16="http://schemas.microsoft.com/office/drawing/2014/main" id="{E23E48B1-96F5-2E48-ADF4-26F7783C316D}"/>
                </a:ext>
              </a:extLst>
            </p:cNvPr>
            <p:cNvSpPr>
              <a:spLocks noChangeArrowheads="1"/>
            </p:cNvSpPr>
            <p:nvPr/>
          </p:nvSpPr>
          <p:spPr bwMode="auto">
            <a:xfrm>
              <a:off x="4821" y="3086"/>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250</a:t>
              </a:r>
            </a:p>
          </p:txBody>
        </p:sp>
        <p:sp>
          <p:nvSpPr>
            <p:cNvPr id="33" name="Rectangle 33">
              <a:extLst>
                <a:ext uri="{FF2B5EF4-FFF2-40B4-BE49-F238E27FC236}">
                  <a16:creationId xmlns:a16="http://schemas.microsoft.com/office/drawing/2014/main" id="{40C51F99-FA0F-884D-9E21-300B29106823}"/>
                </a:ext>
              </a:extLst>
            </p:cNvPr>
            <p:cNvSpPr>
              <a:spLocks noChangeArrowheads="1"/>
            </p:cNvSpPr>
            <p:nvPr/>
          </p:nvSpPr>
          <p:spPr bwMode="auto">
            <a:xfrm>
              <a:off x="5109" y="3088"/>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300</a:t>
              </a:r>
            </a:p>
          </p:txBody>
        </p:sp>
        <p:sp>
          <p:nvSpPr>
            <p:cNvPr id="34" name="Rectangle 34">
              <a:extLst>
                <a:ext uri="{FF2B5EF4-FFF2-40B4-BE49-F238E27FC236}">
                  <a16:creationId xmlns:a16="http://schemas.microsoft.com/office/drawing/2014/main" id="{626F9C55-DC80-FA4C-A489-F3E3FAD4186E}"/>
                </a:ext>
              </a:extLst>
            </p:cNvPr>
            <p:cNvSpPr>
              <a:spLocks noChangeArrowheads="1"/>
            </p:cNvSpPr>
            <p:nvPr/>
          </p:nvSpPr>
          <p:spPr bwMode="auto">
            <a:xfrm>
              <a:off x="5381" y="3086"/>
              <a:ext cx="30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lnSpc>
                  <a:spcPct val="160000"/>
                </a:lnSpc>
                <a:spcBef>
                  <a:spcPct val="50000"/>
                </a:spcBef>
                <a:buClrTx/>
                <a:buFontTx/>
                <a:buNone/>
              </a:pPr>
              <a:r>
                <a:rPr kumimoji="0" lang="en-US" altLang="en-US" sz="1400" b="0">
                  <a:solidFill>
                    <a:schemeClr val="tx1"/>
                  </a:solidFill>
                </a:rPr>
                <a:t>350</a:t>
              </a:r>
            </a:p>
          </p:txBody>
        </p:sp>
        <p:sp>
          <p:nvSpPr>
            <p:cNvPr id="35" name="Text Box 35">
              <a:extLst>
                <a:ext uri="{FF2B5EF4-FFF2-40B4-BE49-F238E27FC236}">
                  <a16:creationId xmlns:a16="http://schemas.microsoft.com/office/drawing/2014/main" id="{1A821E13-0817-5C4A-BB63-6C50616504D3}"/>
                </a:ext>
              </a:extLst>
            </p:cNvPr>
            <p:cNvSpPr txBox="1">
              <a:spLocks noChangeArrowheads="1"/>
            </p:cNvSpPr>
            <p:nvPr/>
          </p:nvSpPr>
          <p:spPr bwMode="auto">
            <a:xfrm>
              <a:off x="3717" y="3292"/>
              <a:ext cx="16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400">
                  <a:solidFill>
                    <a:schemeClr val="tx1"/>
                  </a:solidFill>
                </a:rPr>
                <a:t>Slices of pizza per day</a:t>
              </a:r>
              <a:endParaRPr kumimoji="0" lang="en-US" altLang="en-US" sz="2600">
                <a:solidFill>
                  <a:schemeClr val="tx1"/>
                </a:solidFill>
              </a:endParaRPr>
            </a:p>
          </p:txBody>
        </p:sp>
        <p:sp>
          <p:nvSpPr>
            <p:cNvPr id="36" name="Text Box 36">
              <a:extLst>
                <a:ext uri="{FF2B5EF4-FFF2-40B4-BE49-F238E27FC236}">
                  <a16:creationId xmlns:a16="http://schemas.microsoft.com/office/drawing/2014/main" id="{5CD90117-7628-C344-A761-7792AD8E0451}"/>
                </a:ext>
              </a:extLst>
            </p:cNvPr>
            <p:cNvSpPr txBox="1">
              <a:spLocks noChangeArrowheads="1"/>
            </p:cNvSpPr>
            <p:nvPr/>
          </p:nvSpPr>
          <p:spPr bwMode="auto">
            <a:xfrm rot="-5400000">
              <a:off x="2157" y="2008"/>
              <a:ext cx="16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rgbClr val="1E74D2"/>
                </a:buClr>
                <a:buChar char="•"/>
                <a:defRPr kumimoji="1" sz="2400" b="1">
                  <a:solidFill>
                    <a:srgbClr val="000000"/>
                  </a:solidFill>
                  <a:latin typeface="Arial" panose="020B0604020202020204" pitchFamily="34" charset="0"/>
                </a:defRPr>
              </a:lvl1pPr>
              <a:lvl2pPr marL="742950" indent="-285750">
                <a:spcBef>
                  <a:spcPct val="40000"/>
                </a:spcBef>
                <a:buClr>
                  <a:srgbClr val="0066CC"/>
                </a:buClr>
                <a:buChar char="–"/>
                <a:defRPr kumimoji="1" sz="2400" b="1">
                  <a:solidFill>
                    <a:srgbClr val="000000"/>
                  </a:solidFill>
                  <a:latin typeface="Arial" panose="020B0604020202020204" pitchFamily="34" charset="0"/>
                </a:defRPr>
              </a:lvl2pPr>
              <a:lvl3pPr marL="1143000" indent="-228600">
                <a:lnSpc>
                  <a:spcPct val="95000"/>
                </a:lnSpc>
                <a:spcBef>
                  <a:spcPct val="35000"/>
                </a:spcBef>
                <a:buClr>
                  <a:srgbClr val="0066CC"/>
                </a:buClr>
                <a:buChar char="•"/>
                <a:defRPr kumimoji="1" sz="2400" b="1">
                  <a:solidFill>
                    <a:srgbClr val="000000"/>
                  </a:solidFill>
                  <a:latin typeface="Arial" panose="020B0604020202020204" pitchFamily="34" charset="0"/>
                </a:defRPr>
              </a:lvl3pPr>
              <a:lvl4pPr marL="1600200" indent="-228600">
                <a:lnSpc>
                  <a:spcPct val="75000"/>
                </a:lnSpc>
                <a:spcBef>
                  <a:spcPct val="30000"/>
                </a:spcBef>
                <a:buClr>
                  <a:srgbClr val="1E74D2"/>
                </a:buClr>
                <a:buChar char="–"/>
                <a:defRPr kumimoji="1" sz="2400" b="1">
                  <a:solidFill>
                    <a:srgbClr val="000000"/>
                  </a:solidFill>
                  <a:latin typeface="Arial" panose="020B0604020202020204" pitchFamily="34" charset="0"/>
                </a:defRPr>
              </a:lvl4pPr>
              <a:lvl5pPr marL="2057400" indent="-228600">
                <a:lnSpc>
                  <a:spcPct val="75000"/>
                </a:lnSpc>
                <a:spcBef>
                  <a:spcPct val="30000"/>
                </a:spcBef>
                <a:buChar char="»"/>
                <a:defRPr kumimoji="1" sz="1600">
                  <a:solidFill>
                    <a:srgbClr val="000000"/>
                  </a:solidFill>
                  <a:latin typeface="Arial" panose="020B0604020202020204" pitchFamily="34" charset="0"/>
                </a:defRPr>
              </a:lvl5pPr>
              <a:lvl6pPr marL="25146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6pPr>
              <a:lvl7pPr marL="29718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7pPr>
              <a:lvl8pPr marL="34290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8pPr>
              <a:lvl9pPr marL="3886200" indent="-228600" eaLnBrk="0" fontAlgn="base" hangingPunct="0">
                <a:lnSpc>
                  <a:spcPct val="75000"/>
                </a:lnSpc>
                <a:spcBef>
                  <a:spcPct val="30000"/>
                </a:spcBef>
                <a:spcAft>
                  <a:spcPct val="0"/>
                </a:spcAft>
                <a:buChar char="»"/>
                <a:defRPr kumimoji="1" sz="1600">
                  <a:solidFill>
                    <a:srgbClr val="000000"/>
                  </a:solidFill>
                  <a:latin typeface="Arial" panose="020B0604020202020204" pitchFamily="34" charset="0"/>
                </a:defRPr>
              </a:lvl9pPr>
            </a:lstStyle>
            <a:p>
              <a:pPr algn="ctr">
                <a:spcBef>
                  <a:spcPct val="50000"/>
                </a:spcBef>
                <a:buClrTx/>
                <a:buFontTx/>
                <a:buNone/>
              </a:pPr>
              <a:r>
                <a:rPr kumimoji="0" lang="en-US" altLang="en-US" sz="1400">
                  <a:solidFill>
                    <a:schemeClr val="tx1"/>
                  </a:solidFill>
                </a:rPr>
                <a:t>Price per slice (in dollars)</a:t>
              </a:r>
              <a:endParaRPr kumimoji="0" lang="en-US" altLang="en-US" sz="2600">
                <a:solidFill>
                  <a:schemeClr val="tx1"/>
                </a:solidFill>
              </a:endParaRPr>
            </a:p>
          </p:txBody>
        </p:sp>
      </p:grpSp>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The Curve</a:t>
            </a:r>
          </a:p>
        </p:txBody>
      </p:sp>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800" dirty="0"/>
              <a:t>A </a:t>
            </a:r>
            <a:r>
              <a:rPr lang="en-US" altLang="en-US" sz="2800" b="1" dirty="0"/>
              <a:t>demand curve </a:t>
            </a:r>
            <a:r>
              <a:rPr lang="en-US" altLang="en-US" sz="2800" dirty="0"/>
              <a:t>is a graphical representation of a demand schedule.</a:t>
            </a:r>
          </a:p>
          <a:p>
            <a:r>
              <a:rPr lang="en-US" altLang="en-US" sz="2800" dirty="0"/>
              <a:t>When reading a demand curve, assume all outside factors, such as income, are held constant. </a:t>
            </a:r>
          </a:p>
          <a:p>
            <a:endParaRPr lang="en-US" dirty="0"/>
          </a:p>
        </p:txBody>
      </p:sp>
      <p:grpSp>
        <p:nvGrpSpPr>
          <p:cNvPr id="5" name="Group 55">
            <a:extLst>
              <a:ext uri="{FF2B5EF4-FFF2-40B4-BE49-F238E27FC236}">
                <a16:creationId xmlns:a16="http://schemas.microsoft.com/office/drawing/2014/main" id="{D2629CF3-A12E-EB4A-BC19-844418E81EFD}"/>
              </a:ext>
            </a:extLst>
          </p:cNvPr>
          <p:cNvGrpSpPr>
            <a:grpSpLocks/>
          </p:cNvGrpSpPr>
          <p:nvPr/>
        </p:nvGrpSpPr>
        <p:grpSpPr bwMode="auto">
          <a:xfrm>
            <a:off x="9048147" y="3121066"/>
            <a:ext cx="1806575" cy="1806575"/>
            <a:chOff x="4289" y="1825"/>
            <a:chExt cx="1138" cy="1138"/>
          </a:xfrm>
        </p:grpSpPr>
        <p:grpSp>
          <p:nvGrpSpPr>
            <p:cNvPr id="6" name="Group 46">
              <a:extLst>
                <a:ext uri="{FF2B5EF4-FFF2-40B4-BE49-F238E27FC236}">
                  <a16:creationId xmlns:a16="http://schemas.microsoft.com/office/drawing/2014/main" id="{F0517E83-C0E7-B142-AA1F-B01ECA89D3AE}"/>
                </a:ext>
              </a:extLst>
            </p:cNvPr>
            <p:cNvGrpSpPr>
              <a:grpSpLocks/>
            </p:cNvGrpSpPr>
            <p:nvPr/>
          </p:nvGrpSpPr>
          <p:grpSpPr bwMode="auto">
            <a:xfrm>
              <a:off x="4865" y="2395"/>
              <a:ext cx="562" cy="568"/>
              <a:chOff x="3714" y="1248"/>
              <a:chExt cx="562" cy="568"/>
            </a:xfrm>
          </p:grpSpPr>
          <p:pic>
            <p:nvPicPr>
              <p:cNvPr id="13" name="Picture 47">
                <a:extLst>
                  <a:ext uri="{FF2B5EF4-FFF2-40B4-BE49-F238E27FC236}">
                    <a16:creationId xmlns:a16="http://schemas.microsoft.com/office/drawing/2014/main" id="{7199163A-40AC-4545-902C-EBE958E08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 y="1248"/>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a:extLst>
                  <a:ext uri="{FF2B5EF4-FFF2-40B4-BE49-F238E27FC236}">
                    <a16:creationId xmlns:a16="http://schemas.microsoft.com/office/drawing/2014/main" id="{99676F2E-36F7-944C-9623-6C5023FA8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48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49">
              <a:extLst>
                <a:ext uri="{FF2B5EF4-FFF2-40B4-BE49-F238E27FC236}">
                  <a16:creationId xmlns:a16="http://schemas.microsoft.com/office/drawing/2014/main" id="{CFDB942D-6E0E-5349-AA2A-97550BEE9D3E}"/>
                </a:ext>
              </a:extLst>
            </p:cNvPr>
            <p:cNvGrpSpPr>
              <a:grpSpLocks/>
            </p:cNvGrpSpPr>
            <p:nvPr/>
          </p:nvGrpSpPr>
          <p:grpSpPr bwMode="auto">
            <a:xfrm>
              <a:off x="4577" y="2113"/>
              <a:ext cx="562" cy="568"/>
              <a:chOff x="3714" y="1248"/>
              <a:chExt cx="562" cy="568"/>
            </a:xfrm>
          </p:grpSpPr>
          <p:pic>
            <p:nvPicPr>
              <p:cNvPr id="11" name="Picture 50">
                <a:extLst>
                  <a:ext uri="{FF2B5EF4-FFF2-40B4-BE49-F238E27FC236}">
                    <a16:creationId xmlns:a16="http://schemas.microsoft.com/office/drawing/2014/main" id="{FA3BF323-B19E-2C43-AAEB-6D884366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 y="1248"/>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1">
                <a:extLst>
                  <a:ext uri="{FF2B5EF4-FFF2-40B4-BE49-F238E27FC236}">
                    <a16:creationId xmlns:a16="http://schemas.microsoft.com/office/drawing/2014/main" id="{DEB53F81-E8B9-8F4D-A46F-6CDA9BAC6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48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52">
              <a:extLst>
                <a:ext uri="{FF2B5EF4-FFF2-40B4-BE49-F238E27FC236}">
                  <a16:creationId xmlns:a16="http://schemas.microsoft.com/office/drawing/2014/main" id="{4CFB4935-83E8-ED49-8677-E17114AA67B5}"/>
                </a:ext>
              </a:extLst>
            </p:cNvPr>
            <p:cNvGrpSpPr>
              <a:grpSpLocks/>
            </p:cNvGrpSpPr>
            <p:nvPr/>
          </p:nvGrpSpPr>
          <p:grpSpPr bwMode="auto">
            <a:xfrm>
              <a:off x="4289" y="1825"/>
              <a:ext cx="562" cy="568"/>
              <a:chOff x="3714" y="1248"/>
              <a:chExt cx="562" cy="568"/>
            </a:xfrm>
          </p:grpSpPr>
          <p:pic>
            <p:nvPicPr>
              <p:cNvPr id="9" name="Picture 53">
                <a:extLst>
                  <a:ext uri="{FF2B5EF4-FFF2-40B4-BE49-F238E27FC236}">
                    <a16:creationId xmlns:a16="http://schemas.microsoft.com/office/drawing/2014/main" id="{6E206BB4-E8FF-764A-826A-1DC9DAB0B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 y="1248"/>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4">
                <a:extLst>
                  <a:ext uri="{FF2B5EF4-FFF2-40B4-BE49-F238E27FC236}">
                    <a16:creationId xmlns:a16="http://schemas.microsoft.com/office/drawing/2014/main" id="{F1BA38BF-1A4F-A241-AB35-52F609758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48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oup 43">
            <a:extLst>
              <a:ext uri="{FF2B5EF4-FFF2-40B4-BE49-F238E27FC236}">
                <a16:creationId xmlns:a16="http://schemas.microsoft.com/office/drawing/2014/main" id="{53FD4805-A9BA-8F43-B246-5CA3BB128C87}"/>
              </a:ext>
            </a:extLst>
          </p:cNvPr>
          <p:cNvGrpSpPr>
            <a:grpSpLocks/>
          </p:cNvGrpSpPr>
          <p:nvPr/>
        </p:nvGrpSpPr>
        <p:grpSpPr bwMode="auto">
          <a:xfrm>
            <a:off x="8110468" y="2195777"/>
            <a:ext cx="892175" cy="901700"/>
            <a:chOff x="3714" y="1248"/>
            <a:chExt cx="562" cy="568"/>
          </a:xfrm>
        </p:grpSpPr>
        <p:pic>
          <p:nvPicPr>
            <p:cNvPr id="17" name="Picture 44">
              <a:extLst>
                <a:ext uri="{FF2B5EF4-FFF2-40B4-BE49-F238E27FC236}">
                  <a16:creationId xmlns:a16="http://schemas.microsoft.com/office/drawing/2014/main" id="{3F6FAA45-5B5B-914D-92A3-076B80731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 y="1248"/>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a:extLst>
                <a:ext uri="{FF2B5EF4-FFF2-40B4-BE49-F238E27FC236}">
                  <a16:creationId xmlns:a16="http://schemas.microsoft.com/office/drawing/2014/main" id="{0E7F608E-6B9A-C740-9470-027BA2431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48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57">
            <a:extLst>
              <a:ext uri="{FF2B5EF4-FFF2-40B4-BE49-F238E27FC236}">
                <a16:creationId xmlns:a16="http://schemas.microsoft.com/office/drawing/2014/main" id="{B8C12333-CA24-0A43-8DC5-5B4F7DA3E348}"/>
              </a:ext>
            </a:extLst>
          </p:cNvPr>
          <p:cNvGrpSpPr>
            <a:grpSpLocks/>
          </p:cNvGrpSpPr>
          <p:nvPr/>
        </p:nvGrpSpPr>
        <p:grpSpPr bwMode="auto">
          <a:xfrm>
            <a:off x="8570041" y="2680780"/>
            <a:ext cx="914730" cy="876513"/>
            <a:chOff x="3714" y="1248"/>
            <a:chExt cx="562" cy="568"/>
          </a:xfrm>
        </p:grpSpPr>
        <p:pic>
          <p:nvPicPr>
            <p:cNvPr id="20" name="Picture 58">
              <a:extLst>
                <a:ext uri="{FF2B5EF4-FFF2-40B4-BE49-F238E27FC236}">
                  <a16:creationId xmlns:a16="http://schemas.microsoft.com/office/drawing/2014/main" id="{B94943CD-D2E2-4B49-B8BF-83A8C0284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 y="1248"/>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9">
              <a:extLst>
                <a:ext uri="{FF2B5EF4-FFF2-40B4-BE49-F238E27FC236}">
                  <a16:creationId xmlns:a16="http://schemas.microsoft.com/office/drawing/2014/main" id="{D0D7AB14-4954-0640-BB94-7C9432A21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48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0">
            <a:extLst>
              <a:ext uri="{FF2B5EF4-FFF2-40B4-BE49-F238E27FC236}">
                <a16:creationId xmlns:a16="http://schemas.microsoft.com/office/drawing/2014/main" id="{FDCF89F7-A6CA-B54C-AB1D-071E0C3C9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312" y="210294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86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1187EDA-19FD-0B40-A128-FDD32D2C9BF4}"/>
              </a:ext>
            </a:extLst>
          </p:cNvPr>
          <p:cNvSpPr>
            <a:spLocks noGrp="1"/>
          </p:cNvSpPr>
          <p:nvPr>
            <p:ph idx="1"/>
          </p:nvPr>
        </p:nvSpPr>
        <p:spPr>
          <a:xfrm>
            <a:off x="391886" y="643812"/>
            <a:ext cx="11280710" cy="5887617"/>
          </a:xfrm>
        </p:spPr>
        <p:txBody>
          <a:bodyPr>
            <a:normAutofit/>
          </a:bodyPr>
          <a:lstStyle/>
          <a:p>
            <a:pPr>
              <a:buFontTx/>
              <a:buNone/>
            </a:pPr>
            <a:r>
              <a:rPr lang="en-US" altLang="en-US" dirty="0"/>
              <a:t>1.  The law of demand states that</a:t>
            </a:r>
          </a:p>
          <a:p>
            <a:pPr lvl="1">
              <a:buFontTx/>
              <a:buNone/>
            </a:pPr>
            <a:r>
              <a:rPr lang="en-US" altLang="en-US" sz="2800" dirty="0"/>
              <a:t>(a) consumers will buy more when a price increases.</a:t>
            </a:r>
          </a:p>
          <a:p>
            <a:pPr lvl="1">
              <a:buFontTx/>
              <a:buNone/>
            </a:pPr>
            <a:r>
              <a:rPr lang="en-US" altLang="en-US" sz="2800" dirty="0"/>
              <a:t>(b) price will not influence demand.</a:t>
            </a:r>
          </a:p>
          <a:p>
            <a:pPr lvl="1">
              <a:buFontTx/>
              <a:buNone/>
            </a:pPr>
            <a:r>
              <a:rPr lang="en-US" altLang="en-US" sz="2800" dirty="0"/>
              <a:t>(c) consumers will buy less when a price decreases.</a:t>
            </a:r>
          </a:p>
          <a:p>
            <a:pPr lvl="1">
              <a:buFontTx/>
              <a:buNone/>
            </a:pPr>
            <a:r>
              <a:rPr lang="en-US" altLang="en-US" sz="2800" dirty="0"/>
              <a:t>(d) consumers will buy more when a price decreases.</a:t>
            </a:r>
          </a:p>
          <a:p>
            <a:pPr lvl="1">
              <a:buFontTx/>
              <a:buNone/>
            </a:pPr>
            <a:endParaRPr lang="en-US" altLang="en-US" sz="2800" dirty="0"/>
          </a:p>
          <a:p>
            <a:pPr>
              <a:buFontTx/>
              <a:buNone/>
            </a:pPr>
            <a:r>
              <a:rPr lang="en-US" altLang="en-US" dirty="0"/>
              <a:t>2.  If the price of a good rises and income stays the same, what is the effect on demand?</a:t>
            </a:r>
          </a:p>
          <a:p>
            <a:pPr lvl="1">
              <a:buFontTx/>
              <a:buNone/>
            </a:pPr>
            <a:r>
              <a:rPr lang="en-US" altLang="en-US" sz="2800" dirty="0"/>
              <a:t>(a) the prices of other goods drop</a:t>
            </a:r>
          </a:p>
          <a:p>
            <a:pPr lvl="1">
              <a:buFontTx/>
              <a:buNone/>
            </a:pPr>
            <a:r>
              <a:rPr lang="en-US" altLang="en-US" sz="2800" dirty="0"/>
              <a:t>(b) fewer goods are bought</a:t>
            </a:r>
          </a:p>
          <a:p>
            <a:pPr lvl="1">
              <a:buFontTx/>
              <a:buNone/>
            </a:pPr>
            <a:r>
              <a:rPr lang="en-US" altLang="en-US" sz="2800" dirty="0"/>
              <a:t>(c) more goods are bought</a:t>
            </a:r>
          </a:p>
          <a:p>
            <a:pPr lvl="1">
              <a:buFontTx/>
              <a:buNone/>
            </a:pPr>
            <a:r>
              <a:rPr lang="en-US" altLang="en-US" sz="2800" dirty="0"/>
              <a:t>(d) demand stays the same</a:t>
            </a:r>
          </a:p>
          <a:p>
            <a:endParaRPr lang="en-US" dirty="0"/>
          </a:p>
        </p:txBody>
      </p:sp>
      <p:sp>
        <p:nvSpPr>
          <p:cNvPr id="7" name="Right Arrow 6">
            <a:extLst>
              <a:ext uri="{FF2B5EF4-FFF2-40B4-BE49-F238E27FC236}">
                <a16:creationId xmlns:a16="http://schemas.microsoft.com/office/drawing/2014/main" id="{A14DF285-EAC7-4D42-B594-D13D77B6D136}"/>
              </a:ext>
            </a:extLst>
          </p:cNvPr>
          <p:cNvSpPr/>
          <p:nvPr/>
        </p:nvSpPr>
        <p:spPr>
          <a:xfrm>
            <a:off x="85530" y="2481942"/>
            <a:ext cx="867747"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8783F0E-27AF-5C4F-96F9-4877C390FC40}"/>
              </a:ext>
            </a:extLst>
          </p:cNvPr>
          <p:cNvSpPr/>
          <p:nvPr/>
        </p:nvSpPr>
        <p:spPr>
          <a:xfrm>
            <a:off x="85529" y="4711958"/>
            <a:ext cx="867747"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All things held Constant</a:t>
            </a:r>
          </a:p>
        </p:txBody>
      </p:sp>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r>
              <a:rPr lang="en-US" altLang="en-US" sz="2400" b="1" dirty="0"/>
              <a:t>Ceteris paribus </a:t>
            </a:r>
            <a:r>
              <a:rPr lang="en-US" altLang="en-US" sz="2400" dirty="0"/>
              <a:t>is a Latin phrase economists use meaning “all other things held constant.”</a:t>
            </a:r>
          </a:p>
          <a:p>
            <a:endParaRPr lang="en-US" altLang="en-US" sz="2400" dirty="0"/>
          </a:p>
          <a:p>
            <a:r>
              <a:rPr lang="en-US" altLang="en-US" sz="2400" dirty="0"/>
              <a:t>A demand curve is accurate only as long as the ceteris paribus assumption is true.</a:t>
            </a:r>
          </a:p>
          <a:p>
            <a:endParaRPr lang="en-US" altLang="en-US" sz="2400" dirty="0"/>
          </a:p>
          <a:p>
            <a:r>
              <a:rPr lang="en-US" altLang="en-US" sz="2400" dirty="0"/>
              <a:t>When the ceteris paribus assumption is dropped, movement no longer occurs along the demand curve. Rather, the entire demand curve shifts. </a:t>
            </a:r>
          </a:p>
          <a:p>
            <a:endParaRPr lang="en-US" dirty="0"/>
          </a:p>
        </p:txBody>
      </p:sp>
      <p:pic>
        <p:nvPicPr>
          <p:cNvPr id="5" name="Content Placeholder 4">
            <a:extLst>
              <a:ext uri="{FF2B5EF4-FFF2-40B4-BE49-F238E27FC236}">
                <a16:creationId xmlns:a16="http://schemas.microsoft.com/office/drawing/2014/main" id="{D1463E7A-3BAE-8949-B552-68ADD54F40DC}"/>
              </a:ext>
            </a:extLst>
          </p:cNvPr>
          <p:cNvPicPr>
            <a:picLocks noGrp="1" noChangeAspect="1"/>
          </p:cNvPicPr>
          <p:nvPr>
            <p:ph idx="1"/>
          </p:nvPr>
        </p:nvPicPr>
        <p:blipFill>
          <a:blip r:embed="rId2"/>
          <a:stretch>
            <a:fillRect/>
          </a:stretch>
        </p:blipFill>
        <p:spPr>
          <a:xfrm>
            <a:off x="5738814" y="493712"/>
            <a:ext cx="5714512" cy="4171594"/>
          </a:xfrm>
          <a:prstGeom prst="rect">
            <a:avLst/>
          </a:prstGeom>
        </p:spPr>
      </p:pic>
    </p:spTree>
    <p:extLst>
      <p:ext uri="{BB962C8B-B14F-4D97-AF65-F5344CB8AC3E}">
        <p14:creationId xmlns:p14="http://schemas.microsoft.com/office/powerpoint/2010/main" val="405321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B811-6190-AB44-BFF5-FB5EAF67CE31}"/>
              </a:ext>
            </a:extLst>
          </p:cNvPr>
          <p:cNvSpPr>
            <a:spLocks noGrp="1"/>
          </p:cNvSpPr>
          <p:nvPr>
            <p:ph type="title"/>
          </p:nvPr>
        </p:nvSpPr>
        <p:spPr>
          <a:xfrm>
            <a:off x="0" y="0"/>
            <a:ext cx="5183188" cy="987425"/>
          </a:xfrm>
        </p:spPr>
        <p:txBody>
          <a:bodyPr/>
          <a:lstStyle/>
          <a:p>
            <a:pPr algn="ctr"/>
            <a:r>
              <a:rPr lang="en-US" dirty="0"/>
              <a:t>What Could Shift Demand</a:t>
            </a:r>
          </a:p>
        </p:txBody>
      </p:sp>
      <p:pic>
        <p:nvPicPr>
          <p:cNvPr id="5" name="Content Placeholder 4">
            <a:extLst>
              <a:ext uri="{FF2B5EF4-FFF2-40B4-BE49-F238E27FC236}">
                <a16:creationId xmlns:a16="http://schemas.microsoft.com/office/drawing/2014/main" id="{DD4B14F5-452D-EC46-BE1E-201A5D63E592}"/>
              </a:ext>
            </a:extLst>
          </p:cNvPr>
          <p:cNvPicPr>
            <a:picLocks noGrp="1" noChangeAspect="1"/>
          </p:cNvPicPr>
          <p:nvPr>
            <p:ph idx="1"/>
          </p:nvPr>
        </p:nvPicPr>
        <p:blipFill>
          <a:blip r:embed="rId2"/>
          <a:stretch>
            <a:fillRect/>
          </a:stretch>
        </p:blipFill>
        <p:spPr>
          <a:xfrm>
            <a:off x="8069776" y="0"/>
            <a:ext cx="4122224" cy="3863340"/>
          </a:xfrm>
          <a:prstGeom prst="rect">
            <a:avLst/>
          </a:prstGeom>
        </p:spPr>
      </p:pic>
      <p:sp>
        <p:nvSpPr>
          <p:cNvPr id="4" name="Text Placeholder 3">
            <a:extLst>
              <a:ext uri="{FF2B5EF4-FFF2-40B4-BE49-F238E27FC236}">
                <a16:creationId xmlns:a16="http://schemas.microsoft.com/office/drawing/2014/main" id="{4BF69C72-508A-3343-9F5B-8C0E0D561AD2}"/>
              </a:ext>
            </a:extLst>
          </p:cNvPr>
          <p:cNvSpPr>
            <a:spLocks noGrp="1"/>
          </p:cNvSpPr>
          <p:nvPr>
            <p:ph type="body" sz="half" idx="2"/>
          </p:nvPr>
        </p:nvSpPr>
        <p:spPr>
          <a:xfrm>
            <a:off x="0" y="987425"/>
            <a:ext cx="5183188" cy="5870575"/>
          </a:xfrm>
        </p:spPr>
        <p:txBody>
          <a:bodyPr/>
          <a:lstStyle/>
          <a:p>
            <a:pPr>
              <a:spcBef>
                <a:spcPct val="20000"/>
              </a:spcBef>
            </a:pPr>
            <a:r>
              <a:rPr lang="en-US" altLang="en-US" sz="1700" dirty="0">
                <a:ea typeface="Times" pitchFamily="2" charset="0"/>
                <a:cs typeface="Times" pitchFamily="2" charset="0"/>
              </a:rPr>
              <a:t>1. Income</a:t>
            </a:r>
          </a:p>
          <a:p>
            <a:pPr lvl="1">
              <a:spcBef>
                <a:spcPct val="20000"/>
              </a:spcBef>
            </a:pPr>
            <a:r>
              <a:rPr lang="en-US" altLang="en-US" sz="1700" dirty="0">
                <a:ea typeface="Times" pitchFamily="2" charset="0"/>
                <a:cs typeface="Times" pitchFamily="2" charset="0"/>
              </a:rPr>
              <a:t>Changes in consumers incomes affect demand.  A </a:t>
            </a:r>
            <a:r>
              <a:rPr lang="en-US" altLang="en-US" sz="1700" b="1" dirty="0">
                <a:ea typeface="Times" pitchFamily="2" charset="0"/>
                <a:cs typeface="Times" pitchFamily="2" charset="0"/>
              </a:rPr>
              <a:t>normal good </a:t>
            </a:r>
            <a:r>
              <a:rPr lang="en-US" altLang="en-US" sz="1700" dirty="0">
                <a:ea typeface="Times" pitchFamily="2" charset="0"/>
                <a:cs typeface="Times" pitchFamily="2" charset="0"/>
              </a:rPr>
              <a:t>is a good that consumers demand more of when their incomes increase. An </a:t>
            </a:r>
            <a:r>
              <a:rPr lang="en-US" altLang="en-US" sz="1700" b="1" dirty="0">
                <a:ea typeface="Times" pitchFamily="2" charset="0"/>
                <a:cs typeface="Times" pitchFamily="2" charset="0"/>
              </a:rPr>
              <a:t>inferior good</a:t>
            </a:r>
            <a:r>
              <a:rPr lang="en-US" altLang="en-US" sz="1700" dirty="0">
                <a:ea typeface="Times" pitchFamily="2" charset="0"/>
                <a:cs typeface="Times" pitchFamily="2" charset="0"/>
              </a:rPr>
              <a:t> is a good that consumers demand less of when their income increases.</a:t>
            </a:r>
          </a:p>
          <a:p>
            <a:pPr lvl="1">
              <a:spcBef>
                <a:spcPct val="20000"/>
              </a:spcBef>
            </a:pPr>
            <a:endParaRPr lang="en-US" altLang="en-US" sz="1700" dirty="0">
              <a:ea typeface="Times" pitchFamily="2" charset="0"/>
              <a:cs typeface="Times" pitchFamily="2" charset="0"/>
            </a:endParaRPr>
          </a:p>
          <a:p>
            <a:r>
              <a:rPr lang="en-US" altLang="en-US" sz="1700" dirty="0">
                <a:ea typeface="Times" pitchFamily="2" charset="0"/>
                <a:cs typeface="Times" pitchFamily="2" charset="0"/>
              </a:rPr>
              <a:t>2. Consumer Expectations</a:t>
            </a:r>
          </a:p>
          <a:p>
            <a:pPr lvl="1">
              <a:spcBef>
                <a:spcPct val="20000"/>
              </a:spcBef>
            </a:pPr>
            <a:r>
              <a:rPr lang="en-US" altLang="en-US" sz="1700" dirty="0">
                <a:ea typeface="Times" pitchFamily="2" charset="0"/>
                <a:cs typeface="Times" pitchFamily="2" charset="0"/>
              </a:rPr>
              <a:t>Whether or not we expect a good to increase or decrease in price in the future greatly affects our demand for that good today.</a:t>
            </a:r>
          </a:p>
          <a:p>
            <a:pPr lvl="1">
              <a:spcBef>
                <a:spcPct val="20000"/>
              </a:spcBef>
            </a:pPr>
            <a:endParaRPr lang="en-US" altLang="en-US" sz="1700" dirty="0">
              <a:ea typeface="Times" pitchFamily="2" charset="0"/>
              <a:cs typeface="Times" pitchFamily="2" charset="0"/>
            </a:endParaRPr>
          </a:p>
          <a:p>
            <a:r>
              <a:rPr lang="en-US" altLang="en-US" sz="1700" dirty="0">
                <a:ea typeface="Times" pitchFamily="2" charset="0"/>
                <a:cs typeface="Times" pitchFamily="2" charset="0"/>
              </a:rPr>
              <a:t>3. Population</a:t>
            </a:r>
          </a:p>
          <a:p>
            <a:pPr lvl="1">
              <a:spcBef>
                <a:spcPct val="20000"/>
              </a:spcBef>
            </a:pPr>
            <a:r>
              <a:rPr lang="en-US" altLang="en-US" sz="1700" dirty="0">
                <a:ea typeface="Times" pitchFamily="2" charset="0"/>
                <a:cs typeface="Times" pitchFamily="2" charset="0"/>
              </a:rPr>
              <a:t>Changes in the size of the population also affects the demand for most products. </a:t>
            </a:r>
          </a:p>
          <a:p>
            <a:pPr lvl="1">
              <a:spcBef>
                <a:spcPct val="20000"/>
              </a:spcBef>
            </a:pPr>
            <a:endParaRPr lang="en-US" altLang="en-US" sz="1700" dirty="0">
              <a:ea typeface="Times" pitchFamily="2" charset="0"/>
              <a:cs typeface="Times" pitchFamily="2" charset="0"/>
            </a:endParaRPr>
          </a:p>
          <a:p>
            <a:r>
              <a:rPr lang="en-US" altLang="en-US" sz="1700" dirty="0">
                <a:ea typeface="Times" pitchFamily="2" charset="0"/>
                <a:cs typeface="Times" pitchFamily="2" charset="0"/>
              </a:rPr>
              <a:t>4. Consumer Tastes and Advertising</a:t>
            </a:r>
          </a:p>
          <a:p>
            <a:pPr lvl="1">
              <a:spcBef>
                <a:spcPct val="20000"/>
              </a:spcBef>
            </a:pPr>
            <a:r>
              <a:rPr lang="en-US" altLang="en-US" sz="1700" dirty="0">
                <a:ea typeface="Times" pitchFamily="2" charset="0"/>
                <a:cs typeface="Times" pitchFamily="2" charset="0"/>
              </a:rPr>
              <a:t>Advertising plays an important role in many trends and therefore influences demand.</a:t>
            </a:r>
            <a:endParaRPr lang="en-US" altLang="en-US" sz="1700" dirty="0"/>
          </a:p>
          <a:p>
            <a:endParaRPr lang="en-US" dirty="0"/>
          </a:p>
        </p:txBody>
      </p:sp>
      <p:pic>
        <p:nvPicPr>
          <p:cNvPr id="6" name="Picture 5">
            <a:extLst>
              <a:ext uri="{FF2B5EF4-FFF2-40B4-BE49-F238E27FC236}">
                <a16:creationId xmlns:a16="http://schemas.microsoft.com/office/drawing/2014/main" id="{D57AC338-5F53-2845-ACF8-4D71CCF60E89}"/>
              </a:ext>
            </a:extLst>
          </p:cNvPr>
          <p:cNvPicPr>
            <a:picLocks noChangeAspect="1"/>
          </p:cNvPicPr>
          <p:nvPr/>
        </p:nvPicPr>
        <p:blipFill>
          <a:blip r:embed="rId3"/>
          <a:stretch>
            <a:fillRect/>
          </a:stretch>
        </p:blipFill>
        <p:spPr>
          <a:xfrm>
            <a:off x="7936867" y="4058920"/>
            <a:ext cx="4255133" cy="2799080"/>
          </a:xfrm>
          <a:prstGeom prst="rect">
            <a:avLst/>
          </a:prstGeom>
        </p:spPr>
      </p:pic>
    </p:spTree>
    <p:extLst>
      <p:ext uri="{BB962C8B-B14F-4D97-AF65-F5344CB8AC3E}">
        <p14:creationId xmlns:p14="http://schemas.microsoft.com/office/powerpoint/2010/main" val="1007023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1555</Words>
  <Application>Microsoft Office PowerPoint</Application>
  <PresentationFormat>Widescreen</PresentationFormat>
  <Paragraphs>229</Paragraphs>
  <Slides>20</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Calibri Light</vt:lpstr>
      <vt:lpstr>Franklin Gothic Demi Cond</vt:lpstr>
      <vt:lpstr>Times New Roman</vt:lpstr>
      <vt:lpstr>Office Theme</vt:lpstr>
      <vt:lpstr>Document</vt:lpstr>
      <vt:lpstr>CHAPTER 3</vt:lpstr>
      <vt:lpstr>The Law of Demand</vt:lpstr>
      <vt:lpstr>The Substitution Effect</vt:lpstr>
      <vt:lpstr>The Income Effect</vt:lpstr>
      <vt:lpstr>The Demand Schedule</vt:lpstr>
      <vt:lpstr>The Curve</vt:lpstr>
      <vt:lpstr>PowerPoint Presentation</vt:lpstr>
      <vt:lpstr>All things held Constant</vt:lpstr>
      <vt:lpstr>What Could Shift Demand</vt:lpstr>
      <vt:lpstr>Complements and Substitutes.</vt:lpstr>
      <vt:lpstr>PowerPoint Presentation</vt:lpstr>
      <vt:lpstr>Like a Rubber Band…</vt:lpstr>
      <vt:lpstr>Calculating Elasticity</vt:lpstr>
      <vt:lpstr>Elastic Demand</vt:lpstr>
      <vt:lpstr>Inelastic Demand</vt:lpstr>
      <vt:lpstr>Changes in elasticity</vt:lpstr>
      <vt:lpstr>Elasticity and Revenue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Microsoft Office User</dc:creator>
  <cp:lastModifiedBy>OWNER</cp:lastModifiedBy>
  <cp:revision>21</cp:revision>
  <dcterms:created xsi:type="dcterms:W3CDTF">2019-02-07T01:53:40Z</dcterms:created>
  <dcterms:modified xsi:type="dcterms:W3CDTF">2019-02-13T13:57:53Z</dcterms:modified>
</cp:coreProperties>
</file>