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7" r:id="rId3"/>
    <p:sldId id="278" r:id="rId4"/>
    <p:sldId id="279" r:id="rId5"/>
    <p:sldId id="257" r:id="rId6"/>
    <p:sldId id="258" r:id="rId7"/>
    <p:sldId id="259" r:id="rId8"/>
    <p:sldId id="260" r:id="rId9"/>
    <p:sldId id="261" r:id="rId10"/>
    <p:sldId id="262" r:id="rId11"/>
    <p:sldId id="263" r:id="rId12"/>
    <p:sldId id="264" r:id="rId13"/>
    <p:sldId id="271" r:id="rId14"/>
    <p:sldId id="270" r:id="rId15"/>
    <p:sldId id="275" r:id="rId16"/>
    <p:sldId id="276" r:id="rId17"/>
    <p:sldId id="265" r:id="rId18"/>
    <p:sldId id="266" r:id="rId19"/>
    <p:sldId id="267" r:id="rId20"/>
    <p:sldId id="268" r:id="rId21"/>
    <p:sldId id="272" r:id="rId22"/>
    <p:sldId id="273" r:id="rId23"/>
    <p:sldId id="274" r:id="rId24"/>
  </p:sldIdLst>
  <p:sldSz cx="14249400" cy="10160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432" y="-114"/>
      </p:cViewPr>
      <p:guideLst>
        <p:guide orient="horz" pos="3200"/>
        <p:guide pos="4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8705" y="3156188"/>
            <a:ext cx="1211199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2137410" y="5757334"/>
            <a:ext cx="997458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37FDF-EDB9-40D7-A0C1-CF243F39A74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101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7FDF-EDB9-40D7-A0C1-CF243F39A74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79748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815" y="406874"/>
            <a:ext cx="3206115"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2472" y="406874"/>
            <a:ext cx="9380855"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7FDF-EDB9-40D7-A0C1-CF243F39A74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74230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7FDF-EDB9-40D7-A0C1-CF243F39A74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413597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604" y="6528743"/>
            <a:ext cx="1211199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25604" y="4306243"/>
            <a:ext cx="12111990"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37FDF-EDB9-40D7-A0C1-CF243F39A741}"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325003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2470" y="2370669"/>
            <a:ext cx="6293485"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43446" y="2370669"/>
            <a:ext cx="6293485"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37FDF-EDB9-40D7-A0C1-CF243F39A741}"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41555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2470" y="2274242"/>
            <a:ext cx="6295960"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470" y="3222037"/>
            <a:ext cx="6295960"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238501" y="2274242"/>
            <a:ext cx="6298433"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238501" y="3222037"/>
            <a:ext cx="6298433"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37FDF-EDB9-40D7-A0C1-CF243F39A741}" type="datetimeFigureOut">
              <a:rPr lang="en-US" smtClean="0"/>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1439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37FDF-EDB9-40D7-A0C1-CF243F39A741}" type="datetimeFigureOut">
              <a:rPr lang="en-US" smtClean="0"/>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244142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37FDF-EDB9-40D7-A0C1-CF243F39A741}" type="datetimeFigureOut">
              <a:rPr lang="en-US" smtClean="0"/>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57233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2472" y="404518"/>
            <a:ext cx="4687954"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571120" y="404521"/>
            <a:ext cx="7965810" cy="86712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2472" y="2126076"/>
            <a:ext cx="4687954"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37FDF-EDB9-40D7-A0C1-CF243F39A741}"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151087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92982" y="7112000"/>
            <a:ext cx="854964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92982" y="907815"/>
            <a:ext cx="854964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92982" y="7951612"/>
            <a:ext cx="854964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37FDF-EDB9-40D7-A0C1-CF243F39A741}"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FFAE-8E10-4150-B91D-5CEB17542D89}" type="slidenum">
              <a:rPr lang="en-US" smtClean="0"/>
              <a:t>‹#›</a:t>
            </a:fld>
            <a:endParaRPr lang="en-US"/>
          </a:p>
        </p:txBody>
      </p:sp>
    </p:spTree>
    <p:extLst>
      <p:ext uri="{BB962C8B-B14F-4D97-AF65-F5344CB8AC3E}">
        <p14:creationId xmlns:p14="http://schemas.microsoft.com/office/powerpoint/2010/main" val="204064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470" y="406871"/>
            <a:ext cx="1282446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12470" y="2370669"/>
            <a:ext cx="1282446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12472" y="9416818"/>
            <a:ext cx="3324860"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04737FDF-EDB9-40D7-A0C1-CF243F39A741}" type="datetimeFigureOut">
              <a:rPr lang="en-US" smtClean="0"/>
              <a:t>1/7/2015</a:t>
            </a:fld>
            <a:endParaRPr lang="en-US"/>
          </a:p>
        </p:txBody>
      </p:sp>
      <p:sp>
        <p:nvSpPr>
          <p:cNvPr id="5" name="Footer Placeholder 4"/>
          <p:cNvSpPr>
            <a:spLocks noGrp="1"/>
          </p:cNvSpPr>
          <p:nvPr>
            <p:ph type="ftr" sz="quarter" idx="3"/>
          </p:nvPr>
        </p:nvSpPr>
        <p:spPr>
          <a:xfrm>
            <a:off x="4868548" y="9416818"/>
            <a:ext cx="4512310"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12072" y="9416818"/>
            <a:ext cx="3324860"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325CFFAE-8E10-4150-B91D-5CEB17542D89}" type="slidenum">
              <a:rPr lang="en-US" smtClean="0"/>
              <a:t>‹#›</a:t>
            </a:fld>
            <a:endParaRPr lang="en-US"/>
          </a:p>
        </p:txBody>
      </p:sp>
    </p:spTree>
    <p:extLst>
      <p:ext uri="{BB962C8B-B14F-4D97-AF65-F5344CB8AC3E}">
        <p14:creationId xmlns:p14="http://schemas.microsoft.com/office/powerpoint/2010/main" val="177906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5014" y="153940"/>
            <a:ext cx="13739984" cy="1200329"/>
          </a:xfrm>
          <a:prstGeom prst="rect">
            <a:avLst/>
          </a:prstGeom>
          <a:noFill/>
        </p:spPr>
        <p:txBody>
          <a:bodyPr vert="horz" rtlCol="0">
            <a:spAutoFit/>
          </a:bodyPr>
          <a:lstStyle/>
          <a:p>
            <a:r>
              <a:rPr lang="en-US" sz="3600" b="1" smtClean="0">
                <a:solidFill>
                  <a:srgbClr val="000000"/>
                </a:solidFill>
                <a:latin typeface="Times New Roman - 48"/>
              </a:rPr>
              <a:t>Economics</a:t>
            </a:r>
            <a:r>
              <a:rPr lang="en-US" sz="3600" smtClean="0">
                <a:solidFill>
                  <a:srgbClr val="000000"/>
                </a:solidFill>
                <a:latin typeface="Times New Roman - 48"/>
              </a:rPr>
              <a:t> is the study of how  individuals, families, businesses, and  societies use limited resources to fulfill  their unlimited wants. </a:t>
            </a:r>
            <a:r>
              <a:rPr lang="en-US" sz="3600" smtClean="0">
                <a:solidFill>
                  <a:srgbClr val="000000"/>
                </a:solidFill>
                <a:latin typeface="Arial - 48"/>
              </a:rPr>
              <a:t> </a:t>
            </a:r>
            <a:endParaRPr lang="en-US" sz="3600">
              <a:solidFill>
                <a:srgbClr val="000000"/>
              </a:solidFill>
              <a:latin typeface="Arial - 48"/>
            </a:endParaRPr>
          </a:p>
        </p:txBody>
      </p:sp>
      <p:sp>
        <p:nvSpPr>
          <p:cNvPr id="3" name="TextBox 2"/>
          <p:cNvSpPr txBox="1"/>
          <p:nvPr/>
        </p:nvSpPr>
        <p:spPr>
          <a:xfrm>
            <a:off x="249364" y="2290981"/>
            <a:ext cx="13287566" cy="6555641"/>
          </a:xfrm>
          <a:prstGeom prst="rect">
            <a:avLst/>
          </a:prstGeom>
          <a:noFill/>
        </p:spPr>
        <p:txBody>
          <a:bodyPr vert="horz" rtlCol="0">
            <a:spAutoFit/>
          </a:bodyPr>
          <a:lstStyle/>
          <a:p>
            <a:pPr algn="ctr"/>
            <a:r>
              <a:rPr lang="en-US" sz="3500" smtClean="0">
                <a:solidFill>
                  <a:srgbClr val="000000"/>
                </a:solidFill>
                <a:latin typeface="Times New Roman - 47"/>
              </a:rPr>
              <a:t>The study of economics begins with  the idea that people cannot have  everything they </a:t>
            </a:r>
            <a:r>
              <a:rPr lang="en-US" sz="3500" b="1" smtClean="0">
                <a:solidFill>
                  <a:srgbClr val="000000"/>
                </a:solidFill>
                <a:latin typeface="Times New Roman - 47"/>
              </a:rPr>
              <a:t>need</a:t>
            </a:r>
            <a:r>
              <a:rPr lang="en-US" sz="3500" smtClean="0">
                <a:solidFill>
                  <a:srgbClr val="000000"/>
                </a:solidFill>
                <a:latin typeface="Times New Roman - 47"/>
              </a:rPr>
              <a:t> and </a:t>
            </a:r>
            <a:r>
              <a:rPr lang="en-US" sz="3500" b="1" smtClean="0">
                <a:solidFill>
                  <a:srgbClr val="000000"/>
                </a:solidFill>
                <a:latin typeface="Times New Roman - 47"/>
              </a:rPr>
              <a:t>want</a:t>
            </a:r>
            <a:r>
              <a:rPr lang="en-US" sz="3500" smtClean="0">
                <a:solidFill>
                  <a:srgbClr val="000000"/>
                </a:solidFill>
                <a:latin typeface="Times New Roman - 47"/>
              </a:rPr>
              <a:t>.</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A need is something like air, food, or  shelter that is necessary for survival.</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A want is an item that we desire but  that is not essential to survival.</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Because people cannot have  everything the need or want they  must consider their options and  decide which choice will fit their  needs best.</a:t>
            </a:r>
            <a:endParaRPr lang="en-US" sz="3500">
              <a:solidFill>
                <a:srgbClr val="000000"/>
              </a:solidFill>
              <a:latin typeface="Times New Roman - 47"/>
            </a:endParaRPr>
          </a:p>
        </p:txBody>
      </p:sp>
    </p:spTree>
    <p:extLst>
      <p:ext uri="{BB962C8B-B14F-4D97-AF65-F5344CB8AC3E}">
        <p14:creationId xmlns:p14="http://schemas.microsoft.com/office/powerpoint/2010/main" val="388617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 y="117718"/>
            <a:ext cx="13725430" cy="4939814"/>
          </a:xfrm>
          <a:prstGeom prst="rect">
            <a:avLst/>
          </a:prstGeom>
          <a:noFill/>
        </p:spPr>
        <p:txBody>
          <a:bodyPr vert="horz" wrap="square" rtlCol="0">
            <a:spAutoFit/>
          </a:bodyPr>
          <a:lstStyle/>
          <a:p>
            <a:pPr algn="ctr"/>
            <a:r>
              <a:rPr lang="en-US" sz="3500" b="1" dirty="0" smtClean="0">
                <a:solidFill>
                  <a:srgbClr val="000000"/>
                </a:solidFill>
                <a:latin typeface="Times New Roman - 47"/>
              </a:rPr>
              <a:t>Entrepreneurs</a:t>
            </a:r>
          </a:p>
          <a:p>
            <a:pPr algn="ctr"/>
            <a:r>
              <a:rPr lang="en-US" sz="3500" b="1" dirty="0" smtClean="0">
                <a:solidFill>
                  <a:srgbClr val="000000"/>
                </a:solidFill>
                <a:latin typeface="Times New Roman - 47"/>
              </a:rPr>
              <a:t>I</a:t>
            </a:r>
            <a:r>
              <a:rPr lang="en-US" sz="3500" dirty="0" smtClean="0">
                <a:solidFill>
                  <a:srgbClr val="000000"/>
                </a:solidFill>
                <a:latin typeface="Times New Roman - 47"/>
              </a:rPr>
              <a:t>f land, labor, and capital are the  essential ingredients for creating all  goods and services, who pulls these  resources together?  Entrepreneurs  are ambitious leaders who decide  how to combine land, labor, and  capital resources to create new goods  and services.  </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They are individuals who take risks  to develop original ideas, start  businesses, create new industries,  and fuel economic growth.</a:t>
            </a:r>
            <a:endParaRPr lang="en-US" sz="3500" dirty="0">
              <a:solidFill>
                <a:srgbClr val="000000"/>
              </a:solidFill>
              <a:latin typeface="Times New Roman - 47"/>
            </a:endParaRPr>
          </a:p>
        </p:txBody>
      </p:sp>
      <p:sp>
        <p:nvSpPr>
          <p:cNvPr id="3" name="TextBox 2"/>
          <p:cNvSpPr txBox="1"/>
          <p:nvPr/>
        </p:nvSpPr>
        <p:spPr>
          <a:xfrm>
            <a:off x="587788" y="9118600"/>
            <a:ext cx="3669221" cy="276999"/>
          </a:xfrm>
          <a:prstGeom prst="rect">
            <a:avLst/>
          </a:prstGeom>
          <a:noFill/>
        </p:spPr>
        <p:txBody>
          <a:bodyPr vert="horz" rtlCol="0">
            <a:spAutoFit/>
          </a:bodyPr>
          <a:lstStyle/>
          <a:p>
            <a:r>
              <a:rPr lang="en-US" sz="1200" dirty="0" smtClean="0">
                <a:solidFill>
                  <a:srgbClr val="000000"/>
                </a:solidFill>
                <a:latin typeface="Arial - 16"/>
              </a:rPr>
              <a:t>34% of new business fail</a:t>
            </a:r>
            <a:endParaRPr lang="en-US" sz="1200" dirty="0">
              <a:solidFill>
                <a:srgbClr val="000000"/>
              </a:solidFill>
              <a:latin typeface="Arial - 16"/>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900" y="5074920"/>
            <a:ext cx="44767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59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6235" y="289768"/>
            <a:ext cx="13501307" cy="1754326"/>
          </a:xfrm>
          <a:prstGeom prst="rect">
            <a:avLst/>
          </a:prstGeom>
          <a:noFill/>
        </p:spPr>
        <p:txBody>
          <a:bodyPr vert="horz" rtlCol="0">
            <a:spAutoFit/>
          </a:bodyPr>
          <a:lstStyle/>
          <a:p>
            <a:pPr algn="ctr"/>
            <a:r>
              <a:rPr lang="en-US" sz="3600" b="1" smtClean="0">
                <a:solidFill>
                  <a:srgbClr val="000000"/>
                </a:solidFill>
                <a:latin typeface="Times New Roman - 48"/>
              </a:rPr>
              <a:t>Technology</a:t>
            </a:r>
          </a:p>
          <a:p>
            <a:pPr algn="ctr"/>
            <a:r>
              <a:rPr lang="en-US" sz="3600" b="1" smtClean="0">
                <a:solidFill>
                  <a:srgbClr val="000000"/>
                </a:solidFill>
                <a:latin typeface="Times New Roman - 48"/>
              </a:rPr>
              <a:t>A</a:t>
            </a:r>
            <a:r>
              <a:rPr lang="en-US" sz="3600" smtClean="0">
                <a:solidFill>
                  <a:srgbClr val="000000"/>
                </a:solidFill>
                <a:latin typeface="Times New Roman - 48"/>
              </a:rPr>
              <a:t>ny use of labor, land, or capital that  produces goods and services more  efficiently.</a:t>
            </a:r>
            <a:endParaRPr lang="en-US" sz="3600">
              <a:solidFill>
                <a:srgbClr val="000000"/>
              </a:solidFill>
              <a:latin typeface="Times New Roman - 48"/>
            </a:endParaRPr>
          </a:p>
        </p:txBody>
      </p:sp>
      <p:sp>
        <p:nvSpPr>
          <p:cNvPr id="3" name="TextBox 2"/>
          <p:cNvSpPr txBox="1"/>
          <p:nvPr/>
        </p:nvSpPr>
        <p:spPr>
          <a:xfrm>
            <a:off x="1086516" y="2435865"/>
            <a:ext cx="1888046" cy="276999"/>
          </a:xfrm>
          <a:prstGeom prst="rect">
            <a:avLst/>
          </a:prstGeom>
          <a:noFill/>
        </p:spPr>
        <p:txBody>
          <a:bodyPr vert="horz" rtlCol="0">
            <a:spAutoFit/>
          </a:bodyPr>
          <a:lstStyle/>
          <a:p>
            <a:r>
              <a:rPr lang="en-US" sz="1200" smtClean="0">
                <a:solidFill>
                  <a:srgbClr val="000000"/>
                </a:solidFill>
                <a:latin typeface="Arial - 16"/>
              </a:rPr>
              <a:t>end of 10.1</a:t>
            </a:r>
            <a:endParaRPr lang="en-US" sz="1200">
              <a:solidFill>
                <a:srgbClr val="000000"/>
              </a:solidFill>
              <a:latin typeface="Arial - 16"/>
            </a:endParaRPr>
          </a:p>
        </p:txBody>
      </p:sp>
      <p:sp>
        <p:nvSpPr>
          <p:cNvPr id="4" name="TextBox 3"/>
          <p:cNvSpPr txBox="1"/>
          <p:nvPr/>
        </p:nvSpPr>
        <p:spPr>
          <a:xfrm>
            <a:off x="480917" y="2481141"/>
            <a:ext cx="13002578" cy="4939814"/>
          </a:xfrm>
          <a:prstGeom prst="rect">
            <a:avLst/>
          </a:prstGeom>
          <a:noFill/>
        </p:spPr>
        <p:txBody>
          <a:bodyPr vert="horz" rtlCol="0">
            <a:spAutoFit/>
          </a:bodyPr>
          <a:lstStyle/>
          <a:p>
            <a:pPr algn="ctr"/>
            <a:r>
              <a:rPr lang="en-US" sz="3500" b="1" smtClean="0">
                <a:solidFill>
                  <a:srgbClr val="000000"/>
                </a:solidFill>
                <a:latin typeface="Times New Roman - 47"/>
              </a:rPr>
              <a:t>Trade-offs</a:t>
            </a:r>
          </a:p>
          <a:p>
            <a:pPr algn="ctr"/>
            <a:r>
              <a:rPr lang="en-US" sz="3500" b="1" smtClean="0">
                <a:solidFill>
                  <a:srgbClr val="000000"/>
                </a:solidFill>
                <a:latin typeface="Times New Roman - 47"/>
              </a:rPr>
              <a:t>E</a:t>
            </a:r>
            <a:r>
              <a:rPr lang="en-US" sz="3500" smtClean="0">
                <a:solidFill>
                  <a:srgbClr val="000000"/>
                </a:solidFill>
                <a:latin typeface="Times New Roman - 47"/>
              </a:rPr>
              <a:t>conomists point out that all  individuals, businesses, and large  groups of people-even governments- make decisions that involve trade- offs.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Tr</a:t>
            </a:r>
            <a:r>
              <a:rPr lang="en-US" sz="3500" b="1" smtClean="0">
                <a:solidFill>
                  <a:srgbClr val="000000"/>
                </a:solidFill>
                <a:latin typeface="Times New Roman - 47"/>
              </a:rPr>
              <a:t>ade-offs</a:t>
            </a:r>
            <a:r>
              <a:rPr lang="en-US" sz="3500" smtClean="0">
                <a:solidFill>
                  <a:srgbClr val="000000"/>
                </a:solidFill>
                <a:latin typeface="Times New Roman - 47"/>
              </a:rPr>
              <a:t> are all the alternatives  that we give up whenever we  choose one course of action over  another.  In other words, a trade-off  is </a:t>
            </a:r>
            <a:r>
              <a:rPr lang="en-US" sz="3500" u="sng" smtClean="0">
                <a:solidFill>
                  <a:srgbClr val="000000"/>
                </a:solidFill>
                <a:latin typeface="Times New Roman - 47"/>
              </a:rPr>
              <a:t>all of the possible alternatives that are rejected when a choice is made.</a:t>
            </a:r>
            <a:endParaRPr lang="en-US" sz="3500" u="sng">
              <a:solidFill>
                <a:srgbClr val="000000"/>
              </a:solidFill>
              <a:latin typeface="Times New Roman - 47"/>
            </a:endParaRPr>
          </a:p>
        </p:txBody>
      </p:sp>
    </p:spTree>
    <p:extLst>
      <p:ext uri="{BB962C8B-B14F-4D97-AF65-F5344CB8AC3E}">
        <p14:creationId xmlns:p14="http://schemas.microsoft.com/office/powerpoint/2010/main" val="256445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0917" y="117719"/>
            <a:ext cx="13180695" cy="5078313"/>
          </a:xfrm>
          <a:prstGeom prst="rect">
            <a:avLst/>
          </a:prstGeom>
          <a:noFill/>
        </p:spPr>
        <p:txBody>
          <a:bodyPr vert="horz" rtlCol="0">
            <a:spAutoFit/>
          </a:bodyPr>
          <a:lstStyle/>
          <a:p>
            <a:pPr algn="ctr"/>
            <a:r>
              <a:rPr lang="en-US" sz="3600" smtClean="0">
                <a:solidFill>
                  <a:srgbClr val="000000"/>
                </a:solidFill>
                <a:latin typeface="Times New Roman - 48"/>
              </a:rPr>
              <a:t>Whenever individuals, businesses, or  governments decide on a course of  action, they face many trade-offs.   One alternative, though, is usually  more desirable than all the others.   The most desirable alternative given  up as the result of a decision is called  the </a:t>
            </a:r>
            <a:r>
              <a:rPr lang="en-US" sz="3600" b="1" smtClean="0">
                <a:solidFill>
                  <a:srgbClr val="000000"/>
                </a:solidFill>
                <a:latin typeface="Times New Roman - 48"/>
              </a:rPr>
              <a:t>opportunity cost</a:t>
            </a:r>
            <a:r>
              <a:rPr lang="en-US" sz="3600" smtClean="0">
                <a:solidFill>
                  <a:srgbClr val="000000"/>
                </a:solidFill>
                <a:latin typeface="Times New Roman - 48"/>
              </a:rPr>
              <a:t>.</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If a family buys a computer, family  members cannot use the same money  to pay for their second choice, going  on a trip.  The trip, then, is the  opportunity cost of buying the  computer.</a:t>
            </a:r>
            <a:endParaRPr lang="en-US" sz="3600">
              <a:solidFill>
                <a:srgbClr val="000000"/>
              </a:solidFill>
              <a:latin typeface="Times New Roman - 48"/>
            </a:endParaRPr>
          </a:p>
        </p:txBody>
      </p:sp>
    </p:spTree>
    <p:extLst>
      <p:ext uri="{BB962C8B-B14F-4D97-AF65-F5344CB8AC3E}">
        <p14:creationId xmlns:p14="http://schemas.microsoft.com/office/powerpoint/2010/main" val="63630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889000"/>
            <a:ext cx="13792200" cy="4524315"/>
          </a:xfrm>
          <a:prstGeom prst="rect">
            <a:avLst/>
          </a:prstGeom>
          <a:noFill/>
        </p:spPr>
        <p:txBody>
          <a:bodyPr wrap="square" rtlCol="0">
            <a:spAutoFit/>
          </a:bodyPr>
          <a:lstStyle/>
          <a:p>
            <a:r>
              <a:rPr lang="en-US" sz="3600" dirty="0" smtClean="0"/>
              <a:t>Efficiency-use of resources in such a was as to maximize the output of goods and services.</a:t>
            </a:r>
          </a:p>
          <a:p>
            <a:endParaRPr lang="en-US" sz="3600" dirty="0"/>
          </a:p>
          <a:p>
            <a:r>
              <a:rPr lang="en-US" sz="3600" dirty="0" smtClean="0"/>
              <a:t>Underutilization- use of fewer resources than the economy is capable of using.</a:t>
            </a:r>
          </a:p>
          <a:p>
            <a:endParaRPr lang="en-US" sz="3600" dirty="0"/>
          </a:p>
          <a:p>
            <a:r>
              <a:rPr lang="en-US" sz="3600" dirty="0" smtClean="0"/>
              <a:t>Growth- PPC is a snap shot in time showing all the combinations.  If more factors are put into play the curve “shifts to the right”</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5448875"/>
            <a:ext cx="5132625" cy="446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43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52880"/>
            <a:ext cx="12801600" cy="725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63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297" y="127000"/>
            <a:ext cx="9533241" cy="957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55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584200"/>
            <a:ext cx="10784349" cy="86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17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 name="Group 27"/>
          <p:cNvGrpSpPr/>
          <p:nvPr/>
        </p:nvGrpSpPr>
        <p:grpSpPr>
          <a:xfrm>
            <a:off x="213741" y="153939"/>
            <a:ext cx="13715048" cy="4524280"/>
            <a:chOff x="152400" y="215900"/>
            <a:chExt cx="9779000" cy="6345302"/>
          </a:xfrm>
        </p:grpSpPr>
        <p:sp>
          <p:nvSpPr>
            <p:cNvPr id="2" name="Freeform 1"/>
            <p:cNvSpPr/>
            <p:nvPr/>
          </p:nvSpPr>
          <p:spPr>
            <a:xfrm>
              <a:off x="215900" y="215900"/>
              <a:ext cx="9647302" cy="6345302"/>
            </a:xfrm>
            <a:custGeom>
              <a:avLst/>
              <a:gdLst/>
              <a:ahLst/>
              <a:cxnLst/>
              <a:rect l="0" t="0" r="0" b="0"/>
              <a:pathLst>
                <a:path w="9647302" h="6345302">
                  <a:moveTo>
                    <a:pt x="0" y="0"/>
                  </a:moveTo>
                  <a:lnTo>
                    <a:pt x="9647301" y="0"/>
                  </a:lnTo>
                  <a:lnTo>
                    <a:pt x="9647301" y="6345301"/>
                  </a:lnTo>
                  <a:lnTo>
                    <a:pt x="0" y="634530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2095500" y="228600"/>
              <a:ext cx="0" cy="62738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070100" y="647700"/>
              <a:ext cx="77724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19800" y="660400"/>
              <a:ext cx="0" cy="5867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41300" y="228600"/>
              <a:ext cx="9588501" cy="1511301"/>
            </a:xfrm>
            <a:custGeom>
              <a:avLst/>
              <a:gdLst/>
              <a:ahLst/>
              <a:cxnLst/>
              <a:rect l="0" t="0" r="0" b="0"/>
              <a:pathLst>
                <a:path w="9588501" h="1511301">
                  <a:moveTo>
                    <a:pt x="0" y="0"/>
                  </a:moveTo>
                  <a:lnTo>
                    <a:pt x="9588500" y="0"/>
                  </a:lnTo>
                  <a:lnTo>
                    <a:pt x="9588500" y="1511300"/>
                  </a:lnTo>
                  <a:lnTo>
                    <a:pt x="0" y="1511300"/>
                  </a:lnTo>
                  <a:close/>
                </a:path>
              </a:pathLst>
            </a:custGeom>
            <a:solidFill>
              <a:srgbClr val="D2B48C">
                <a:alpha val="34902"/>
              </a:srgbClr>
            </a:solidFill>
            <a:ln w="38100" cap="flat" cmpd="sng" algn="ctr">
              <a:solidFill>
                <a:srgbClr val="D2B48C">
                  <a:alpha val="34902"/>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20900" y="774699"/>
              <a:ext cx="3860800" cy="474822"/>
            </a:xfrm>
            <a:prstGeom prst="rect">
              <a:avLst/>
            </a:prstGeom>
            <a:noFill/>
          </p:spPr>
          <p:txBody>
            <a:bodyPr vert="horz" rtlCol="0">
              <a:spAutoFit/>
            </a:bodyPr>
            <a:lstStyle/>
            <a:p>
              <a:pPr algn="ctr"/>
              <a:r>
                <a:rPr lang="en-US" sz="1600" smtClean="0">
                  <a:solidFill>
                    <a:srgbClr val="000000"/>
                  </a:solidFill>
                  <a:latin typeface="Times New Roman - 21"/>
                </a:rPr>
                <a:t>Sleep late</a:t>
              </a:r>
              <a:endParaRPr lang="en-US" sz="1600">
                <a:solidFill>
                  <a:srgbClr val="000000"/>
                </a:solidFill>
                <a:latin typeface="Times New Roman - 21"/>
              </a:endParaRPr>
            </a:p>
          </p:txBody>
        </p:sp>
        <p:sp>
          <p:nvSpPr>
            <p:cNvPr id="8" name="TextBox 7"/>
            <p:cNvSpPr txBox="1"/>
            <p:nvPr/>
          </p:nvSpPr>
          <p:spPr>
            <a:xfrm>
              <a:off x="6057900" y="736601"/>
              <a:ext cx="3810000" cy="474822"/>
            </a:xfrm>
            <a:prstGeom prst="rect">
              <a:avLst/>
            </a:prstGeom>
            <a:noFill/>
          </p:spPr>
          <p:txBody>
            <a:bodyPr vert="horz" rtlCol="0">
              <a:spAutoFit/>
            </a:bodyPr>
            <a:lstStyle/>
            <a:p>
              <a:pPr algn="ctr"/>
              <a:r>
                <a:rPr lang="en-US" sz="1600" smtClean="0">
                  <a:solidFill>
                    <a:srgbClr val="000000"/>
                  </a:solidFill>
                  <a:latin typeface="Times New Roman - 21"/>
                </a:rPr>
                <a:t>Wake up early to study</a:t>
              </a:r>
              <a:endParaRPr lang="en-US" sz="1600">
                <a:solidFill>
                  <a:srgbClr val="000000"/>
                </a:solidFill>
                <a:latin typeface="Times New Roman - 21"/>
              </a:endParaRPr>
            </a:p>
          </p:txBody>
        </p:sp>
        <p:sp>
          <p:nvSpPr>
            <p:cNvPr id="9" name="TextBox 8"/>
            <p:cNvSpPr txBox="1"/>
            <p:nvPr/>
          </p:nvSpPr>
          <p:spPr>
            <a:xfrm>
              <a:off x="2133600" y="254000"/>
              <a:ext cx="7747000" cy="474822"/>
            </a:xfrm>
            <a:prstGeom prst="rect">
              <a:avLst/>
            </a:prstGeom>
            <a:noFill/>
          </p:spPr>
          <p:txBody>
            <a:bodyPr vert="horz" rtlCol="0">
              <a:spAutoFit/>
            </a:bodyPr>
            <a:lstStyle/>
            <a:p>
              <a:pPr algn="ctr"/>
              <a:r>
                <a:rPr lang="en-US" sz="1600" smtClean="0">
                  <a:solidFill>
                    <a:srgbClr val="000000"/>
                  </a:solidFill>
                  <a:latin typeface="Times New Roman - 22"/>
                </a:rPr>
                <a:t>Alternatives</a:t>
              </a:r>
              <a:endParaRPr lang="en-US" sz="1600">
                <a:solidFill>
                  <a:srgbClr val="000000"/>
                </a:solidFill>
                <a:latin typeface="Times New Roman - 22"/>
              </a:endParaRPr>
            </a:p>
          </p:txBody>
        </p:sp>
        <p:grpSp>
          <p:nvGrpSpPr>
            <p:cNvPr id="12" name="Group 11"/>
            <p:cNvGrpSpPr/>
            <p:nvPr/>
          </p:nvGrpSpPr>
          <p:grpSpPr>
            <a:xfrm>
              <a:off x="266700" y="1765300"/>
              <a:ext cx="9538717" cy="1399160"/>
              <a:chOff x="266700" y="1765300"/>
              <a:chExt cx="9538717" cy="1399160"/>
            </a:xfrm>
          </p:grpSpPr>
          <p:sp>
            <p:nvSpPr>
              <p:cNvPr id="10" name="Freeform 9"/>
              <p:cNvSpPr/>
              <p:nvPr/>
            </p:nvSpPr>
            <p:spPr>
              <a:xfrm>
                <a:off x="266700" y="1765300"/>
                <a:ext cx="9538717" cy="1399160"/>
              </a:xfrm>
              <a:custGeom>
                <a:avLst/>
                <a:gdLst/>
                <a:ahLst/>
                <a:cxnLst/>
                <a:rect l="0" t="0" r="0" b="0"/>
                <a:pathLst>
                  <a:path w="9538717" h="1399160">
                    <a:moveTo>
                      <a:pt x="0" y="0"/>
                    </a:moveTo>
                    <a:lnTo>
                      <a:pt x="9538716" y="0"/>
                    </a:lnTo>
                    <a:lnTo>
                      <a:pt x="9538716" y="1399159"/>
                    </a:lnTo>
                    <a:lnTo>
                      <a:pt x="0" y="1399159"/>
                    </a:lnTo>
                    <a:close/>
                  </a:path>
                </a:pathLst>
              </a:custGeom>
              <a:solidFill>
                <a:srgbClr val="7B7BC0">
                  <a:alpha val="34902"/>
                </a:srgbClr>
              </a:solidFill>
              <a:ln w="38100" cap="flat" cmpd="sng" algn="ctr">
                <a:solidFill>
                  <a:srgbClr val="7B7BC0">
                    <a:alpha val="34902"/>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0136" y="1835258"/>
                <a:ext cx="8616457" cy="388491"/>
              </a:xfrm>
              <a:prstGeom prst="rect">
                <a:avLst/>
              </a:prstGeom>
              <a:noFill/>
            </p:spPr>
            <p:txBody>
              <a:bodyPr vert="horz" rtlCol="0">
                <a:spAutoFit/>
              </a:bodyPr>
              <a:lstStyle/>
              <a:p>
                <a:pPr algn="ctr"/>
                <a:r>
                  <a:rPr lang="en-US" sz="1200" smtClean="0">
                    <a:solidFill>
                      <a:srgbClr val="7B7BC0"/>
                    </a:solidFill>
                    <a:latin typeface="Times New Roman - 16"/>
                  </a:rPr>
                  <a:t> </a:t>
                </a:r>
                <a:endParaRPr lang="en-US" sz="1200">
                  <a:solidFill>
                    <a:srgbClr val="7B7BC0"/>
                  </a:solidFill>
                  <a:latin typeface="Times New Roman - 16"/>
                </a:endParaRPr>
              </a:p>
            </p:txBody>
          </p:sp>
        </p:grpSp>
        <p:sp>
          <p:nvSpPr>
            <p:cNvPr id="13" name="TextBox 12"/>
            <p:cNvSpPr txBox="1"/>
            <p:nvPr/>
          </p:nvSpPr>
          <p:spPr>
            <a:xfrm>
              <a:off x="2082800" y="1866900"/>
              <a:ext cx="3937000" cy="820147"/>
            </a:xfrm>
            <a:prstGeom prst="rect">
              <a:avLst/>
            </a:prstGeom>
            <a:noFill/>
          </p:spPr>
          <p:txBody>
            <a:bodyPr vert="horz" rtlCol="0">
              <a:spAutoFit/>
            </a:bodyPr>
            <a:lstStyle/>
            <a:p>
              <a:pPr algn="ctr"/>
              <a:r>
                <a:rPr lang="en-US" sz="1600" smtClean="0">
                  <a:solidFill>
                    <a:srgbClr val="000000"/>
                  </a:solidFill>
                  <a:latin typeface="Times New Roman - 22"/>
                </a:rPr>
                <a:t>Enjoy more sleep</a:t>
              </a:r>
            </a:p>
            <a:p>
              <a:pPr algn="ctr"/>
              <a:r>
                <a:rPr lang="en-US" sz="1600" smtClean="0">
                  <a:solidFill>
                    <a:srgbClr val="000000"/>
                  </a:solidFill>
                  <a:latin typeface="Times New Roman - 22"/>
                </a:rPr>
                <a:t>Have more energy during the  day</a:t>
              </a:r>
              <a:endParaRPr lang="en-US" sz="1600">
                <a:solidFill>
                  <a:srgbClr val="000000"/>
                </a:solidFill>
                <a:latin typeface="Times New Roman - 22"/>
              </a:endParaRPr>
            </a:p>
          </p:txBody>
        </p:sp>
        <p:sp>
          <p:nvSpPr>
            <p:cNvPr id="14" name="TextBox 13"/>
            <p:cNvSpPr txBox="1"/>
            <p:nvPr/>
          </p:nvSpPr>
          <p:spPr>
            <a:xfrm>
              <a:off x="6045200" y="1790700"/>
              <a:ext cx="3886200" cy="1165473"/>
            </a:xfrm>
            <a:prstGeom prst="rect">
              <a:avLst/>
            </a:prstGeom>
            <a:noFill/>
          </p:spPr>
          <p:txBody>
            <a:bodyPr vert="horz" rtlCol="0">
              <a:spAutoFit/>
            </a:bodyPr>
            <a:lstStyle/>
            <a:p>
              <a:pPr algn="ctr"/>
              <a:r>
                <a:rPr lang="en-US" sz="1600" smtClean="0">
                  <a:solidFill>
                    <a:srgbClr val="000000"/>
                  </a:solidFill>
                  <a:latin typeface="Times New Roman - 22"/>
                </a:rPr>
                <a:t>Better grade on test</a:t>
              </a:r>
            </a:p>
            <a:p>
              <a:pPr algn="ctr"/>
              <a:r>
                <a:rPr lang="en-US" sz="1600" smtClean="0">
                  <a:solidFill>
                    <a:srgbClr val="000000"/>
                  </a:solidFill>
                  <a:latin typeface="Times New Roman - 22"/>
                </a:rPr>
                <a:t>Teacher and parental approval</a:t>
              </a:r>
            </a:p>
            <a:p>
              <a:pPr algn="ctr"/>
              <a:r>
                <a:rPr lang="en-US" sz="1600" smtClean="0">
                  <a:solidFill>
                    <a:srgbClr val="000000"/>
                  </a:solidFill>
                  <a:latin typeface="Times New Roman - 22"/>
                </a:rPr>
                <a:t>Personal satisfaction</a:t>
              </a:r>
              <a:endParaRPr lang="en-US" sz="1600">
                <a:solidFill>
                  <a:srgbClr val="000000"/>
                </a:solidFill>
                <a:latin typeface="Times New Roman - 22"/>
              </a:endParaRPr>
            </a:p>
          </p:txBody>
        </p:sp>
        <p:sp>
          <p:nvSpPr>
            <p:cNvPr id="15" name="TextBox 14"/>
            <p:cNvSpPr txBox="1"/>
            <p:nvPr/>
          </p:nvSpPr>
          <p:spPr>
            <a:xfrm>
              <a:off x="660400" y="3365500"/>
              <a:ext cx="1397000" cy="474822"/>
            </a:xfrm>
            <a:prstGeom prst="rect">
              <a:avLst/>
            </a:prstGeom>
            <a:noFill/>
          </p:spPr>
          <p:txBody>
            <a:bodyPr vert="horz" rtlCol="0">
              <a:spAutoFit/>
            </a:bodyPr>
            <a:lstStyle/>
            <a:p>
              <a:r>
                <a:rPr lang="en-US" sz="1600" smtClean="0">
                  <a:solidFill>
                    <a:srgbClr val="000000"/>
                  </a:solidFill>
                  <a:latin typeface="Times New Roman - 21"/>
                </a:rPr>
                <a:t>Decision</a:t>
              </a:r>
              <a:endParaRPr lang="en-US" sz="1600">
                <a:solidFill>
                  <a:srgbClr val="000000"/>
                </a:solidFill>
                <a:latin typeface="Times New Roman - 21"/>
              </a:endParaRPr>
            </a:p>
          </p:txBody>
        </p:sp>
        <p:sp>
          <p:nvSpPr>
            <p:cNvPr id="16" name="TextBox 15"/>
            <p:cNvSpPr txBox="1"/>
            <p:nvPr/>
          </p:nvSpPr>
          <p:spPr>
            <a:xfrm>
              <a:off x="635000" y="1930400"/>
              <a:ext cx="1346200" cy="474822"/>
            </a:xfrm>
            <a:prstGeom prst="rect">
              <a:avLst/>
            </a:prstGeom>
            <a:noFill/>
          </p:spPr>
          <p:txBody>
            <a:bodyPr vert="horz" rtlCol="0">
              <a:spAutoFit/>
            </a:bodyPr>
            <a:lstStyle/>
            <a:p>
              <a:r>
                <a:rPr lang="en-US" sz="1600" smtClean="0">
                  <a:solidFill>
                    <a:srgbClr val="000000"/>
                  </a:solidFill>
                  <a:latin typeface="Times New Roman - 22"/>
                </a:rPr>
                <a:t>Benefits</a:t>
              </a:r>
              <a:endParaRPr lang="en-US" sz="1600">
                <a:solidFill>
                  <a:srgbClr val="000000"/>
                </a:solidFill>
                <a:latin typeface="Times New Roman - 22"/>
              </a:endParaRPr>
            </a:p>
          </p:txBody>
        </p:sp>
        <p:sp>
          <p:nvSpPr>
            <p:cNvPr id="17" name="TextBox 16"/>
            <p:cNvSpPr txBox="1"/>
            <p:nvPr/>
          </p:nvSpPr>
          <p:spPr>
            <a:xfrm>
              <a:off x="2120900" y="3467099"/>
              <a:ext cx="3860800" cy="474822"/>
            </a:xfrm>
            <a:prstGeom prst="rect">
              <a:avLst/>
            </a:prstGeom>
            <a:noFill/>
          </p:spPr>
          <p:txBody>
            <a:bodyPr vert="horz" rtlCol="0">
              <a:spAutoFit/>
            </a:bodyPr>
            <a:lstStyle/>
            <a:p>
              <a:pPr algn="ctr"/>
              <a:r>
                <a:rPr lang="en-US" sz="1600" smtClean="0">
                  <a:solidFill>
                    <a:srgbClr val="000000"/>
                  </a:solidFill>
                  <a:latin typeface="Times New Roman - 22"/>
                </a:rPr>
                <a:t>Sleep late</a:t>
              </a:r>
              <a:endParaRPr lang="en-US" sz="1600">
                <a:solidFill>
                  <a:srgbClr val="000000"/>
                </a:solidFill>
                <a:latin typeface="Times New Roman - 22"/>
              </a:endParaRPr>
            </a:p>
          </p:txBody>
        </p:sp>
        <p:sp>
          <p:nvSpPr>
            <p:cNvPr id="18" name="TextBox 17"/>
            <p:cNvSpPr txBox="1"/>
            <p:nvPr/>
          </p:nvSpPr>
          <p:spPr>
            <a:xfrm>
              <a:off x="5956300" y="3479800"/>
              <a:ext cx="3962400" cy="474822"/>
            </a:xfrm>
            <a:prstGeom prst="rect">
              <a:avLst/>
            </a:prstGeom>
            <a:noFill/>
          </p:spPr>
          <p:txBody>
            <a:bodyPr vert="horz" rtlCol="0">
              <a:spAutoFit/>
            </a:bodyPr>
            <a:lstStyle/>
            <a:p>
              <a:pPr algn="ctr"/>
              <a:r>
                <a:rPr lang="en-US" sz="1600" smtClean="0">
                  <a:solidFill>
                    <a:srgbClr val="000000"/>
                  </a:solidFill>
                  <a:latin typeface="Times New Roman - 21"/>
                </a:rPr>
                <a:t>Wake up early to study for test</a:t>
              </a:r>
              <a:endParaRPr lang="en-US" sz="1600">
                <a:solidFill>
                  <a:srgbClr val="000000"/>
                </a:solidFill>
                <a:latin typeface="Times New Roman - 21"/>
              </a:endParaRPr>
            </a:p>
          </p:txBody>
        </p:sp>
        <p:grpSp>
          <p:nvGrpSpPr>
            <p:cNvPr id="21" name="Group 20"/>
            <p:cNvGrpSpPr/>
            <p:nvPr/>
          </p:nvGrpSpPr>
          <p:grpSpPr>
            <a:xfrm>
              <a:off x="241300" y="3975100"/>
              <a:ext cx="9589262" cy="813309"/>
              <a:chOff x="241300" y="3975100"/>
              <a:chExt cx="9589262" cy="813309"/>
            </a:xfrm>
          </p:grpSpPr>
          <p:sp>
            <p:nvSpPr>
              <p:cNvPr id="19" name="Freeform 18"/>
              <p:cNvSpPr/>
              <p:nvPr/>
            </p:nvSpPr>
            <p:spPr>
              <a:xfrm>
                <a:off x="241300" y="3975100"/>
                <a:ext cx="9589262" cy="813309"/>
              </a:xfrm>
              <a:custGeom>
                <a:avLst/>
                <a:gdLst/>
                <a:ahLst/>
                <a:cxnLst/>
                <a:rect l="0" t="0" r="0" b="0"/>
                <a:pathLst>
                  <a:path w="9589262" h="813309">
                    <a:moveTo>
                      <a:pt x="0" y="0"/>
                    </a:moveTo>
                    <a:lnTo>
                      <a:pt x="9589261" y="0"/>
                    </a:lnTo>
                    <a:lnTo>
                      <a:pt x="9589261" y="813308"/>
                    </a:lnTo>
                    <a:lnTo>
                      <a:pt x="0" y="813308"/>
                    </a:lnTo>
                    <a:close/>
                  </a:path>
                </a:pathLst>
              </a:custGeom>
              <a:solidFill>
                <a:srgbClr val="7B7BC0">
                  <a:alpha val="34902"/>
                </a:srgbClr>
              </a:solidFill>
              <a:ln w="38100" cap="flat" cmpd="sng" algn="ctr">
                <a:solidFill>
                  <a:srgbClr val="7B7BC0">
                    <a:alpha val="34902"/>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57263" y="4015765"/>
                <a:ext cx="8661443" cy="388491"/>
              </a:xfrm>
              <a:prstGeom prst="rect">
                <a:avLst/>
              </a:prstGeom>
              <a:noFill/>
            </p:spPr>
            <p:txBody>
              <a:bodyPr vert="horz" rtlCol="0">
                <a:spAutoFit/>
              </a:bodyPr>
              <a:lstStyle/>
              <a:p>
                <a:pPr algn="ctr"/>
                <a:r>
                  <a:rPr lang="en-US" sz="1200" smtClean="0">
                    <a:solidFill>
                      <a:srgbClr val="7B7BC0"/>
                    </a:solidFill>
                    <a:latin typeface="Times New Roman - 16"/>
                  </a:rPr>
                  <a:t> </a:t>
                </a:r>
                <a:endParaRPr lang="en-US" sz="1200">
                  <a:solidFill>
                    <a:srgbClr val="7B7BC0"/>
                  </a:solidFill>
                  <a:latin typeface="Times New Roman - 16"/>
                </a:endParaRPr>
              </a:p>
            </p:txBody>
          </p:sp>
        </p:grpSp>
        <p:sp>
          <p:nvSpPr>
            <p:cNvPr id="22" name="TextBox 21"/>
            <p:cNvSpPr txBox="1"/>
            <p:nvPr/>
          </p:nvSpPr>
          <p:spPr>
            <a:xfrm>
              <a:off x="215900" y="4000500"/>
              <a:ext cx="1828800" cy="474822"/>
            </a:xfrm>
            <a:prstGeom prst="rect">
              <a:avLst/>
            </a:prstGeom>
            <a:noFill/>
          </p:spPr>
          <p:txBody>
            <a:bodyPr vert="horz" rtlCol="0">
              <a:spAutoFit/>
            </a:bodyPr>
            <a:lstStyle/>
            <a:p>
              <a:pPr algn="ctr"/>
              <a:r>
                <a:rPr lang="en-US" sz="1600" smtClean="0">
                  <a:solidFill>
                    <a:srgbClr val="000000"/>
                  </a:solidFill>
                  <a:latin typeface="Times New Roman - 22"/>
                </a:rPr>
                <a:t>Opportunity  Cost</a:t>
              </a:r>
              <a:endParaRPr lang="en-US" sz="1600">
                <a:solidFill>
                  <a:srgbClr val="000000"/>
                </a:solidFill>
                <a:latin typeface="Times New Roman - 22"/>
              </a:endParaRPr>
            </a:p>
          </p:txBody>
        </p:sp>
        <p:sp>
          <p:nvSpPr>
            <p:cNvPr id="23" name="TextBox 22"/>
            <p:cNvSpPr txBox="1"/>
            <p:nvPr/>
          </p:nvSpPr>
          <p:spPr>
            <a:xfrm>
              <a:off x="2108200" y="4127500"/>
              <a:ext cx="3911600" cy="474822"/>
            </a:xfrm>
            <a:prstGeom prst="rect">
              <a:avLst/>
            </a:prstGeom>
            <a:noFill/>
          </p:spPr>
          <p:txBody>
            <a:bodyPr vert="horz" rtlCol="0">
              <a:spAutoFit/>
            </a:bodyPr>
            <a:lstStyle/>
            <a:p>
              <a:pPr algn="ctr"/>
              <a:r>
                <a:rPr lang="en-US" sz="1600" smtClean="0">
                  <a:solidFill>
                    <a:srgbClr val="000000"/>
                  </a:solidFill>
                  <a:latin typeface="Times New Roman - 21"/>
                </a:rPr>
                <a:t>Extra study time</a:t>
              </a:r>
              <a:endParaRPr lang="en-US" sz="1600">
                <a:solidFill>
                  <a:srgbClr val="000000"/>
                </a:solidFill>
                <a:latin typeface="Times New Roman - 21"/>
              </a:endParaRPr>
            </a:p>
          </p:txBody>
        </p:sp>
        <p:sp>
          <p:nvSpPr>
            <p:cNvPr id="24" name="TextBox 23"/>
            <p:cNvSpPr txBox="1"/>
            <p:nvPr/>
          </p:nvSpPr>
          <p:spPr>
            <a:xfrm>
              <a:off x="5930900" y="4152899"/>
              <a:ext cx="3810000" cy="474822"/>
            </a:xfrm>
            <a:prstGeom prst="rect">
              <a:avLst/>
            </a:prstGeom>
            <a:noFill/>
          </p:spPr>
          <p:txBody>
            <a:bodyPr vert="horz" rtlCol="0">
              <a:spAutoFit/>
            </a:bodyPr>
            <a:lstStyle/>
            <a:p>
              <a:pPr algn="ctr"/>
              <a:r>
                <a:rPr lang="en-US" sz="1600" smtClean="0">
                  <a:solidFill>
                    <a:srgbClr val="000000"/>
                  </a:solidFill>
                  <a:latin typeface="Times New Roman - 21"/>
                </a:rPr>
                <a:t>Enjoy sleep time</a:t>
              </a:r>
              <a:endParaRPr lang="en-US" sz="1600">
                <a:solidFill>
                  <a:srgbClr val="000000"/>
                </a:solidFill>
                <a:latin typeface="Times New Roman - 21"/>
              </a:endParaRPr>
            </a:p>
          </p:txBody>
        </p:sp>
        <p:sp>
          <p:nvSpPr>
            <p:cNvPr id="25" name="TextBox 24"/>
            <p:cNvSpPr txBox="1"/>
            <p:nvPr/>
          </p:nvSpPr>
          <p:spPr>
            <a:xfrm>
              <a:off x="152400" y="4851400"/>
              <a:ext cx="1879600" cy="474822"/>
            </a:xfrm>
            <a:prstGeom prst="rect">
              <a:avLst/>
            </a:prstGeom>
            <a:noFill/>
          </p:spPr>
          <p:txBody>
            <a:bodyPr vert="horz" rtlCol="0">
              <a:spAutoFit/>
            </a:bodyPr>
            <a:lstStyle/>
            <a:p>
              <a:pPr algn="ctr"/>
              <a:r>
                <a:rPr lang="en-US" sz="1600" smtClean="0">
                  <a:solidFill>
                    <a:srgbClr val="000000"/>
                  </a:solidFill>
                  <a:latin typeface="Times New Roman - 21"/>
                </a:rPr>
                <a:t>Benefits  forgone</a:t>
              </a:r>
              <a:endParaRPr lang="en-US" sz="1600">
                <a:solidFill>
                  <a:srgbClr val="000000"/>
                </a:solidFill>
                <a:latin typeface="Times New Roman - 21"/>
              </a:endParaRPr>
            </a:p>
          </p:txBody>
        </p:sp>
        <p:sp>
          <p:nvSpPr>
            <p:cNvPr id="26" name="TextBox 25"/>
            <p:cNvSpPr txBox="1"/>
            <p:nvPr/>
          </p:nvSpPr>
          <p:spPr>
            <a:xfrm>
              <a:off x="2146300" y="4927600"/>
              <a:ext cx="3860800" cy="1165473"/>
            </a:xfrm>
            <a:prstGeom prst="rect">
              <a:avLst/>
            </a:prstGeom>
            <a:noFill/>
          </p:spPr>
          <p:txBody>
            <a:bodyPr vert="horz" rtlCol="0">
              <a:spAutoFit/>
            </a:bodyPr>
            <a:lstStyle/>
            <a:p>
              <a:pPr algn="ctr"/>
              <a:r>
                <a:rPr lang="en-US" sz="1600" smtClean="0">
                  <a:solidFill>
                    <a:srgbClr val="000000"/>
                  </a:solidFill>
                  <a:latin typeface="Times New Roman - 22"/>
                </a:rPr>
                <a:t>Better grade on test</a:t>
              </a:r>
            </a:p>
            <a:p>
              <a:pPr algn="ctr"/>
              <a:r>
                <a:rPr lang="en-US" sz="1600" smtClean="0">
                  <a:solidFill>
                    <a:srgbClr val="000000"/>
                  </a:solidFill>
                  <a:latin typeface="Times New Roman - 22"/>
                </a:rPr>
                <a:t>Teacher and parental approval</a:t>
              </a:r>
            </a:p>
            <a:p>
              <a:pPr algn="ctr"/>
              <a:r>
                <a:rPr lang="en-US" sz="1600" smtClean="0">
                  <a:solidFill>
                    <a:srgbClr val="000000"/>
                  </a:solidFill>
                  <a:latin typeface="Times New Roman - 22"/>
                </a:rPr>
                <a:t>Personal satisfaction</a:t>
              </a:r>
              <a:endParaRPr lang="en-US" sz="1600">
                <a:solidFill>
                  <a:srgbClr val="000000"/>
                </a:solidFill>
                <a:latin typeface="Times New Roman - 22"/>
              </a:endParaRPr>
            </a:p>
          </p:txBody>
        </p:sp>
        <p:sp>
          <p:nvSpPr>
            <p:cNvPr id="27" name="TextBox 26"/>
            <p:cNvSpPr txBox="1"/>
            <p:nvPr/>
          </p:nvSpPr>
          <p:spPr>
            <a:xfrm>
              <a:off x="6032500" y="4953000"/>
              <a:ext cx="3733800" cy="820147"/>
            </a:xfrm>
            <a:prstGeom prst="rect">
              <a:avLst/>
            </a:prstGeom>
            <a:noFill/>
          </p:spPr>
          <p:txBody>
            <a:bodyPr vert="horz" rtlCol="0">
              <a:spAutoFit/>
            </a:bodyPr>
            <a:lstStyle/>
            <a:p>
              <a:pPr algn="ctr"/>
              <a:r>
                <a:rPr lang="en-US" sz="1600" smtClean="0">
                  <a:solidFill>
                    <a:srgbClr val="000000"/>
                  </a:solidFill>
                  <a:latin typeface="Times New Roman - 21"/>
                </a:rPr>
                <a:t>Enjoy more sleep</a:t>
              </a:r>
            </a:p>
            <a:p>
              <a:pPr algn="ctr"/>
              <a:r>
                <a:rPr lang="en-US" sz="1600" smtClean="0">
                  <a:solidFill>
                    <a:srgbClr val="000000"/>
                  </a:solidFill>
                  <a:latin typeface="Times New Roman - 21"/>
                </a:rPr>
                <a:t>Have more energy during the  day</a:t>
              </a:r>
              <a:endParaRPr lang="en-US" sz="1600">
                <a:solidFill>
                  <a:srgbClr val="000000"/>
                </a:solidFill>
                <a:latin typeface="Times New Roman - 21"/>
              </a:endParaRPr>
            </a:p>
          </p:txBody>
        </p:sp>
      </p:grpSp>
      <p:sp>
        <p:nvSpPr>
          <p:cNvPr id="29" name="TextBox 28"/>
          <p:cNvSpPr txBox="1"/>
          <p:nvPr/>
        </p:nvSpPr>
        <p:spPr>
          <a:xfrm>
            <a:off x="0" y="5297326"/>
            <a:ext cx="14463141" cy="1754326"/>
          </a:xfrm>
          <a:prstGeom prst="rect">
            <a:avLst/>
          </a:prstGeom>
          <a:noFill/>
        </p:spPr>
        <p:txBody>
          <a:bodyPr vert="horz" rtlCol="0">
            <a:spAutoFit/>
          </a:bodyPr>
          <a:lstStyle/>
          <a:p>
            <a:pPr algn="ctr"/>
            <a:r>
              <a:rPr lang="en-US" sz="3600" dirty="0" smtClean="0">
                <a:solidFill>
                  <a:srgbClr val="000000"/>
                </a:solidFill>
                <a:latin typeface="Times New Roman - 48"/>
              </a:rPr>
              <a:t>A production possibilities curve, or graph,  shows maximum combinations of goods and services that can be produced from a  fixed amount of resources in a given  period of time.    </a:t>
            </a:r>
            <a:endParaRPr lang="en-US" sz="3600" dirty="0">
              <a:solidFill>
                <a:srgbClr val="000000"/>
              </a:solidFill>
              <a:latin typeface="Times New Roman - 48"/>
            </a:endParaRPr>
          </a:p>
        </p:txBody>
      </p:sp>
      <p:sp>
        <p:nvSpPr>
          <p:cNvPr id="30" name="TextBox 29"/>
          <p:cNvSpPr txBox="1"/>
          <p:nvPr/>
        </p:nvSpPr>
        <p:spPr>
          <a:xfrm>
            <a:off x="908399" y="8104457"/>
            <a:ext cx="3348609" cy="276999"/>
          </a:xfrm>
          <a:prstGeom prst="rect">
            <a:avLst/>
          </a:prstGeom>
          <a:noFill/>
        </p:spPr>
        <p:txBody>
          <a:bodyPr vert="horz" rtlCol="0">
            <a:spAutoFit/>
          </a:bodyPr>
          <a:lstStyle/>
          <a:p>
            <a:r>
              <a:rPr lang="en-US" sz="1200" smtClean="0">
                <a:solidFill>
                  <a:srgbClr val="000000"/>
                </a:solidFill>
                <a:latin typeface="Arial - 16"/>
              </a:rPr>
              <a:t>look at Figure 1.6 p. 15</a:t>
            </a:r>
            <a:endParaRPr lang="en-US" sz="1200">
              <a:solidFill>
                <a:srgbClr val="000000"/>
              </a:solidFill>
              <a:latin typeface="Arial - 16"/>
            </a:endParaRPr>
          </a:p>
        </p:txBody>
      </p:sp>
    </p:spTree>
    <p:extLst>
      <p:ext uri="{BB962C8B-B14F-4D97-AF65-F5344CB8AC3E}">
        <p14:creationId xmlns:p14="http://schemas.microsoft.com/office/powerpoint/2010/main" val="245269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 y="99608"/>
            <a:ext cx="14058900" cy="5078313"/>
          </a:xfrm>
          <a:prstGeom prst="rect">
            <a:avLst/>
          </a:prstGeom>
          <a:noFill/>
        </p:spPr>
        <p:txBody>
          <a:bodyPr vert="horz" wrap="square" rtlCol="0">
            <a:spAutoFit/>
          </a:bodyPr>
          <a:lstStyle/>
          <a:p>
            <a:pPr algn="ctr"/>
            <a:r>
              <a:rPr lang="en-US" sz="3600" dirty="0" smtClean="0">
                <a:solidFill>
                  <a:srgbClr val="000000"/>
                </a:solidFill>
                <a:latin typeface="Times New Roman - 48"/>
              </a:rPr>
              <a:t>Economists simplify their explanations of  the trade-offs countries face by using the  example of </a:t>
            </a:r>
            <a:r>
              <a:rPr lang="en-US" sz="3600" b="1" dirty="0" smtClean="0">
                <a:solidFill>
                  <a:srgbClr val="000000"/>
                </a:solidFill>
                <a:latin typeface="Times New Roman - 48"/>
              </a:rPr>
              <a:t>guns or butter</a:t>
            </a:r>
            <a:r>
              <a:rPr lang="en-US" sz="3600" dirty="0" smtClean="0">
                <a:solidFill>
                  <a:srgbClr val="000000"/>
                </a:solidFill>
                <a:latin typeface="Times New Roman - 48"/>
              </a:rPr>
              <a:t>.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In short, a country that decides to produce  more military goods ("guns") has fewer  resources to devote to consumer goods  ("butter") and vice versa.</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The steel used to make a tank is no longer  available for building the dairy equipment  needed to make butter.</a:t>
            </a:r>
            <a:endParaRPr lang="en-US" sz="3600" dirty="0">
              <a:solidFill>
                <a:srgbClr val="000000"/>
              </a:solidFill>
              <a:latin typeface="Times New Roman - 48"/>
            </a:endParaRPr>
          </a:p>
        </p:txBody>
      </p:sp>
      <p:sp>
        <p:nvSpPr>
          <p:cNvPr id="3" name="TextBox 2"/>
          <p:cNvSpPr txBox="1"/>
          <p:nvPr/>
        </p:nvSpPr>
        <p:spPr>
          <a:xfrm>
            <a:off x="623411" y="5396934"/>
            <a:ext cx="1709928" cy="261610"/>
          </a:xfrm>
          <a:prstGeom prst="rect">
            <a:avLst/>
          </a:prstGeom>
          <a:noFill/>
        </p:spPr>
        <p:txBody>
          <a:bodyPr vert="horz" rtlCol="0">
            <a:spAutoFit/>
          </a:bodyPr>
          <a:lstStyle/>
          <a:p>
            <a:r>
              <a:rPr lang="en-US" sz="1100" smtClean="0">
                <a:solidFill>
                  <a:srgbClr val="000000"/>
                </a:solidFill>
                <a:latin typeface="Arial - 15"/>
              </a:rPr>
              <a:t>end of 1.2</a:t>
            </a:r>
            <a:endParaRPr lang="en-US" sz="1100">
              <a:solidFill>
                <a:srgbClr val="000000"/>
              </a:solidFill>
              <a:latin typeface="Arial - 15"/>
            </a:endParaRPr>
          </a:p>
        </p:txBody>
      </p:sp>
      <p:sp>
        <p:nvSpPr>
          <p:cNvPr id="4" name="TextBox 3"/>
          <p:cNvSpPr txBox="1"/>
          <p:nvPr/>
        </p:nvSpPr>
        <p:spPr>
          <a:xfrm>
            <a:off x="374046" y="5759144"/>
            <a:ext cx="14000036" cy="2862322"/>
          </a:xfrm>
          <a:prstGeom prst="rect">
            <a:avLst/>
          </a:prstGeom>
          <a:noFill/>
        </p:spPr>
        <p:txBody>
          <a:bodyPr vert="horz" rtlCol="0">
            <a:spAutoFit/>
          </a:bodyPr>
          <a:lstStyle/>
          <a:p>
            <a:r>
              <a:rPr lang="en-US" sz="3600" dirty="0" smtClean="0">
                <a:solidFill>
                  <a:srgbClr val="000000"/>
                </a:solidFill>
                <a:latin typeface="Times New Roman - 48"/>
              </a:rPr>
              <a:t>Microeconomics - economic theory  dealing with behaviors and decision  making by small groups or individuals.</a:t>
            </a:r>
          </a:p>
          <a:p>
            <a:endParaRPr lang="en-US" sz="3600" dirty="0" smtClean="0">
              <a:solidFill>
                <a:srgbClr val="000000"/>
              </a:solidFill>
              <a:latin typeface="Times New Roman - 48"/>
            </a:endParaRPr>
          </a:p>
          <a:p>
            <a:r>
              <a:rPr lang="en-US" sz="3600" dirty="0" smtClean="0">
                <a:solidFill>
                  <a:srgbClr val="000000"/>
                </a:solidFill>
                <a:latin typeface="Times New Roman - 48"/>
              </a:rPr>
              <a:t>Macroeconomics-economic theory  dealing with the economy as a whole  and decision making by large units.</a:t>
            </a:r>
            <a:endParaRPr lang="en-US" sz="3600" dirty="0">
              <a:solidFill>
                <a:srgbClr val="000000"/>
              </a:solidFill>
              <a:latin typeface="Times New Roman - 48"/>
            </a:endParaRPr>
          </a:p>
        </p:txBody>
      </p:sp>
    </p:spTree>
    <p:extLst>
      <p:ext uri="{BB962C8B-B14F-4D97-AF65-F5344CB8AC3E}">
        <p14:creationId xmlns:p14="http://schemas.microsoft.com/office/powerpoint/2010/main" val="289137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7482" y="153940"/>
            <a:ext cx="13750671" cy="4524315"/>
          </a:xfrm>
          <a:prstGeom prst="rect">
            <a:avLst/>
          </a:prstGeom>
          <a:noFill/>
        </p:spPr>
        <p:txBody>
          <a:bodyPr vert="horz" rtlCol="0">
            <a:spAutoFit/>
          </a:bodyPr>
          <a:lstStyle/>
          <a:p>
            <a:r>
              <a:rPr lang="en-US" sz="3600" smtClean="0">
                <a:solidFill>
                  <a:srgbClr val="000000"/>
                </a:solidFill>
                <a:latin typeface="Times New Roman - 48"/>
              </a:rPr>
              <a:t>Economy- all the activity in a nation  that together affects the production,  distribution and use of goods and  services.  Economists use models to  explain/predict economic behavior in  real world.</a:t>
            </a:r>
          </a:p>
          <a:p>
            <a:endParaRPr lang="en-US" sz="3600" smtClean="0">
              <a:solidFill>
                <a:srgbClr val="000000"/>
              </a:solidFill>
              <a:latin typeface="Times New Roman - 48"/>
            </a:endParaRPr>
          </a:p>
          <a:p>
            <a:r>
              <a:rPr lang="en-US" sz="3600" smtClean="0">
                <a:solidFill>
                  <a:srgbClr val="000000"/>
                </a:solidFill>
                <a:latin typeface="Times New Roman - 48"/>
              </a:rPr>
              <a:t>Values- are beliefs or characteristics  that a person or group considers  important, such as religious freedom,  equal opportunity, individual initiative,  freedom from want, etc.</a:t>
            </a:r>
            <a:endParaRPr lang="en-US" sz="3600">
              <a:solidFill>
                <a:srgbClr val="000000"/>
              </a:solidFill>
              <a:latin typeface="Times New Roman - 48"/>
            </a:endParaRPr>
          </a:p>
        </p:txBody>
      </p:sp>
    </p:spTree>
    <p:extLst>
      <p:ext uri="{BB962C8B-B14F-4D97-AF65-F5344CB8AC3E}">
        <p14:creationId xmlns:p14="http://schemas.microsoft.com/office/powerpoint/2010/main" val="27510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175000"/>
            <a:ext cx="4895850" cy="324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680200"/>
            <a:ext cx="48831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9400" y="508000"/>
            <a:ext cx="13550900" cy="646331"/>
          </a:xfrm>
          <a:prstGeom prst="rect">
            <a:avLst/>
          </a:prstGeom>
          <a:noFill/>
        </p:spPr>
        <p:txBody>
          <a:bodyPr wrap="square" rtlCol="0">
            <a:spAutoFit/>
          </a:bodyPr>
          <a:lstStyle/>
          <a:p>
            <a:r>
              <a:rPr lang="en-US" sz="3600" dirty="0" smtClean="0"/>
              <a:t>Need- Shelter</a:t>
            </a:r>
            <a:endParaRPr lang="en-US" sz="3600"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28702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3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08000"/>
            <a:ext cx="11333036" cy="80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21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346200"/>
            <a:ext cx="12538455" cy="745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00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1" y="889000"/>
            <a:ext cx="13258800" cy="2862322"/>
          </a:xfrm>
          <a:prstGeom prst="rect">
            <a:avLst/>
          </a:prstGeom>
          <a:noFill/>
        </p:spPr>
        <p:txBody>
          <a:bodyPr wrap="square" rtlCol="0">
            <a:spAutoFit/>
          </a:bodyPr>
          <a:lstStyle/>
          <a:p>
            <a:r>
              <a:rPr lang="en-US" sz="3600" dirty="0" smtClean="0"/>
              <a:t>Cost- PPC can also show costs of a decision.  If you make more cars then fewer tractors can be made.  Cost does not necessarily mean money.  Economists mean opportunity costs.</a:t>
            </a:r>
          </a:p>
          <a:p>
            <a:endParaRPr lang="en-US" sz="3600" dirty="0"/>
          </a:p>
          <a:p>
            <a:r>
              <a:rPr lang="en-US" sz="3600" dirty="0" smtClean="0"/>
              <a:t>Law of Increasing Costs-</a:t>
            </a:r>
            <a:endParaRPr lang="en-US" sz="3600" dirty="0"/>
          </a:p>
        </p:txBody>
      </p:sp>
    </p:spTree>
    <p:extLst>
      <p:ext uri="{BB962C8B-B14F-4D97-AF65-F5344CB8AC3E}">
        <p14:creationId xmlns:p14="http://schemas.microsoft.com/office/powerpoint/2010/main" val="3868110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746125"/>
            <a:ext cx="9601200" cy="840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07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965200"/>
            <a:ext cx="12801600" cy="646331"/>
          </a:xfrm>
          <a:prstGeom prst="rect">
            <a:avLst/>
          </a:prstGeom>
          <a:noFill/>
        </p:spPr>
        <p:txBody>
          <a:bodyPr wrap="square" rtlCol="0">
            <a:spAutoFit/>
          </a:bodyPr>
          <a:lstStyle/>
          <a:p>
            <a:r>
              <a:rPr lang="en-US" sz="3600" dirty="0" smtClean="0"/>
              <a:t>Need- Food						Need- Clothing</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1" y="2489200"/>
            <a:ext cx="601980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560" y="2489200"/>
            <a:ext cx="5635486"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812800"/>
            <a:ext cx="13335000" cy="646331"/>
          </a:xfrm>
          <a:prstGeom prst="rect">
            <a:avLst/>
          </a:prstGeom>
          <a:noFill/>
        </p:spPr>
        <p:txBody>
          <a:bodyPr wrap="square" rtlCol="0">
            <a:spAutoFit/>
          </a:bodyPr>
          <a:lstStyle/>
          <a:p>
            <a:r>
              <a:rPr lang="en-US" sz="3600" dirty="0" smtClean="0"/>
              <a:t>Wants</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727200"/>
            <a:ext cx="40957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522911"/>
            <a:ext cx="3986631"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511" y="48418"/>
            <a:ext cx="5387276" cy="335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511" y="3405981"/>
            <a:ext cx="5387276" cy="369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6" y="7673658"/>
            <a:ext cx="4657377" cy="254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787" y="0"/>
            <a:ext cx="4419600" cy="349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0436" y="3405981"/>
            <a:ext cx="4183684"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9463" y="7096918"/>
            <a:ext cx="4893470" cy="293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83787" y="6631146"/>
            <a:ext cx="4681734" cy="349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822278" y="8633021"/>
            <a:ext cx="712622" cy="369332"/>
          </a:xfrm>
          <a:prstGeom prst="rect">
            <a:avLst/>
          </a:prstGeom>
          <a:solidFill>
            <a:schemeClr val="bg1"/>
          </a:solidFill>
        </p:spPr>
        <p:txBody>
          <a:bodyPr wrap="square" rtlCol="0">
            <a:spAutoFit/>
          </a:bodyPr>
          <a:lstStyle/>
          <a:p>
            <a:r>
              <a:rPr lang="en-US" dirty="0" smtClean="0"/>
              <a:t>JACK</a:t>
            </a:r>
            <a:endParaRPr lang="en-US" dirty="0"/>
          </a:p>
        </p:txBody>
      </p:sp>
    </p:spTree>
    <p:extLst>
      <p:ext uri="{BB962C8B-B14F-4D97-AF65-F5344CB8AC3E}">
        <p14:creationId xmlns:p14="http://schemas.microsoft.com/office/powerpoint/2010/main" val="236340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344100"/>
            <a:ext cx="14463141" cy="2308324"/>
          </a:xfrm>
          <a:prstGeom prst="rect">
            <a:avLst/>
          </a:prstGeom>
          <a:noFill/>
        </p:spPr>
        <p:txBody>
          <a:bodyPr vert="horz" rtlCol="0">
            <a:spAutoFit/>
          </a:bodyPr>
          <a:lstStyle/>
          <a:p>
            <a:r>
              <a:rPr lang="en-US" sz="3600" smtClean="0">
                <a:solidFill>
                  <a:srgbClr val="000000"/>
                </a:solidFill>
                <a:latin typeface="Times New Roman - 48"/>
              </a:rPr>
              <a:t>But why must people make such choices?   The reason is scarcity.  Scarcity means  that people do not have and cannot have  enough income, time, and other resources  to satisfy their every want. </a:t>
            </a:r>
          </a:p>
          <a:p>
            <a:r>
              <a:rPr lang="en-US" sz="3600" smtClean="0">
                <a:solidFill>
                  <a:srgbClr val="000000"/>
                </a:solidFill>
                <a:latin typeface="Times New Roman - 48"/>
              </a:rPr>
              <a:t>Scarcity exists in all places, at all times.  </a:t>
            </a:r>
            <a:endParaRPr lang="en-US" sz="3600">
              <a:solidFill>
                <a:srgbClr val="000000"/>
              </a:solidFill>
              <a:latin typeface="Times New Roman - 48"/>
            </a:endParaRPr>
          </a:p>
        </p:txBody>
      </p:sp>
      <p:sp>
        <p:nvSpPr>
          <p:cNvPr id="3" name="TextBox 2"/>
          <p:cNvSpPr txBox="1"/>
          <p:nvPr/>
        </p:nvSpPr>
        <p:spPr>
          <a:xfrm>
            <a:off x="195929" y="3830374"/>
            <a:ext cx="14427518" cy="1754326"/>
          </a:xfrm>
          <a:prstGeom prst="rect">
            <a:avLst/>
          </a:prstGeom>
          <a:noFill/>
        </p:spPr>
        <p:txBody>
          <a:bodyPr vert="horz" rtlCol="0">
            <a:spAutoFit/>
          </a:bodyPr>
          <a:lstStyle/>
          <a:p>
            <a:r>
              <a:rPr lang="en-US" sz="3600" smtClean="0">
                <a:solidFill>
                  <a:srgbClr val="000000"/>
                </a:solidFill>
                <a:latin typeface="Times New Roman - 48"/>
              </a:rPr>
              <a:t>Scarcity is not the same as a shortage, a  </a:t>
            </a:r>
            <a:r>
              <a:rPr lang="en-US" sz="3600" b="1" smtClean="0">
                <a:solidFill>
                  <a:srgbClr val="000000"/>
                </a:solidFill>
                <a:latin typeface="Times New Roman - 48"/>
              </a:rPr>
              <a:t>shortage</a:t>
            </a:r>
            <a:r>
              <a:rPr lang="en-US" sz="3600" smtClean="0">
                <a:solidFill>
                  <a:srgbClr val="000000"/>
                </a:solidFill>
                <a:latin typeface="Times New Roman - 48"/>
              </a:rPr>
              <a:t> occurs when producers will not  or cannot offer goods and services at the  current price.  Shortages can be  temporary of long-term.  </a:t>
            </a:r>
            <a:endParaRPr lang="en-US" sz="3600">
              <a:solidFill>
                <a:srgbClr val="000000"/>
              </a:solidFill>
              <a:latin typeface="Times New Roman - 48"/>
            </a:endParaRPr>
          </a:p>
        </p:txBody>
      </p:sp>
    </p:spTree>
    <p:extLst>
      <p:ext uri="{BB962C8B-B14F-4D97-AF65-F5344CB8AC3E}">
        <p14:creationId xmlns:p14="http://schemas.microsoft.com/office/powerpoint/2010/main" val="343129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9365" y="0"/>
            <a:ext cx="13251942" cy="5355312"/>
          </a:xfrm>
          <a:prstGeom prst="rect">
            <a:avLst/>
          </a:prstGeom>
          <a:noFill/>
        </p:spPr>
        <p:txBody>
          <a:bodyPr vert="horz" rtlCol="0">
            <a:spAutoFit/>
          </a:bodyPr>
          <a:lstStyle/>
          <a:p>
            <a:pPr algn="ctr"/>
            <a:endParaRPr lang="en-US" smtClean="0"/>
          </a:p>
          <a:p>
            <a:pPr algn="ctr"/>
            <a:r>
              <a:rPr lang="en-US" smtClean="0"/>
              <a:t>E</a:t>
            </a:r>
            <a:r>
              <a:rPr lang="en-US" sz="3600" smtClean="0">
                <a:solidFill>
                  <a:srgbClr val="000000"/>
                </a:solidFill>
                <a:latin typeface="Times New Roman - 48"/>
              </a:rPr>
              <a:t>conomist call the resources that are  used to make all goods and services  the </a:t>
            </a:r>
            <a:r>
              <a:rPr lang="en-US" sz="3600" b="1" smtClean="0">
                <a:solidFill>
                  <a:srgbClr val="000000"/>
                </a:solidFill>
                <a:latin typeface="Times New Roman - 48"/>
              </a:rPr>
              <a:t>factors of production</a:t>
            </a:r>
            <a:r>
              <a:rPr lang="en-US" sz="3600" smtClean="0">
                <a:solidFill>
                  <a:srgbClr val="000000"/>
                </a:solidFill>
                <a:latin typeface="Times New Roman - 48"/>
              </a:rPr>
              <a:t> or factor  resources.  The factors of production  are:</a:t>
            </a:r>
          </a:p>
          <a:p>
            <a:pPr algn="ctr"/>
            <a:r>
              <a:rPr lang="en-US" sz="3600" smtClean="0">
                <a:solidFill>
                  <a:srgbClr val="000000"/>
                </a:solidFill>
                <a:latin typeface="Times New Roman - 48"/>
              </a:rPr>
              <a:t>land</a:t>
            </a:r>
          </a:p>
          <a:p>
            <a:pPr algn="ctr"/>
            <a:r>
              <a:rPr lang="en-US" sz="3600" smtClean="0">
                <a:solidFill>
                  <a:srgbClr val="000000"/>
                </a:solidFill>
                <a:latin typeface="Times New Roman - 48"/>
              </a:rPr>
              <a:t>labor</a:t>
            </a:r>
          </a:p>
          <a:p>
            <a:pPr algn="ctr"/>
            <a:r>
              <a:rPr lang="en-US" sz="3600" smtClean="0">
                <a:solidFill>
                  <a:srgbClr val="000000"/>
                </a:solidFill>
                <a:latin typeface="Times New Roman - 48"/>
              </a:rPr>
              <a:t>capital</a:t>
            </a:r>
          </a:p>
          <a:p>
            <a:pPr algn="ctr"/>
            <a:r>
              <a:rPr lang="en-US" sz="3600" smtClean="0">
                <a:solidFill>
                  <a:srgbClr val="000000"/>
                </a:solidFill>
                <a:latin typeface="Times New Roman - 48"/>
              </a:rPr>
              <a:t>some economist add:</a:t>
            </a:r>
          </a:p>
          <a:p>
            <a:pPr algn="ctr"/>
            <a:r>
              <a:rPr lang="en-US" sz="3600" smtClean="0">
                <a:solidFill>
                  <a:srgbClr val="000000"/>
                </a:solidFill>
                <a:latin typeface="Times New Roman - 48"/>
              </a:rPr>
              <a:t>entrepreneurship</a:t>
            </a:r>
          </a:p>
          <a:p>
            <a:pPr algn="ctr"/>
            <a:r>
              <a:rPr lang="en-US" sz="3600" smtClean="0">
                <a:solidFill>
                  <a:srgbClr val="000000"/>
                </a:solidFill>
                <a:latin typeface="Times New Roman - 48"/>
              </a:rPr>
              <a:t>technology</a:t>
            </a:r>
            <a:endParaRPr lang="en-US" sz="3600">
              <a:solidFill>
                <a:srgbClr val="000000"/>
              </a:solidFill>
              <a:latin typeface="Times New Roman - 48"/>
            </a:endParaRPr>
          </a:p>
        </p:txBody>
      </p:sp>
      <p:sp>
        <p:nvSpPr>
          <p:cNvPr id="3" name="TextBox 2"/>
          <p:cNvSpPr txBox="1"/>
          <p:nvPr/>
        </p:nvSpPr>
        <p:spPr>
          <a:xfrm>
            <a:off x="17811" y="5867807"/>
            <a:ext cx="14427518" cy="2308324"/>
          </a:xfrm>
          <a:prstGeom prst="rect">
            <a:avLst/>
          </a:prstGeom>
          <a:noFill/>
        </p:spPr>
        <p:txBody>
          <a:bodyPr vert="horz" rtlCol="0">
            <a:spAutoFit/>
          </a:bodyPr>
          <a:lstStyle/>
          <a:p>
            <a:pPr algn="ctr"/>
            <a:r>
              <a:rPr lang="en-US" sz="3600" b="1" smtClean="0">
                <a:solidFill>
                  <a:srgbClr val="000000"/>
                </a:solidFill>
                <a:latin typeface="Times New Roman - 48"/>
              </a:rPr>
              <a:t>Goods</a:t>
            </a:r>
            <a:r>
              <a:rPr lang="en-US" sz="3600" smtClean="0">
                <a:solidFill>
                  <a:srgbClr val="000000"/>
                </a:solidFill>
                <a:latin typeface="Times New Roman - 48"/>
              </a:rPr>
              <a:t> are physical objects such as shoes  and shirts.</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Se</a:t>
            </a:r>
            <a:r>
              <a:rPr lang="en-US" sz="3600" b="1" smtClean="0">
                <a:solidFill>
                  <a:srgbClr val="000000"/>
                </a:solidFill>
                <a:latin typeface="Times New Roman - 48"/>
              </a:rPr>
              <a:t>rvices</a:t>
            </a:r>
            <a:r>
              <a:rPr lang="en-US" sz="3600" smtClean="0">
                <a:solidFill>
                  <a:srgbClr val="000000"/>
                </a:solidFill>
                <a:latin typeface="Times New Roman - 48"/>
              </a:rPr>
              <a:t> are actions or activities that one  person performs for another (haircuts,  dental checkups, and tutoring).</a:t>
            </a:r>
            <a:endParaRPr lang="en-US" sz="3600">
              <a:solidFill>
                <a:srgbClr val="000000"/>
              </a:solidFill>
              <a:latin typeface="Times New Roman - 48"/>
            </a:endParaRPr>
          </a:p>
        </p:txBody>
      </p:sp>
    </p:spTree>
    <p:extLst>
      <p:ext uri="{BB962C8B-B14F-4D97-AF65-F5344CB8AC3E}">
        <p14:creationId xmlns:p14="http://schemas.microsoft.com/office/powerpoint/2010/main" val="150273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5294" y="117718"/>
            <a:ext cx="13893165" cy="2785378"/>
          </a:xfrm>
          <a:prstGeom prst="rect">
            <a:avLst/>
          </a:prstGeom>
          <a:noFill/>
        </p:spPr>
        <p:txBody>
          <a:bodyPr vert="horz" rtlCol="0">
            <a:spAutoFit/>
          </a:bodyPr>
          <a:lstStyle/>
          <a:p>
            <a:pPr algn="ctr"/>
            <a:r>
              <a:rPr lang="en-US" sz="3500" b="1" smtClean="0">
                <a:solidFill>
                  <a:srgbClr val="000000"/>
                </a:solidFill>
                <a:latin typeface="Times New Roman - 47"/>
              </a:rPr>
              <a:t>Land</a:t>
            </a:r>
          </a:p>
          <a:p>
            <a:pPr algn="ctr"/>
            <a:r>
              <a:rPr lang="en-US" sz="3500" b="1" smtClean="0">
                <a:solidFill>
                  <a:srgbClr val="000000"/>
                </a:solidFill>
                <a:latin typeface="Times New Roman - 47"/>
              </a:rPr>
              <a:t>E</a:t>
            </a:r>
            <a:r>
              <a:rPr lang="en-US" sz="3500" smtClean="0">
                <a:solidFill>
                  <a:srgbClr val="000000"/>
                </a:solidFill>
                <a:latin typeface="Times New Roman - 47"/>
              </a:rPr>
              <a:t>conomist use the term land to refer to  all natural resources used to produce  goods and services. Natural resources  are materials found in nature.  They  include land for farming and products  that are on the land, such as coal,  water, and forests.</a:t>
            </a:r>
            <a:endParaRPr lang="en-US" sz="3500">
              <a:solidFill>
                <a:srgbClr val="000000"/>
              </a:solidFill>
              <a:latin typeface="Times New Roman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890588" y="4029590"/>
            <a:ext cx="3774132" cy="5012810"/>
          </a:xfrm>
          <a:prstGeom prst="rect">
            <a:avLst/>
          </a:prstGeom>
          <a:solidFill>
            <a:scrgbClr r="0" g="0" b="0">
              <a:alpha val="0"/>
            </a:scrgbClr>
          </a:solidFill>
        </p:spPr>
      </p:pic>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938956" y="5297327"/>
            <a:ext cx="3903979" cy="3973673"/>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9938957" y="2903096"/>
            <a:ext cx="3903980" cy="2195739"/>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5860066" y="4183530"/>
            <a:ext cx="2903671" cy="4858870"/>
          </a:xfrm>
          <a:prstGeom prst="rect">
            <a:avLst/>
          </a:prstGeom>
          <a:solidFill>
            <a:scrgbClr r="0" g="0" b="0">
              <a:alpha val="0"/>
            </a:scrgbClr>
          </a:solidFill>
        </p:spPr>
      </p:pic>
    </p:spTree>
    <p:extLst>
      <p:ext uri="{BB962C8B-B14F-4D97-AF65-F5344CB8AC3E}">
        <p14:creationId xmlns:p14="http://schemas.microsoft.com/office/powerpoint/2010/main" val="84501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8423" y="117718"/>
            <a:ext cx="13358813" cy="2862322"/>
          </a:xfrm>
          <a:prstGeom prst="rect">
            <a:avLst/>
          </a:prstGeom>
          <a:noFill/>
        </p:spPr>
        <p:txBody>
          <a:bodyPr vert="horz" rtlCol="0">
            <a:spAutoFit/>
          </a:bodyPr>
          <a:lstStyle/>
          <a:p>
            <a:pPr algn="ctr"/>
            <a:r>
              <a:rPr lang="en-US" sz="3600" b="1" smtClean="0">
                <a:solidFill>
                  <a:srgbClr val="000000"/>
                </a:solidFill>
                <a:latin typeface="Times New Roman - 48"/>
              </a:rPr>
              <a:t>Labor</a:t>
            </a:r>
          </a:p>
          <a:p>
            <a:pPr algn="ctr"/>
            <a:r>
              <a:rPr lang="en-US" sz="3600" b="1" smtClean="0">
                <a:solidFill>
                  <a:srgbClr val="000000"/>
                </a:solidFill>
                <a:latin typeface="Times New Roman - 48"/>
              </a:rPr>
              <a:t>A</a:t>
            </a:r>
            <a:r>
              <a:rPr lang="en-US" sz="3600" smtClean="0">
                <a:solidFill>
                  <a:srgbClr val="000000"/>
                </a:solidFill>
                <a:latin typeface="Times New Roman - 48"/>
              </a:rPr>
              <a:t>nother factor of production is  </a:t>
            </a:r>
            <a:r>
              <a:rPr lang="en-US" sz="3600" b="1" smtClean="0">
                <a:solidFill>
                  <a:srgbClr val="000000"/>
                </a:solidFill>
                <a:latin typeface="Times New Roman - 48"/>
              </a:rPr>
              <a:t>labor</a:t>
            </a:r>
            <a:r>
              <a:rPr lang="en-US" sz="3600" smtClean="0">
                <a:solidFill>
                  <a:srgbClr val="000000"/>
                </a:solidFill>
                <a:latin typeface="Times New Roman - 48"/>
              </a:rPr>
              <a:t>.</a:t>
            </a:r>
            <a:r>
              <a:rPr lang="en-US" sz="3600" b="1" smtClean="0">
                <a:solidFill>
                  <a:srgbClr val="000000"/>
                </a:solidFill>
                <a:latin typeface="Times New Roman - 48"/>
              </a:rPr>
              <a:t>  </a:t>
            </a:r>
            <a:r>
              <a:rPr lang="en-US" sz="3600" smtClean="0">
                <a:solidFill>
                  <a:srgbClr val="000000"/>
                </a:solidFill>
                <a:latin typeface="Times New Roman - 48"/>
              </a:rPr>
              <a:t>Labor is the effort that a  person devotes to a task for which  that person is paid.  Labor includes  the work a car mechanic does on  your car, the laborer in the fields, as  well as the medical aid provided by a  doctor.</a:t>
            </a:r>
            <a:endParaRPr lang="en-US" sz="360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241757" y="4219751"/>
            <a:ext cx="3520136" cy="4822648"/>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4577620" y="4572904"/>
            <a:ext cx="4579401" cy="4469495"/>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552165" y="4156364"/>
            <a:ext cx="3430365" cy="4886036"/>
          </a:xfrm>
          <a:prstGeom prst="rect">
            <a:avLst/>
          </a:prstGeom>
          <a:solidFill>
            <a:scrgbClr r="0" g="0" b="0">
              <a:alpha val="0"/>
            </a:scrgbClr>
          </a:solidFill>
        </p:spPr>
      </p:pic>
    </p:spTree>
    <p:extLst>
      <p:ext uri="{BB962C8B-B14F-4D97-AF65-F5344CB8AC3E}">
        <p14:creationId xmlns:p14="http://schemas.microsoft.com/office/powerpoint/2010/main" val="51441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3411" y="117718"/>
            <a:ext cx="13536930" cy="3970318"/>
          </a:xfrm>
          <a:prstGeom prst="rect">
            <a:avLst/>
          </a:prstGeom>
          <a:noFill/>
        </p:spPr>
        <p:txBody>
          <a:bodyPr vert="horz" rtlCol="0">
            <a:spAutoFit/>
          </a:bodyPr>
          <a:lstStyle/>
          <a:p>
            <a:pPr algn="ctr"/>
            <a:r>
              <a:rPr lang="en-US" sz="3600" b="1" smtClean="0">
                <a:solidFill>
                  <a:srgbClr val="000000"/>
                </a:solidFill>
                <a:latin typeface="Times New Roman - 48"/>
              </a:rPr>
              <a:t>Capital</a:t>
            </a:r>
          </a:p>
          <a:p>
            <a:pPr algn="ctr"/>
            <a:r>
              <a:rPr lang="en-US" sz="3600" b="1" smtClean="0">
                <a:solidFill>
                  <a:srgbClr val="000000"/>
                </a:solidFill>
                <a:latin typeface="Times New Roman - 48"/>
              </a:rPr>
              <a:t>C</a:t>
            </a:r>
            <a:r>
              <a:rPr lang="en-US" sz="3600" smtClean="0">
                <a:solidFill>
                  <a:srgbClr val="000000"/>
                </a:solidFill>
                <a:latin typeface="Times New Roman - 48"/>
              </a:rPr>
              <a:t>apital is any human-made resource  that is used to produce other goods  and services.  The two categories of  capital are </a:t>
            </a:r>
            <a:r>
              <a:rPr lang="en-US" sz="3600" b="1" smtClean="0">
                <a:solidFill>
                  <a:srgbClr val="000000"/>
                </a:solidFill>
                <a:latin typeface="Times New Roman - 48"/>
              </a:rPr>
              <a:t>physical capital</a:t>
            </a:r>
            <a:r>
              <a:rPr lang="en-US" sz="3600" smtClean="0">
                <a:solidFill>
                  <a:srgbClr val="000000"/>
                </a:solidFill>
                <a:latin typeface="Times New Roman - 48"/>
              </a:rPr>
              <a:t> and  </a:t>
            </a:r>
            <a:r>
              <a:rPr lang="en-US" sz="3600" b="1" smtClean="0">
                <a:solidFill>
                  <a:srgbClr val="000000"/>
                </a:solidFill>
                <a:latin typeface="Times New Roman - 48"/>
              </a:rPr>
              <a:t>human capital</a:t>
            </a:r>
            <a:r>
              <a:rPr lang="en-US" sz="3600" smtClean="0">
                <a:solidFill>
                  <a:srgbClr val="000000"/>
                </a:solidFill>
                <a:latin typeface="Times New Roman - 48"/>
              </a:rPr>
              <a:t>.</a:t>
            </a:r>
          </a:p>
          <a:p>
            <a:pPr algn="ctr"/>
            <a:r>
              <a:rPr lang="en-US" sz="3600" smtClean="0">
                <a:solidFill>
                  <a:srgbClr val="000000"/>
                </a:solidFill>
                <a:latin typeface="Times New Roman - 48"/>
              </a:rPr>
              <a:t>Capital increases productivity.   Productivity-the amount of output  (goods and services)that results from  a given level of inputs  (land,labor,capital,entrepreneurship) </a:t>
            </a:r>
            <a:endParaRPr lang="en-US" sz="360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9188" y="4394200"/>
            <a:ext cx="5595739" cy="3613094"/>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7053453" y="4394201"/>
            <a:ext cx="6220932" cy="3571440"/>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4764643" y="7914296"/>
            <a:ext cx="4114514" cy="2245704"/>
          </a:xfrm>
          <a:prstGeom prst="rect">
            <a:avLst/>
          </a:prstGeom>
          <a:solidFill>
            <a:scrgbClr r="0" g="0" b="0">
              <a:alpha val="0"/>
            </a:scrgbClr>
          </a:solidFill>
        </p:spPr>
      </p:pic>
    </p:spTree>
    <p:extLst>
      <p:ext uri="{BB962C8B-B14F-4D97-AF65-F5344CB8AC3E}">
        <p14:creationId xmlns:p14="http://schemas.microsoft.com/office/powerpoint/2010/main" val="2367292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307</Words>
  <Application>Microsoft Office PowerPoint</Application>
  <PresentationFormat>Custom</PresentationFormat>
  <Paragraphs>93</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- 48</vt:lpstr>
      <vt:lpstr>Times New Roman - 47</vt:lpstr>
      <vt:lpstr>Times New Roman - 48</vt:lpstr>
      <vt:lpstr>Times New Roman - 16</vt:lpstr>
      <vt:lpstr>Times New Roman - 22</vt:lpstr>
      <vt:lpstr>Arial - 16</vt:lpstr>
      <vt:lpstr>Calibri</vt:lpstr>
      <vt:lpstr>Times New Roman - 21</vt:lpstr>
      <vt:lpstr>Arial - 15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10</cp:revision>
  <dcterms:created xsi:type="dcterms:W3CDTF">2015-01-06T20:11:39Z</dcterms:created>
  <dcterms:modified xsi:type="dcterms:W3CDTF">2015-01-07T16:14:57Z</dcterms:modified>
</cp:coreProperties>
</file>