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9" r:id="rId8"/>
    <p:sldId id="273" r:id="rId9"/>
    <p:sldId id="271" r:id="rId10"/>
    <p:sldId id="274" r:id="rId11"/>
    <p:sldId id="275" r:id="rId12"/>
    <p:sldId id="276" r:id="rId13"/>
    <p:sldId id="270" r:id="rId14"/>
    <p:sldId id="272" r:id="rId15"/>
    <p:sldId id="278" r:id="rId16"/>
    <p:sldId id="280" r:id="rId17"/>
    <p:sldId id="277" r:id="rId18"/>
    <p:sldId id="279" r:id="rId19"/>
    <p:sldId id="259" r:id="rId20"/>
    <p:sldId id="260" r:id="rId21"/>
    <p:sldId id="281" r:id="rId22"/>
    <p:sldId id="268" r:id="rId23"/>
    <p:sldId id="261" r:id="rId24"/>
    <p:sldId id="282" r:id="rId25"/>
    <p:sldId id="283" r:id="rId26"/>
    <p:sldId id="284" r:id="rId27"/>
    <p:sldId id="285" r:id="rId28"/>
    <p:sldId id="286" r:id="rId29"/>
    <p:sldId id="287" r:id="rId30"/>
    <p:sldId id="288" r:id="rId31"/>
    <p:sldId id="289" r:id="rId32"/>
    <p:sldId id="290" r:id="rId33"/>
    <p:sldId id="292" r:id="rId34"/>
    <p:sldId id="291" r:id="rId35"/>
    <p:sldId id="293" r:id="rId36"/>
    <p:sldId id="294" r:id="rId37"/>
    <p:sldId id="295" r:id="rId38"/>
    <p:sldId id="296" r:id="rId39"/>
    <p:sldId id="297" r:id="rId40"/>
    <p:sldId id="298" r:id="rId41"/>
    <p:sldId id="299" r:id="rId42"/>
    <p:sldId id="300" r:id="rId43"/>
    <p:sldId id="301" r:id="rId44"/>
    <p:sldId id="302"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4" r:id="rId62"/>
    <p:sldId id="323" r:id="rId63"/>
    <p:sldId id="32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2-10T14:55:56.8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8D940D5-F074-460C-B89E-BDB54FA70D4D}" emma:medium="tactile" emma:mode="ink">
          <msink:context xmlns:msink="http://schemas.microsoft.com/ink/2010/main" type="writingRegion" rotatedBoundingBox="8453,11297 8491,11297 8491,11335 8453,11335"/>
        </emma:interpretation>
      </emma:emma>
    </inkml:annotationXML>
    <inkml:traceGroup>
      <inkml:annotationXML>
        <emma:emma xmlns:emma="http://www.w3.org/2003/04/emma" version="1.0">
          <emma:interpretation id="{2261EFBC-F038-4358-9B3C-60FC4F8997F3}" emma:medium="tactile" emma:mode="ink">
            <msink:context xmlns:msink="http://schemas.microsoft.com/ink/2010/main" type="paragraph" rotatedBoundingBox="8453,11297 8491,11297 8491,11335 8453,11335" alignmentLevel="1"/>
          </emma:interpretation>
        </emma:emma>
      </inkml:annotationXML>
      <inkml:traceGroup>
        <inkml:annotationXML>
          <emma:emma xmlns:emma="http://www.w3.org/2003/04/emma" version="1.0">
            <emma:interpretation id="{4CBC9C8A-33BA-445B-9BF2-FC3377A9CE12}" emma:medium="tactile" emma:mode="ink">
              <msink:context xmlns:msink="http://schemas.microsoft.com/ink/2010/main" type="line" rotatedBoundingBox="8453,11297 8491,11297 8491,11335 8453,11335"/>
            </emma:interpretation>
          </emma:emma>
        </inkml:annotationXML>
        <inkml:traceGroup>
          <inkml:annotationXML>
            <emma:emma xmlns:emma="http://www.w3.org/2003/04/emma" version="1.0">
              <emma:interpretation id="{DF9C4CE7-180C-443F-9E1B-FD4CC26CE055}" emma:medium="tactile" emma:mode="ink">
                <msink:context xmlns:msink="http://schemas.microsoft.com/ink/2010/main" type="inkWord" rotatedBoundingBox="8453,11297 8491,11297 8491,11335 8453,11335"/>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r</emma:literal>
                </emma:interpretation>
                <emma:interpretation id="interp3" emma:lang="en-US" emma:confidence="0">
                  <emma:literal>7</emma:literal>
                </emma:interpretation>
                <emma:interpretation id="interp4" emma:lang="en-US" emma:confidence="0">
                  <emma:literal>-</emma:literal>
                </emma:interpretation>
              </emma:one-of>
            </emma:emma>
          </inkml:annotationXML>
          <inkml:trace contextRef="#ctx0" brushRef="#br0">0 43,'0'0,"0"0,0 0,0 0,0 0,0-38,0 38,38 0,-38 0,0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A8227-C4CC-47E3-8385-1857C3A86221}"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360277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A8227-C4CC-47E3-8385-1857C3A86221}"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117660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A8227-C4CC-47E3-8385-1857C3A86221}"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269370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A8227-C4CC-47E3-8385-1857C3A86221}"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409170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A8227-C4CC-47E3-8385-1857C3A86221}"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17728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A8227-C4CC-47E3-8385-1857C3A86221}"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343196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A8227-C4CC-47E3-8385-1857C3A86221}"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278311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A8227-C4CC-47E3-8385-1857C3A86221}"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26292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A8227-C4CC-47E3-8385-1857C3A86221}"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427761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A8227-C4CC-47E3-8385-1857C3A86221}"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10472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A8227-C4CC-47E3-8385-1857C3A86221}"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0E1DB-55C8-4B08-96A9-38E838B7734F}" type="slidenum">
              <a:rPr lang="en-US" smtClean="0"/>
              <a:t>‹#›</a:t>
            </a:fld>
            <a:endParaRPr lang="en-US"/>
          </a:p>
        </p:txBody>
      </p:sp>
    </p:spTree>
    <p:extLst>
      <p:ext uri="{BB962C8B-B14F-4D97-AF65-F5344CB8AC3E}">
        <p14:creationId xmlns:p14="http://schemas.microsoft.com/office/powerpoint/2010/main" val="351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A8227-C4CC-47E3-8385-1857C3A86221}" type="datetimeFigureOut">
              <a:rPr lang="en-US" smtClean="0"/>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0E1DB-55C8-4B08-96A9-38E838B7734F}" type="slidenum">
              <a:rPr lang="en-US" smtClean="0"/>
              <a:t>‹#›</a:t>
            </a:fld>
            <a:endParaRPr lang="en-US"/>
          </a:p>
        </p:txBody>
      </p:sp>
    </p:spTree>
    <p:extLst>
      <p:ext uri="{BB962C8B-B14F-4D97-AF65-F5344CB8AC3E}">
        <p14:creationId xmlns:p14="http://schemas.microsoft.com/office/powerpoint/2010/main" val="36831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NR=1&amp;feature=endscreen&amp;v=3EGzHsye71c&amp;safe=active" TargetMode="External"/><Relationship Id="rId2" Type="http://schemas.openxmlformats.org/officeDocument/2006/relationships/hyperlink" Target="http://www.youtube.com/watch?v=-fadCAHjN-s&amp;safe=activ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player.discoveryeducation.com/index.cfm?guidAssetId=E8A6F7FA-9115-4521-8A57-7A905A6CE15C&amp;blnFromSearch=1&amp;productcode=U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layer.discoveryeducation.com/index.cfm?guidAssetId=fe7c56aa-b884-4c84-8783-4081bff1eea8&amp;productcode=US&amp;CFID=1445738&amp;CFTOKEN=96076979"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Chapter </a:t>
            </a:r>
            <a:r>
              <a:rPr lang="en-US" dirty="0" smtClean="0"/>
              <a:t>16 </a:t>
            </a:r>
            <a:r>
              <a:rPr lang="en-US" dirty="0" smtClean="0"/>
              <a:t/>
            </a:r>
            <a:br>
              <a:rPr lang="en-US" dirty="0" smtClean="0"/>
            </a:br>
            <a:r>
              <a:rPr lang="en-US" dirty="0" smtClean="0"/>
              <a:t>The Reformation in Europe</a:t>
            </a:r>
            <a:endParaRPr lang="en-US" dirty="0"/>
          </a:p>
        </p:txBody>
      </p:sp>
      <p:sp>
        <p:nvSpPr>
          <p:cNvPr id="3" name="Subtitle 2"/>
          <p:cNvSpPr>
            <a:spLocks noGrp="1"/>
          </p:cNvSpPr>
          <p:nvPr>
            <p:ph type="subTitle" idx="1"/>
          </p:nvPr>
        </p:nvSpPr>
        <p:spPr>
          <a:xfrm>
            <a:off x="152400" y="3886200"/>
            <a:ext cx="8763000" cy="1752600"/>
          </a:xfrm>
        </p:spPr>
        <p:txBody>
          <a:bodyPr>
            <a:normAutofit fontScale="70000" lnSpcReduction="20000"/>
          </a:bodyPr>
          <a:lstStyle/>
          <a:p>
            <a:r>
              <a:rPr lang="en-US" dirty="0" smtClean="0"/>
              <a:t>9.2 </a:t>
            </a:r>
          </a:p>
          <a:p>
            <a:r>
              <a:rPr lang="en-US" dirty="0" smtClean="0">
                <a:hlinkClick r:id="rId2"/>
              </a:rPr>
              <a:t>http://www.youtube.com/watch?v=-fadCAHjN-s&amp;safe=active</a:t>
            </a:r>
            <a:r>
              <a:rPr lang="en-US" dirty="0" smtClean="0"/>
              <a:t>    Henry VIII</a:t>
            </a:r>
          </a:p>
          <a:p>
            <a:endParaRPr lang="en-US" dirty="0"/>
          </a:p>
          <a:p>
            <a:r>
              <a:rPr lang="en-US" dirty="0" smtClean="0">
                <a:hlinkClick r:id="rId3"/>
              </a:rPr>
              <a:t>http://www.youtube.com/watch?NR=1&amp;feature=endscreen&amp;v=3EGzHsye71c&amp;safe=active</a:t>
            </a:r>
            <a:endParaRPr lang="en-US" dirty="0" smtClean="0"/>
          </a:p>
          <a:p>
            <a:endParaRPr lang="en-US" dirty="0" smtClean="0"/>
          </a:p>
          <a:p>
            <a:endParaRPr lang="en-US" dirty="0"/>
          </a:p>
        </p:txBody>
      </p:sp>
    </p:spTree>
    <p:extLst>
      <p:ext uri="{BB962C8B-B14F-4D97-AF65-F5344CB8AC3E}">
        <p14:creationId xmlns:p14="http://schemas.microsoft.com/office/powerpoint/2010/main" val="156294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155159"/>
            <a:ext cx="8732520" cy="4015857"/>
          </a:xfrm>
          <a:prstGeom prst="rect">
            <a:avLst/>
          </a:prstGeom>
          <a:noFill/>
        </p:spPr>
        <p:txBody>
          <a:bodyPr vert="horz" lIns="60478" tIns="30239" rIns="60478" bIns="30239" rtlCol="0">
            <a:spAutoFit/>
          </a:bodyPr>
          <a:lstStyle/>
          <a:p>
            <a:pPr algn="ctr"/>
            <a:r>
              <a:rPr lang="en-US" sz="3200">
                <a:solidFill>
                  <a:srgbClr val="000000"/>
                </a:solidFill>
                <a:latin typeface="Times New Roman - 48"/>
              </a:rPr>
              <a:t> The popes who ruled during the Renaissance patronized the arts, spent extravagantly on </a:t>
            </a:r>
            <a:r>
              <a:rPr lang="en-US" sz="3200">
                <a:solidFill>
                  <a:srgbClr val="FF0000"/>
                </a:solidFill>
                <a:latin typeface="Times New Roman - 48"/>
              </a:rPr>
              <a:t>personal</a:t>
            </a:r>
            <a:r>
              <a:rPr lang="en-US" sz="3200">
                <a:solidFill>
                  <a:srgbClr val="000000"/>
                </a:solidFill>
                <a:latin typeface="Times New Roman - 48"/>
              </a:rPr>
              <a:t> pleasure, and fought wars.  Many popes were too busy pursuing worldly affairs to have much time for </a:t>
            </a:r>
            <a:r>
              <a:rPr lang="en-US" sz="3200">
                <a:solidFill>
                  <a:srgbClr val="FF0000"/>
                </a:solidFill>
                <a:latin typeface="Times New Roman - 48"/>
              </a:rPr>
              <a:t>spiritual</a:t>
            </a:r>
            <a:r>
              <a:rPr lang="en-US" sz="3200">
                <a:solidFill>
                  <a:srgbClr val="000000"/>
                </a:solidFill>
                <a:latin typeface="Times New Roman - 48"/>
              </a:rPr>
              <a:t> duties.</a:t>
            </a:r>
          </a:p>
          <a:p>
            <a:pPr algn="ctr"/>
            <a:endParaRPr lang="en-US" sz="3200">
              <a:solidFill>
                <a:srgbClr val="000000"/>
              </a:solidFill>
              <a:latin typeface="Times New Roman - 48"/>
            </a:endParaRPr>
          </a:p>
          <a:p>
            <a:pPr algn="ctr"/>
            <a:r>
              <a:rPr lang="en-US" sz="3200">
                <a:solidFill>
                  <a:srgbClr val="000000"/>
                </a:solidFill>
                <a:latin typeface="Times New Roman - 48"/>
              </a:rPr>
              <a:t>Pope Alexander VI, for example, admitted that he had fathered several </a:t>
            </a:r>
            <a:r>
              <a:rPr lang="en-US" sz="3200">
                <a:solidFill>
                  <a:srgbClr val="FF0000"/>
                </a:solidFill>
                <a:latin typeface="Times New Roman - 48"/>
              </a:rPr>
              <a:t>children</a:t>
            </a:r>
            <a:r>
              <a:rPr lang="en-US" sz="3200">
                <a:solidFill>
                  <a:srgbClr val="000000"/>
                </a:solidFill>
                <a:latin typeface="Times New Roman - 48"/>
              </a:rPr>
              <a:t>.</a:t>
            </a:r>
          </a:p>
        </p:txBody>
      </p:sp>
      <p:pic>
        <p:nvPicPr>
          <p:cNvPr id="3" name="Picture 2" descr="pope2[1].jpg"/>
          <p:cNvPicPr>
            <a:picLocks/>
          </p:cNvPicPr>
          <p:nvPr/>
        </p:nvPicPr>
        <p:blipFill>
          <a:blip r:embed="rId2" cstate="print"/>
          <a:stretch>
            <a:fillRect/>
          </a:stretch>
        </p:blipFill>
        <p:spPr>
          <a:xfrm>
            <a:off x="868681" y="4359950"/>
            <a:ext cx="2134437" cy="1418272"/>
          </a:xfrm>
          <a:prstGeom prst="rect">
            <a:avLst/>
          </a:prstGeom>
          <a:solidFill>
            <a:scrgbClr r="0" g="0" b="0">
              <a:alpha val="0"/>
            </a:scrgbClr>
          </a:solidFill>
        </p:spPr>
      </p:pic>
      <p:sp>
        <p:nvSpPr>
          <p:cNvPr id="4" name="TextBox 3"/>
          <p:cNvSpPr txBox="1"/>
          <p:nvPr/>
        </p:nvSpPr>
        <p:spPr>
          <a:xfrm>
            <a:off x="3733800" y="4800600"/>
            <a:ext cx="3429000" cy="369332"/>
          </a:xfrm>
          <a:prstGeom prst="rect">
            <a:avLst/>
          </a:prstGeom>
          <a:noFill/>
        </p:spPr>
        <p:txBody>
          <a:bodyPr wrap="square" rtlCol="0">
            <a:spAutoFit/>
          </a:bodyPr>
          <a:lstStyle/>
          <a:p>
            <a:r>
              <a:rPr lang="en-US" dirty="0" smtClean="0"/>
              <a:t>A BIG NO </a:t>
            </a:r>
            <a:r>
              <a:rPr lang="en-US" dirty="0" err="1" smtClean="0"/>
              <a:t>NO</a:t>
            </a:r>
            <a:r>
              <a:rPr lang="en-US" dirty="0" smtClean="0"/>
              <a:t>  !!!</a:t>
            </a:r>
            <a:endParaRPr lang="en-US" dirty="0"/>
          </a:p>
        </p:txBody>
      </p:sp>
    </p:spTree>
    <p:extLst>
      <p:ext uri="{BB962C8B-B14F-4D97-AF65-F5344CB8AC3E}">
        <p14:creationId xmlns:p14="http://schemas.microsoft.com/office/powerpoint/2010/main" val="155828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3444"/>
            <a:ext cx="8823960" cy="4493051"/>
          </a:xfrm>
          <a:prstGeom prst="rect">
            <a:avLst/>
          </a:prstGeom>
          <a:noFill/>
        </p:spPr>
        <p:txBody>
          <a:bodyPr vert="horz" lIns="60478" tIns="30239" rIns="60478" bIns="30239" rtlCol="0">
            <a:spAutoFit/>
          </a:bodyPr>
          <a:lstStyle/>
          <a:p>
            <a:pPr algn="ctr"/>
            <a:r>
              <a:rPr lang="en-US" sz="3600" dirty="0">
                <a:latin typeface="Times New Roman - 24"/>
              </a:rPr>
              <a:t> </a:t>
            </a:r>
            <a:r>
              <a:rPr lang="en-US" sz="3600" dirty="0">
                <a:latin typeface="Times New Roman - 48"/>
              </a:rPr>
              <a:t>An indulgence was a </a:t>
            </a:r>
          </a:p>
          <a:p>
            <a:pPr algn="ctr"/>
            <a:r>
              <a:rPr lang="en-US" sz="3600" dirty="0">
                <a:latin typeface="Times New Roman - 48"/>
              </a:rPr>
              <a:t>"paid for" pardon .  It released a sinner from performing the penalty that a priest imposed for sins.  Indulgences were not supposed to affect God's right to judge.  Unfortunately, this gave people the impression that by buying indulgences, they could buy their way into heaven.</a:t>
            </a:r>
          </a:p>
        </p:txBody>
      </p:sp>
      <p:pic>
        <p:nvPicPr>
          <p:cNvPr id="3" name="Picture 2" descr="ind[1].jpg"/>
          <p:cNvPicPr>
            <a:picLocks/>
          </p:cNvPicPr>
          <p:nvPr/>
        </p:nvPicPr>
        <p:blipFill>
          <a:blip r:embed="rId2" cstate="print"/>
          <a:stretch>
            <a:fillRect/>
          </a:stretch>
        </p:blipFill>
        <p:spPr>
          <a:xfrm>
            <a:off x="381000" y="5486400"/>
            <a:ext cx="2819400" cy="1192172"/>
          </a:xfrm>
          <a:prstGeom prst="rect">
            <a:avLst/>
          </a:prstGeom>
          <a:solidFill>
            <a:scrgbClr r="0" g="0" b="0">
              <a:alpha val="0"/>
            </a:scrgbClr>
          </a:solidFill>
        </p:spPr>
      </p:pic>
    </p:spTree>
    <p:extLst>
      <p:ext uri="{BB962C8B-B14F-4D97-AF65-F5344CB8AC3E}">
        <p14:creationId xmlns:p14="http://schemas.microsoft.com/office/powerpoint/2010/main" val="285001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 Church</a:t>
            </a:r>
            <a:endParaRPr lang="en-US" dirty="0"/>
          </a:p>
        </p:txBody>
      </p:sp>
      <p:sp>
        <p:nvSpPr>
          <p:cNvPr id="3" name="Content Placeholder 2"/>
          <p:cNvSpPr>
            <a:spLocks noGrp="1"/>
          </p:cNvSpPr>
          <p:nvPr>
            <p:ph idx="1"/>
          </p:nvPr>
        </p:nvSpPr>
        <p:spPr/>
        <p:txBody>
          <a:bodyPr>
            <a:normAutofit/>
          </a:bodyPr>
          <a:lstStyle/>
          <a:p>
            <a:r>
              <a:rPr lang="en-US" sz="3600" dirty="0" smtClean="0"/>
              <a:t>Ineffective leadership</a:t>
            </a:r>
          </a:p>
          <a:p>
            <a:pPr lvl="1"/>
            <a:r>
              <a:rPr lang="en-US" sz="3600" b="1" dirty="0" smtClean="0"/>
              <a:t>Corruption</a:t>
            </a:r>
          </a:p>
          <a:p>
            <a:pPr lvl="1"/>
            <a:r>
              <a:rPr lang="en-US" sz="3600" dirty="0" smtClean="0"/>
              <a:t>Politics instead of faith</a:t>
            </a:r>
          </a:p>
          <a:p>
            <a:pPr lvl="1"/>
            <a:r>
              <a:rPr lang="en-US" sz="3600" dirty="0" smtClean="0"/>
              <a:t>Spiritual duties less important</a:t>
            </a:r>
          </a:p>
          <a:p>
            <a:r>
              <a:rPr lang="en-US" sz="3600" b="1" dirty="0" smtClean="0"/>
              <a:t>Indulgences</a:t>
            </a:r>
          </a:p>
          <a:p>
            <a:pPr lvl="1"/>
            <a:r>
              <a:rPr lang="en-US" sz="3600" dirty="0" smtClean="0"/>
              <a:t>Releases from the punishment of sin</a:t>
            </a:r>
            <a:endParaRPr lang="en-US" sz="3600" dirty="0"/>
          </a:p>
        </p:txBody>
      </p:sp>
    </p:spTree>
    <p:extLst>
      <p:ext uri="{BB962C8B-B14F-4D97-AF65-F5344CB8AC3E}">
        <p14:creationId xmlns:p14="http://schemas.microsoft.com/office/powerpoint/2010/main" val="61630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Martin Luther </a:t>
            </a:r>
            <a:r>
              <a:rPr lang="en-US" dirty="0" smtClean="0"/>
              <a:t>(the original)</a:t>
            </a:r>
            <a:endParaRPr lang="en-US" dirty="0"/>
          </a:p>
        </p:txBody>
      </p:sp>
      <p:sp>
        <p:nvSpPr>
          <p:cNvPr id="5" name="Content Placeholder 4"/>
          <p:cNvSpPr>
            <a:spLocks noGrp="1"/>
          </p:cNvSpPr>
          <p:nvPr>
            <p:ph sz="half" idx="1"/>
          </p:nvPr>
        </p:nvSpPr>
        <p:spPr>
          <a:xfrm>
            <a:off x="0" y="1371600"/>
            <a:ext cx="4191000" cy="5486400"/>
          </a:xfrm>
        </p:spPr>
        <p:txBody>
          <a:bodyPr>
            <a:normAutofit/>
          </a:bodyPr>
          <a:lstStyle/>
          <a:p>
            <a:r>
              <a:rPr lang="en-US" sz="3500" dirty="0"/>
              <a:t>M</a:t>
            </a:r>
            <a:r>
              <a:rPr lang="en-US" sz="3500" dirty="0" smtClean="0"/>
              <a:t>onk/professor</a:t>
            </a:r>
          </a:p>
          <a:p>
            <a:pPr lvl="1"/>
            <a:r>
              <a:rPr lang="en-US" sz="3000" dirty="0" smtClean="0"/>
              <a:t>Decides to break away from Catholic Church</a:t>
            </a:r>
          </a:p>
          <a:p>
            <a:r>
              <a:rPr lang="en-US" sz="3500" b="1" dirty="0" smtClean="0"/>
              <a:t>Writes </a:t>
            </a:r>
            <a:r>
              <a:rPr lang="en-US" sz="3500" b="1" i="1" dirty="0" smtClean="0"/>
              <a:t>95 Theses</a:t>
            </a:r>
            <a:endParaRPr lang="en-US" sz="3500" b="1" i="1" dirty="0"/>
          </a:p>
          <a:p>
            <a:pPr lvl="1"/>
            <a:r>
              <a:rPr lang="en-US" sz="3000" dirty="0" smtClean="0"/>
              <a:t>All about problems w/ church and indulgences</a:t>
            </a:r>
          </a:p>
          <a:p>
            <a:r>
              <a:rPr lang="en-US" sz="3500" b="1" dirty="0" smtClean="0"/>
              <a:t>Justification by Faith alone</a:t>
            </a:r>
          </a:p>
          <a:p>
            <a:endParaRPr lang="en-US" dirty="0"/>
          </a:p>
        </p:txBody>
      </p:sp>
      <p:pic>
        <p:nvPicPr>
          <p:cNvPr id="6146" name="Picture 2" descr="http://www.gracelutheranmountainview.com/wp-content/uploads/2011/01/Martin-Luther-Here-I-Stand31.jpg"/>
          <p:cNvPicPr>
            <a:picLocks noChangeAspect="1" noChangeArrowheads="1"/>
          </p:cNvPicPr>
          <p:nvPr/>
        </p:nvPicPr>
        <p:blipFill>
          <a:blip r:embed="rId2" cstate="print"/>
          <a:srcRect/>
          <a:stretch>
            <a:fillRect/>
          </a:stretch>
        </p:blipFill>
        <p:spPr bwMode="auto">
          <a:xfrm>
            <a:off x="4267200" y="1905000"/>
            <a:ext cx="4876800" cy="3657600"/>
          </a:xfrm>
          <a:prstGeom prst="rect">
            <a:avLst/>
          </a:prstGeom>
          <a:noFill/>
        </p:spPr>
      </p:pic>
    </p:spTree>
    <p:extLst>
      <p:ext uri="{BB962C8B-B14F-4D97-AF65-F5344CB8AC3E}">
        <p14:creationId xmlns:p14="http://schemas.microsoft.com/office/powerpoint/2010/main" val="761650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3278"/>
            <a:ext cx="8763000" cy="3416320"/>
          </a:xfrm>
          <a:prstGeom prst="rect">
            <a:avLst/>
          </a:prstGeom>
        </p:spPr>
        <p:txBody>
          <a:bodyPr wrap="square">
            <a:spAutoFit/>
          </a:bodyPr>
          <a:lstStyle/>
          <a:p>
            <a:r>
              <a:rPr lang="en-US" sz="3600" dirty="0">
                <a:latin typeface="Times New Roman - 48"/>
              </a:rPr>
              <a:t>Catholic teachings stressed salvation through both faith and good works.  Luther came to believe that humans were saved NOT by their good works but through their faith in GOD.  He came to this belief by studying the Bible.  </a:t>
            </a:r>
          </a:p>
        </p:txBody>
      </p:sp>
    </p:spTree>
    <p:extLst>
      <p:ext uri="{BB962C8B-B14F-4D97-AF65-F5344CB8AC3E}">
        <p14:creationId xmlns:p14="http://schemas.microsoft.com/office/powerpoint/2010/main" val="3886584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3970318"/>
          </a:xfrm>
          <a:prstGeom prst="rect">
            <a:avLst/>
          </a:prstGeom>
        </p:spPr>
        <p:txBody>
          <a:bodyPr wrap="square">
            <a:spAutoFit/>
          </a:bodyPr>
          <a:lstStyle/>
          <a:p>
            <a:r>
              <a:rPr lang="en-US" sz="3600" dirty="0">
                <a:latin typeface="Times New Roman - 48"/>
              </a:rPr>
              <a:t>God's grace cannot be earned by performing good works.  This idea called justification (being made right before God) by faith alone, became the chief teaching of the Protestant Reformation.  The Bible became the only source of the religious truth for all Protestants.</a:t>
            </a:r>
          </a:p>
        </p:txBody>
      </p:sp>
    </p:spTree>
    <p:extLst>
      <p:ext uri="{BB962C8B-B14F-4D97-AF65-F5344CB8AC3E}">
        <p14:creationId xmlns:p14="http://schemas.microsoft.com/office/powerpoint/2010/main" val="370659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489"/>
            <a:ext cx="8153400" cy="675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3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sz="3600" dirty="0" smtClean="0"/>
              <a:t>Why did Luther object to the selling of indulgences?</a:t>
            </a:r>
          </a:p>
          <a:p>
            <a:pPr marL="457200" lvl="1" indent="0">
              <a:buNone/>
            </a:pPr>
            <a:endParaRPr lang="en-US" sz="3600" b="1" dirty="0"/>
          </a:p>
        </p:txBody>
      </p:sp>
    </p:spTree>
    <p:extLst>
      <p:ext uri="{BB962C8B-B14F-4D97-AF65-F5344CB8AC3E}">
        <p14:creationId xmlns:p14="http://schemas.microsoft.com/office/powerpoint/2010/main" val="2184104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sz="3600" dirty="0" smtClean="0"/>
              <a:t>Why did Luther object to the selling of indulgences?</a:t>
            </a:r>
          </a:p>
          <a:p>
            <a:pPr lvl="1"/>
            <a:r>
              <a:rPr lang="en-US" sz="3600" b="1" dirty="0" smtClean="0"/>
              <a:t>B/c they gave ppl false hope in material solutions to sin, instead of leading them to develop their own faith – which Luther believed was the </a:t>
            </a:r>
            <a:r>
              <a:rPr lang="en-US" sz="3600" b="1" i="1" dirty="0" smtClean="0"/>
              <a:t>only</a:t>
            </a:r>
            <a:r>
              <a:rPr lang="en-US" sz="3600" b="1" dirty="0" smtClean="0"/>
              <a:t> road to salvation.</a:t>
            </a:r>
            <a:endParaRPr lang="en-US" sz="3600" b="1" dirty="0"/>
          </a:p>
        </p:txBody>
      </p:sp>
    </p:spTree>
    <p:extLst>
      <p:ext uri="{BB962C8B-B14F-4D97-AF65-F5344CB8AC3E}">
        <p14:creationId xmlns:p14="http://schemas.microsoft.com/office/powerpoint/2010/main" val="38675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46" y="304800"/>
            <a:ext cx="5081954" cy="6186309"/>
          </a:xfrm>
          <a:prstGeom prst="rect">
            <a:avLst/>
          </a:prstGeom>
        </p:spPr>
        <p:txBody>
          <a:bodyPr wrap="square">
            <a:spAutoFit/>
          </a:bodyPr>
          <a:lstStyle/>
          <a:p>
            <a:pPr algn="ctr"/>
            <a:r>
              <a:rPr lang="en-US" sz="3600" u="sng" dirty="0">
                <a:latin typeface="Times New Roman - 48"/>
              </a:rPr>
              <a:t>Luther wrote </a:t>
            </a:r>
            <a:r>
              <a:rPr lang="en-US" sz="3600" b="1" u="sng" dirty="0">
                <a:latin typeface="Times New Roman - 48"/>
              </a:rPr>
              <a:t>95 Theses</a:t>
            </a:r>
            <a:r>
              <a:rPr lang="en-US" sz="3600" u="sng" dirty="0">
                <a:latin typeface="Times New Roman - 48"/>
              </a:rPr>
              <a:t>, or formal statements attacking the abuses in the sale of indulgences, beginning the Protestant Reformation</a:t>
            </a:r>
            <a:r>
              <a:rPr lang="en-US" sz="3600" dirty="0">
                <a:latin typeface="Times New Roman - 48"/>
              </a:rPr>
              <a:t>.  On October 31, 1517, he posted these statements on the door of the castle church.</a:t>
            </a:r>
          </a:p>
        </p:txBody>
      </p:sp>
      <p:pic>
        <p:nvPicPr>
          <p:cNvPr id="3" name="Picture 2" descr="95_Theses_Door-Wittenberg[1].jpg"/>
          <p:cNvPicPr>
            <a:picLocks/>
          </p:cNvPicPr>
          <p:nvPr/>
        </p:nvPicPr>
        <p:blipFill>
          <a:blip r:embed="rId2" cstate="print"/>
          <a:stretch>
            <a:fillRect/>
          </a:stretch>
        </p:blipFill>
        <p:spPr>
          <a:xfrm>
            <a:off x="5093378" y="1447800"/>
            <a:ext cx="3828160" cy="4886706"/>
          </a:xfrm>
          <a:prstGeom prst="rect">
            <a:avLst/>
          </a:prstGeom>
          <a:solidFill>
            <a:scrgbClr r="0" g="0" b="0">
              <a:alpha val="0"/>
            </a:scrgbClr>
          </a:solidFill>
        </p:spPr>
      </p:pic>
    </p:spTree>
    <p:extLst>
      <p:ext uri="{BB962C8B-B14F-4D97-AF65-F5344CB8AC3E}">
        <p14:creationId xmlns:p14="http://schemas.microsoft.com/office/powerpoint/2010/main" val="14662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92543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1295400" y="990600"/>
            <a:ext cx="5283200" cy="1846659"/>
          </a:xfrm>
          <a:prstGeom prst="rect">
            <a:avLst/>
          </a:prstGeom>
          <a:noFill/>
        </p:spPr>
        <p:txBody>
          <a:bodyPr vert="horz" rtlCol="0">
            <a:spAutoFit/>
          </a:bodyPr>
          <a:lstStyle/>
          <a:p>
            <a:r>
              <a:rPr lang="en-US" sz="1900" b="1" dirty="0" smtClean="0">
                <a:solidFill>
                  <a:srgbClr val="000000"/>
                </a:solidFill>
                <a:latin typeface="Times New Roman - 20"/>
                <a:hlinkClick r:id="rId2"/>
              </a:rPr>
              <a:t>http://player.discoveryeducation.com/index.cfm?guidAssetId=E8A6F7FA-9115-4521-8A57-7A905A6CE15C&amp;blnFromSearch=1&amp;productcode=US</a:t>
            </a:r>
            <a:endParaRPr lang="en-US" sz="1900" b="1" dirty="0" smtClean="0">
              <a:solidFill>
                <a:srgbClr val="000000"/>
              </a:solidFill>
              <a:latin typeface="Times New Roman - 20"/>
            </a:endParaRPr>
          </a:p>
          <a:p>
            <a:endParaRPr lang="en-US" sz="1900" b="1" dirty="0">
              <a:solidFill>
                <a:srgbClr val="000000"/>
              </a:solidFill>
              <a:latin typeface="Times New Roman - 20"/>
            </a:endParaRPr>
          </a:p>
        </p:txBody>
      </p:sp>
      <p:sp>
        <p:nvSpPr>
          <p:cNvPr id="3" name="TextBox 2"/>
          <p:cNvSpPr txBox="1"/>
          <p:nvPr/>
        </p:nvSpPr>
        <p:spPr>
          <a:xfrm>
            <a:off x="4419600" y="3657600"/>
            <a:ext cx="3581400" cy="369332"/>
          </a:xfrm>
          <a:prstGeom prst="rect">
            <a:avLst/>
          </a:prstGeom>
          <a:noFill/>
        </p:spPr>
        <p:txBody>
          <a:bodyPr wrap="square" rtlCol="0">
            <a:spAutoFit/>
          </a:bodyPr>
          <a:lstStyle/>
          <a:p>
            <a:r>
              <a:rPr lang="en-US" dirty="0" smtClean="0"/>
              <a:t>4.14 min about M. Luther (dry)</a:t>
            </a:r>
            <a:endParaRPr lang="en-US" dirty="0"/>
          </a:p>
        </p:txBody>
      </p:sp>
    </p:spTree>
    <p:extLst>
      <p:ext uri="{BB962C8B-B14F-4D97-AF65-F5344CB8AC3E}">
        <p14:creationId xmlns:p14="http://schemas.microsoft.com/office/powerpoint/2010/main" val="2455189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49651"/>
            <a:ext cx="8778240" cy="3939053"/>
          </a:xfrm>
          <a:prstGeom prst="rect">
            <a:avLst/>
          </a:prstGeom>
          <a:noFill/>
        </p:spPr>
        <p:txBody>
          <a:bodyPr vert="horz" lIns="60478" tIns="30239" rIns="60478" bIns="30239" rtlCol="0">
            <a:spAutoFit/>
          </a:bodyPr>
          <a:lstStyle/>
          <a:p>
            <a:pPr algn="ctr"/>
            <a:r>
              <a:rPr lang="en-US" sz="3600" dirty="0">
                <a:latin typeface="Times New Roman - 48"/>
              </a:rPr>
              <a:t>Someone copied Luther's words and took them to a printer.  Quickly, Luther's name became known all over Germany.  His actions began the </a:t>
            </a:r>
            <a:r>
              <a:rPr lang="en-US" sz="3600" b="1" dirty="0">
                <a:latin typeface="Times New Roman - 48"/>
              </a:rPr>
              <a:t>Reformation</a:t>
            </a:r>
            <a:r>
              <a:rPr lang="en-US" sz="3600" dirty="0">
                <a:latin typeface="Times New Roman - 48"/>
              </a:rPr>
              <a:t>, a movement for religious reform.  It led to the founding of Christian churches that did not accept the pope's authority.</a:t>
            </a:r>
          </a:p>
        </p:txBody>
      </p:sp>
      <p:pic>
        <p:nvPicPr>
          <p:cNvPr id="3" name="Picture 2" descr="5[1].jpg"/>
          <p:cNvPicPr>
            <a:picLocks/>
          </p:cNvPicPr>
          <p:nvPr/>
        </p:nvPicPr>
        <p:blipFill>
          <a:blip r:embed="rId2" cstate="print"/>
          <a:stretch>
            <a:fillRect/>
          </a:stretch>
        </p:blipFill>
        <p:spPr>
          <a:xfrm>
            <a:off x="331470" y="4114800"/>
            <a:ext cx="1977390" cy="1489520"/>
          </a:xfrm>
          <a:prstGeom prst="rect">
            <a:avLst/>
          </a:prstGeom>
          <a:solidFill>
            <a:scrgbClr r="0" g="0" b="0">
              <a:alpha val="0"/>
            </a:scrgbClr>
          </a:solidFill>
        </p:spPr>
      </p:pic>
      <p:pic>
        <p:nvPicPr>
          <p:cNvPr id="4" name="Picture 3" descr="PressHist[1].jpg"/>
          <p:cNvPicPr>
            <a:picLocks/>
          </p:cNvPicPr>
          <p:nvPr/>
        </p:nvPicPr>
        <p:blipFill>
          <a:blip r:embed="rId3" cstate="print"/>
          <a:stretch>
            <a:fillRect/>
          </a:stretch>
        </p:blipFill>
        <p:spPr>
          <a:xfrm>
            <a:off x="3579876" y="4076100"/>
            <a:ext cx="2121408" cy="1474935"/>
          </a:xfrm>
          <a:prstGeom prst="rect">
            <a:avLst/>
          </a:prstGeom>
          <a:solidFill>
            <a:scrgbClr r="0" g="0" b="0">
              <a:alpha val="0"/>
            </a:scrgbClr>
          </a:solidFill>
        </p:spPr>
      </p:pic>
      <p:cxnSp>
        <p:nvCxnSpPr>
          <p:cNvPr id="5" name="Straight Connector 4"/>
          <p:cNvCxnSpPr/>
          <p:nvPr/>
        </p:nvCxnSpPr>
        <p:spPr>
          <a:xfrm>
            <a:off x="2520315" y="4859560"/>
            <a:ext cx="605790" cy="0"/>
          </a:xfrm>
          <a:prstGeom prst="line">
            <a:avLst/>
          </a:prstGeom>
          <a:ln w="266700" cap="flat" cmpd="sng" algn="ctr">
            <a:solidFill>
              <a:srgbClr val="32CD32"/>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72175" y="4648200"/>
            <a:ext cx="605790" cy="0"/>
          </a:xfrm>
          <a:prstGeom prst="line">
            <a:avLst/>
          </a:prstGeom>
          <a:ln w="266700" cap="flat" cmpd="sng" algn="ctr">
            <a:solidFill>
              <a:srgbClr val="32CD32"/>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3594" y="4245989"/>
            <a:ext cx="2263140" cy="645844"/>
          </a:xfrm>
          <a:prstGeom prst="rect">
            <a:avLst/>
          </a:prstGeom>
          <a:noFill/>
        </p:spPr>
        <p:txBody>
          <a:bodyPr vert="horz" lIns="60478" tIns="30239" rIns="60478" bIns="30239" rtlCol="0">
            <a:spAutoFit/>
          </a:bodyPr>
          <a:lstStyle/>
          <a:p>
            <a:pPr algn="ctr"/>
            <a:r>
              <a:rPr lang="en-US" sz="1900" dirty="0">
                <a:solidFill>
                  <a:srgbClr val="0000FF"/>
                </a:solidFill>
                <a:latin typeface="Eras Demi ITC - 28"/>
              </a:rPr>
              <a:t>Calls to Reform the Church</a:t>
            </a:r>
          </a:p>
        </p:txBody>
      </p:sp>
    </p:spTree>
    <p:extLst>
      <p:ext uri="{BB962C8B-B14F-4D97-AF65-F5344CB8AC3E}">
        <p14:creationId xmlns:p14="http://schemas.microsoft.com/office/powerpoint/2010/main" val="3134919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Theses, But the Pope </a:t>
            </a:r>
            <a:r>
              <a:rPr lang="en-US" dirty="0" err="1" smtClean="0"/>
              <a:t>Ain’t</a:t>
            </a:r>
            <a:r>
              <a:rPr lang="en-US" dirty="0" smtClean="0"/>
              <a:t> One</a:t>
            </a:r>
            <a:endParaRPr lang="en-US" dirty="0"/>
          </a:p>
        </p:txBody>
      </p:sp>
    </p:spTree>
    <p:controls>
      <mc:AlternateContent xmlns:mc="http://schemas.openxmlformats.org/markup-compatibility/2006">
        <mc:Choice xmlns:v="urn:schemas-microsoft-com:vml" Requires="v">
          <p:control spid="1029" name="ShockwaveFlash1" r:id="rId2" imgW="7848720" imgH="4724280"/>
        </mc:Choice>
        <mc:Fallback>
          <p:control name="ShockwaveFlash1" r:id="rId2" imgW="7848720" imgH="4724280">
            <p:pic>
              <p:nvPicPr>
                <p:cNvPr id="3" name="ShockwaveFlash1"/>
                <p:cNvPicPr preferRelativeResize="0">
                  <a:picLocks noChangeArrowheads="1" noChangeShapeType="1"/>
                </p:cNvPicPr>
                <p:nvPr/>
              </p:nvPicPr>
              <p:blipFill>
                <a:blip r:embed="rId4"/>
                <a:srcRect/>
                <a:stretch>
                  <a:fillRect/>
                </a:stretch>
              </p:blipFill>
              <p:spPr bwMode="auto">
                <a:xfrm>
                  <a:off x="609600" y="1524000"/>
                  <a:ext cx="7848600" cy="472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055544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47800"/>
            <a:ext cx="8991600" cy="3416320"/>
          </a:xfrm>
          <a:prstGeom prst="rect">
            <a:avLst/>
          </a:prstGeom>
          <a:noFill/>
        </p:spPr>
        <p:txBody>
          <a:bodyPr wrap="square" rtlCol="0">
            <a:spAutoFit/>
          </a:bodyPr>
          <a:lstStyle/>
          <a:p>
            <a:r>
              <a:rPr lang="en-US" sz="3600" dirty="0" smtClean="0"/>
              <a:t>Martin Luther ideas:</a:t>
            </a:r>
          </a:p>
          <a:p>
            <a:pPr marL="571500" indent="-571500">
              <a:buFont typeface="Arial" pitchFamily="34" charset="0"/>
              <a:buChar char="•"/>
            </a:pPr>
            <a:r>
              <a:rPr lang="en-US" sz="3600" dirty="0" smtClean="0"/>
              <a:t>2 sacraments only-baptism and communion</a:t>
            </a:r>
          </a:p>
          <a:p>
            <a:pPr marL="571500" indent="-571500">
              <a:buFont typeface="Arial" pitchFamily="34" charset="0"/>
              <a:buChar char="•"/>
            </a:pPr>
            <a:r>
              <a:rPr lang="en-US" sz="3600" dirty="0" smtClean="0"/>
              <a:t>Let clergy marry</a:t>
            </a:r>
          </a:p>
          <a:p>
            <a:pPr marL="571500" indent="-571500">
              <a:buFont typeface="Arial" pitchFamily="34" charset="0"/>
              <a:buChar char="•"/>
            </a:pPr>
            <a:r>
              <a:rPr lang="en-US" sz="3600" dirty="0" smtClean="0"/>
              <a:t>Salvation by faith alone</a:t>
            </a:r>
          </a:p>
          <a:p>
            <a:pPr marL="571500" indent="-571500">
              <a:buFont typeface="Arial" pitchFamily="34" charset="0"/>
              <a:buChar char="•"/>
            </a:pPr>
            <a:r>
              <a:rPr lang="en-US" sz="3600" dirty="0" smtClean="0"/>
              <a:t>Bible only source of religious truth</a:t>
            </a:r>
          </a:p>
          <a:p>
            <a:endParaRPr lang="en-US" sz="3600" dirty="0"/>
          </a:p>
        </p:txBody>
      </p:sp>
    </p:spTree>
    <p:extLst>
      <p:ext uri="{BB962C8B-B14F-4D97-AF65-F5344CB8AC3E}">
        <p14:creationId xmlns:p14="http://schemas.microsoft.com/office/powerpoint/2010/main" val="4096435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948246" cy="5601047"/>
          </a:xfrm>
          <a:prstGeom prst="rect">
            <a:avLst/>
          </a:prstGeom>
          <a:noFill/>
        </p:spPr>
        <p:txBody>
          <a:bodyPr vert="horz" wrap="square" lIns="60478" tIns="30239" rIns="60478" bIns="30239" rtlCol="0">
            <a:spAutoFit/>
          </a:bodyPr>
          <a:lstStyle/>
          <a:p>
            <a:pPr algn="ctr"/>
            <a:r>
              <a:rPr lang="en-US" sz="3600" dirty="0">
                <a:latin typeface="Times New Roman - 48"/>
              </a:rPr>
              <a:t>Initially, Church officials in Rome viewed Luther simply as a rebellious monk who needed to be punished by his superiors.  However, as Luther's ideas became more popular, the pope realized that this monk was a serious threat.  In one angry reply to Church criticism, Luther actually suggested that Christians drive the pope from the Church by force.</a:t>
            </a:r>
          </a:p>
        </p:txBody>
      </p:sp>
    </p:spTree>
    <p:extLst>
      <p:ext uri="{BB962C8B-B14F-4D97-AF65-F5344CB8AC3E}">
        <p14:creationId xmlns:p14="http://schemas.microsoft.com/office/powerpoint/2010/main" val="604033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206740" cy="5047049"/>
          </a:xfrm>
          <a:prstGeom prst="rect">
            <a:avLst/>
          </a:prstGeom>
          <a:noFill/>
        </p:spPr>
        <p:txBody>
          <a:bodyPr vert="horz" wrap="square" lIns="60478" tIns="30239" rIns="60478" bIns="30239" rtlCol="0">
            <a:spAutoFit/>
          </a:bodyPr>
          <a:lstStyle/>
          <a:p>
            <a:pPr algn="ctr"/>
            <a:r>
              <a:rPr lang="en-US" sz="3600" dirty="0">
                <a:latin typeface="Times New Roman - 48"/>
              </a:rPr>
              <a:t>In 1520, Pope Leo X issued a decree threatening Luther with excommunication unless he took back his statements.  Luther did not take back a word.  Instead, his students at Wittenberg gathered around a bonfire and cheered as he threw the pope's decree into the flames.  Leo excommunicated Luther.</a:t>
            </a:r>
          </a:p>
        </p:txBody>
      </p:sp>
    </p:spTree>
    <p:extLst>
      <p:ext uri="{BB962C8B-B14F-4D97-AF65-F5344CB8AC3E}">
        <p14:creationId xmlns:p14="http://schemas.microsoft.com/office/powerpoint/2010/main" val="321225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o-x-sm[1].jpg"/>
          <p:cNvPicPr>
            <a:picLocks/>
          </p:cNvPicPr>
          <p:nvPr/>
        </p:nvPicPr>
        <p:blipFill>
          <a:blip r:embed="rId2" cstate="print"/>
          <a:stretch>
            <a:fillRect/>
          </a:stretch>
        </p:blipFill>
        <p:spPr>
          <a:xfrm flipH="1">
            <a:off x="445770" y="2645760"/>
            <a:ext cx="2720340" cy="3297840"/>
          </a:xfrm>
          <a:prstGeom prst="rect">
            <a:avLst/>
          </a:prstGeom>
          <a:solidFill>
            <a:scrgbClr r="0" g="0" b="0">
              <a:alpha val="0"/>
            </a:scrgbClr>
          </a:solidFill>
        </p:spPr>
      </p:pic>
      <p:pic>
        <p:nvPicPr>
          <p:cNvPr id="3" name="Picture 2" descr="Martin%20Luther%20Color[1].jpg"/>
          <p:cNvPicPr>
            <a:picLocks/>
          </p:cNvPicPr>
          <p:nvPr/>
        </p:nvPicPr>
        <p:blipFill>
          <a:blip r:embed="rId3" cstate="print"/>
          <a:stretch>
            <a:fillRect/>
          </a:stretch>
        </p:blipFill>
        <p:spPr>
          <a:xfrm flipH="1">
            <a:off x="4796998" y="2491451"/>
            <a:ext cx="3585001" cy="3147349"/>
          </a:xfrm>
          <a:prstGeom prst="rect">
            <a:avLst/>
          </a:prstGeom>
          <a:solidFill>
            <a:scrgbClr r="0" g="0" b="0">
              <a:alpha val="0"/>
            </a:scrgbClr>
          </a:solidFill>
        </p:spPr>
      </p:pic>
      <p:sp>
        <p:nvSpPr>
          <p:cNvPr id="4" name="Freeform 3"/>
          <p:cNvSpPr/>
          <p:nvPr/>
        </p:nvSpPr>
        <p:spPr>
          <a:xfrm rot="1525800">
            <a:off x="1237844" y="199137"/>
            <a:ext cx="2419362" cy="3117075"/>
          </a:xfrm>
          <a:custGeom>
            <a:avLst/>
            <a:gdLst/>
            <a:ahLst/>
            <a:cxnLst/>
            <a:rect l="0" t="0" r="0" b="0"/>
            <a:pathLst>
              <a:path w="2526030" h="2481453">
                <a:moveTo>
                  <a:pt x="93091" y="478282"/>
                </a:moveTo>
                <a:lnTo>
                  <a:pt x="172592" y="378078"/>
                </a:lnTo>
                <a:lnTo>
                  <a:pt x="289432" y="283591"/>
                </a:lnTo>
                <a:lnTo>
                  <a:pt x="450723" y="186436"/>
                </a:lnTo>
                <a:lnTo>
                  <a:pt x="644779" y="110998"/>
                </a:lnTo>
                <a:lnTo>
                  <a:pt x="823595" y="63119"/>
                </a:lnTo>
                <a:lnTo>
                  <a:pt x="1041273" y="22225"/>
                </a:lnTo>
                <a:lnTo>
                  <a:pt x="1265554" y="1523"/>
                </a:lnTo>
                <a:lnTo>
                  <a:pt x="1445895" y="0"/>
                </a:lnTo>
                <a:lnTo>
                  <a:pt x="1677289" y="11811"/>
                </a:lnTo>
                <a:lnTo>
                  <a:pt x="1846326" y="46481"/>
                </a:lnTo>
                <a:lnTo>
                  <a:pt x="2041906" y="109093"/>
                </a:lnTo>
                <a:lnTo>
                  <a:pt x="2237104" y="223774"/>
                </a:lnTo>
                <a:lnTo>
                  <a:pt x="2328290" y="303657"/>
                </a:lnTo>
                <a:lnTo>
                  <a:pt x="2401061" y="387477"/>
                </a:lnTo>
                <a:lnTo>
                  <a:pt x="2458973" y="485013"/>
                </a:lnTo>
                <a:lnTo>
                  <a:pt x="2502408" y="596900"/>
                </a:lnTo>
                <a:lnTo>
                  <a:pt x="2526029" y="752221"/>
                </a:lnTo>
                <a:lnTo>
                  <a:pt x="2519934" y="879855"/>
                </a:lnTo>
                <a:lnTo>
                  <a:pt x="2485516" y="1033145"/>
                </a:lnTo>
                <a:lnTo>
                  <a:pt x="2429256" y="1144142"/>
                </a:lnTo>
                <a:lnTo>
                  <a:pt x="2359025" y="1239773"/>
                </a:lnTo>
                <a:lnTo>
                  <a:pt x="2280665" y="1316227"/>
                </a:lnTo>
                <a:lnTo>
                  <a:pt x="2172081" y="1400301"/>
                </a:lnTo>
                <a:lnTo>
                  <a:pt x="2037334" y="1457579"/>
                </a:lnTo>
                <a:lnTo>
                  <a:pt x="1898141" y="1491614"/>
                </a:lnTo>
                <a:lnTo>
                  <a:pt x="1745996" y="1504442"/>
                </a:lnTo>
                <a:lnTo>
                  <a:pt x="1750695" y="1641982"/>
                </a:lnTo>
                <a:lnTo>
                  <a:pt x="1720341" y="1781429"/>
                </a:lnTo>
                <a:lnTo>
                  <a:pt x="1668017" y="1935226"/>
                </a:lnTo>
                <a:lnTo>
                  <a:pt x="1595501" y="2066163"/>
                </a:lnTo>
                <a:lnTo>
                  <a:pt x="1483867" y="2226055"/>
                </a:lnTo>
                <a:lnTo>
                  <a:pt x="1397127" y="2317242"/>
                </a:lnTo>
                <a:lnTo>
                  <a:pt x="1291209" y="2404364"/>
                </a:lnTo>
                <a:lnTo>
                  <a:pt x="1167891" y="2481452"/>
                </a:lnTo>
                <a:lnTo>
                  <a:pt x="1282446" y="2308351"/>
                </a:lnTo>
                <a:lnTo>
                  <a:pt x="1409953" y="2082164"/>
                </a:lnTo>
                <a:lnTo>
                  <a:pt x="1457706" y="1954402"/>
                </a:lnTo>
                <a:lnTo>
                  <a:pt x="1486789" y="1819782"/>
                </a:lnTo>
                <a:lnTo>
                  <a:pt x="1490471" y="1709420"/>
                </a:lnTo>
                <a:lnTo>
                  <a:pt x="1472057" y="1611883"/>
                </a:lnTo>
                <a:lnTo>
                  <a:pt x="1432940" y="1505330"/>
                </a:lnTo>
                <a:lnTo>
                  <a:pt x="1172336" y="1493520"/>
                </a:lnTo>
                <a:lnTo>
                  <a:pt x="968882" y="1471041"/>
                </a:lnTo>
                <a:lnTo>
                  <a:pt x="774445" y="1434338"/>
                </a:lnTo>
                <a:lnTo>
                  <a:pt x="637666" y="1395476"/>
                </a:lnTo>
                <a:lnTo>
                  <a:pt x="487426" y="1336929"/>
                </a:lnTo>
                <a:lnTo>
                  <a:pt x="371729" y="1286129"/>
                </a:lnTo>
                <a:lnTo>
                  <a:pt x="244220" y="1200276"/>
                </a:lnTo>
                <a:lnTo>
                  <a:pt x="112141" y="1069720"/>
                </a:lnTo>
                <a:lnTo>
                  <a:pt x="61976" y="1008379"/>
                </a:lnTo>
                <a:lnTo>
                  <a:pt x="25145" y="940053"/>
                </a:lnTo>
                <a:lnTo>
                  <a:pt x="0" y="854202"/>
                </a:lnTo>
                <a:lnTo>
                  <a:pt x="2539" y="745744"/>
                </a:lnTo>
                <a:lnTo>
                  <a:pt x="8763" y="663066"/>
                </a:lnTo>
                <a:lnTo>
                  <a:pt x="44957" y="56349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sp>
        <p:nvSpPr>
          <p:cNvPr id="5" name="TextBox 4"/>
          <p:cNvSpPr txBox="1"/>
          <p:nvPr/>
        </p:nvSpPr>
        <p:spPr>
          <a:xfrm rot="1284401">
            <a:off x="1510861" y="733437"/>
            <a:ext cx="2480657" cy="1169064"/>
          </a:xfrm>
          <a:prstGeom prst="rect">
            <a:avLst/>
          </a:prstGeom>
          <a:noFill/>
        </p:spPr>
        <p:txBody>
          <a:bodyPr vert="horz" wrap="square" lIns="60478" tIns="30239" rIns="60478" bIns="30239" rtlCol="0">
            <a:spAutoFit/>
          </a:bodyPr>
          <a:lstStyle/>
          <a:p>
            <a:pPr algn="ctr"/>
            <a:r>
              <a:rPr lang="en-US" sz="2400" dirty="0">
                <a:solidFill>
                  <a:srgbClr val="000000"/>
                </a:solidFill>
                <a:latin typeface="Times New Roman - 24"/>
              </a:rPr>
              <a:t>Take it back, Luther, Take it back!!!</a:t>
            </a:r>
          </a:p>
        </p:txBody>
      </p:sp>
      <p:sp>
        <p:nvSpPr>
          <p:cNvPr id="6" name="Freeform 5"/>
          <p:cNvSpPr/>
          <p:nvPr/>
        </p:nvSpPr>
        <p:spPr>
          <a:xfrm rot="20779200" flipH="1">
            <a:off x="4574653" y="300483"/>
            <a:ext cx="2628392" cy="2239882"/>
          </a:xfrm>
          <a:custGeom>
            <a:avLst/>
            <a:gdLst/>
            <a:ahLst/>
            <a:cxnLst/>
            <a:rect l="0" t="0" r="0" b="0"/>
            <a:pathLst>
              <a:path w="2526030" h="2481453">
                <a:moveTo>
                  <a:pt x="93090" y="478282"/>
                </a:moveTo>
                <a:lnTo>
                  <a:pt x="172592" y="378078"/>
                </a:lnTo>
                <a:lnTo>
                  <a:pt x="289433" y="283591"/>
                </a:lnTo>
                <a:lnTo>
                  <a:pt x="450722" y="186436"/>
                </a:lnTo>
                <a:lnTo>
                  <a:pt x="644778" y="110998"/>
                </a:lnTo>
                <a:lnTo>
                  <a:pt x="823595" y="63119"/>
                </a:lnTo>
                <a:lnTo>
                  <a:pt x="1041272" y="22225"/>
                </a:lnTo>
                <a:lnTo>
                  <a:pt x="1265554" y="1523"/>
                </a:lnTo>
                <a:lnTo>
                  <a:pt x="1445895" y="0"/>
                </a:lnTo>
                <a:lnTo>
                  <a:pt x="1677288" y="11811"/>
                </a:lnTo>
                <a:lnTo>
                  <a:pt x="1846325" y="46481"/>
                </a:lnTo>
                <a:lnTo>
                  <a:pt x="2041906" y="109093"/>
                </a:lnTo>
                <a:lnTo>
                  <a:pt x="2237104" y="223773"/>
                </a:lnTo>
                <a:lnTo>
                  <a:pt x="2328290" y="303657"/>
                </a:lnTo>
                <a:lnTo>
                  <a:pt x="2401062" y="387477"/>
                </a:lnTo>
                <a:lnTo>
                  <a:pt x="2458974" y="485013"/>
                </a:lnTo>
                <a:lnTo>
                  <a:pt x="2502408" y="596900"/>
                </a:lnTo>
                <a:lnTo>
                  <a:pt x="2526029" y="752221"/>
                </a:lnTo>
                <a:lnTo>
                  <a:pt x="2519934" y="879855"/>
                </a:lnTo>
                <a:lnTo>
                  <a:pt x="2485516" y="1033144"/>
                </a:lnTo>
                <a:lnTo>
                  <a:pt x="2429256" y="1144142"/>
                </a:lnTo>
                <a:lnTo>
                  <a:pt x="2359024" y="1239773"/>
                </a:lnTo>
                <a:lnTo>
                  <a:pt x="2280665" y="1316227"/>
                </a:lnTo>
                <a:lnTo>
                  <a:pt x="2172081" y="1400301"/>
                </a:lnTo>
                <a:lnTo>
                  <a:pt x="2037334" y="1457579"/>
                </a:lnTo>
                <a:lnTo>
                  <a:pt x="1898141" y="1491614"/>
                </a:lnTo>
                <a:lnTo>
                  <a:pt x="1745996" y="1504442"/>
                </a:lnTo>
                <a:lnTo>
                  <a:pt x="1750695" y="1641982"/>
                </a:lnTo>
                <a:lnTo>
                  <a:pt x="1720341" y="1781429"/>
                </a:lnTo>
                <a:lnTo>
                  <a:pt x="1668017" y="1935226"/>
                </a:lnTo>
                <a:lnTo>
                  <a:pt x="1595500" y="2066163"/>
                </a:lnTo>
                <a:lnTo>
                  <a:pt x="1483867" y="2226055"/>
                </a:lnTo>
                <a:lnTo>
                  <a:pt x="1397126" y="2317242"/>
                </a:lnTo>
                <a:lnTo>
                  <a:pt x="1291209" y="2404364"/>
                </a:lnTo>
                <a:lnTo>
                  <a:pt x="1167891" y="2481452"/>
                </a:lnTo>
                <a:lnTo>
                  <a:pt x="1282446" y="2308351"/>
                </a:lnTo>
                <a:lnTo>
                  <a:pt x="1409953" y="2082164"/>
                </a:lnTo>
                <a:lnTo>
                  <a:pt x="1457706" y="1954402"/>
                </a:lnTo>
                <a:lnTo>
                  <a:pt x="1486788" y="1819782"/>
                </a:lnTo>
                <a:lnTo>
                  <a:pt x="1490472" y="1709420"/>
                </a:lnTo>
                <a:lnTo>
                  <a:pt x="1472057" y="1611883"/>
                </a:lnTo>
                <a:lnTo>
                  <a:pt x="1432940" y="1505330"/>
                </a:lnTo>
                <a:lnTo>
                  <a:pt x="1172337" y="1493520"/>
                </a:lnTo>
                <a:lnTo>
                  <a:pt x="968883" y="1471041"/>
                </a:lnTo>
                <a:lnTo>
                  <a:pt x="774446" y="1434338"/>
                </a:lnTo>
                <a:lnTo>
                  <a:pt x="637666" y="1395476"/>
                </a:lnTo>
                <a:lnTo>
                  <a:pt x="487426" y="1336929"/>
                </a:lnTo>
                <a:lnTo>
                  <a:pt x="371728" y="1286129"/>
                </a:lnTo>
                <a:lnTo>
                  <a:pt x="244221" y="1200276"/>
                </a:lnTo>
                <a:lnTo>
                  <a:pt x="112140" y="1069720"/>
                </a:lnTo>
                <a:lnTo>
                  <a:pt x="61976" y="1008380"/>
                </a:lnTo>
                <a:lnTo>
                  <a:pt x="25146" y="940053"/>
                </a:lnTo>
                <a:lnTo>
                  <a:pt x="0" y="854202"/>
                </a:lnTo>
                <a:lnTo>
                  <a:pt x="2540" y="745744"/>
                </a:lnTo>
                <a:lnTo>
                  <a:pt x="8763" y="663066"/>
                </a:lnTo>
                <a:lnTo>
                  <a:pt x="44958" y="56349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sp>
        <p:nvSpPr>
          <p:cNvPr id="7" name="TextBox 6"/>
          <p:cNvSpPr txBox="1"/>
          <p:nvPr/>
        </p:nvSpPr>
        <p:spPr>
          <a:xfrm rot="20460243">
            <a:off x="3975782" y="656929"/>
            <a:ext cx="4172749" cy="799732"/>
          </a:xfrm>
          <a:prstGeom prst="rect">
            <a:avLst/>
          </a:prstGeom>
          <a:noFill/>
        </p:spPr>
        <p:txBody>
          <a:bodyPr vert="horz" wrap="square" lIns="60478" tIns="30239" rIns="60478" bIns="30239" rtlCol="0">
            <a:spAutoFit/>
          </a:bodyPr>
          <a:lstStyle/>
          <a:p>
            <a:pPr algn="ctr"/>
            <a:r>
              <a:rPr lang="en-US" sz="2400" dirty="0">
                <a:solidFill>
                  <a:srgbClr val="000000"/>
                </a:solidFill>
                <a:latin typeface="Times New Roman - 24"/>
              </a:rPr>
              <a:t>Yeah, </a:t>
            </a:r>
            <a:r>
              <a:rPr lang="en-US" sz="2400" dirty="0" err="1">
                <a:solidFill>
                  <a:srgbClr val="000000"/>
                </a:solidFill>
                <a:latin typeface="Times New Roman - 24"/>
              </a:rPr>
              <a:t>Uhmm</a:t>
            </a:r>
            <a:r>
              <a:rPr lang="en-US" sz="2400" dirty="0">
                <a:solidFill>
                  <a:srgbClr val="000000"/>
                </a:solidFill>
                <a:latin typeface="Times New Roman - 24"/>
              </a:rPr>
              <a:t>...</a:t>
            </a:r>
          </a:p>
          <a:p>
            <a:pPr algn="ctr"/>
            <a:r>
              <a:rPr lang="en-US" sz="2400" dirty="0">
                <a:solidFill>
                  <a:srgbClr val="000000"/>
                </a:solidFill>
                <a:latin typeface="Times New Roman - 24"/>
              </a:rPr>
              <a:t> No.</a:t>
            </a:r>
          </a:p>
        </p:txBody>
      </p:sp>
    </p:spTree>
    <p:extLst>
      <p:ext uri="{BB962C8B-B14F-4D97-AF65-F5344CB8AC3E}">
        <p14:creationId xmlns:p14="http://schemas.microsoft.com/office/powerpoint/2010/main" val="1069907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tin%20Luther%20Color[1].jpg"/>
          <p:cNvPicPr>
            <a:picLocks/>
          </p:cNvPicPr>
          <p:nvPr/>
        </p:nvPicPr>
        <p:blipFill>
          <a:blip r:embed="rId2" cstate="print"/>
          <a:stretch>
            <a:fillRect/>
          </a:stretch>
        </p:blipFill>
        <p:spPr>
          <a:xfrm flipH="1">
            <a:off x="1897572" y="1792141"/>
            <a:ext cx="2191729" cy="2475059"/>
          </a:xfrm>
          <a:prstGeom prst="rect">
            <a:avLst/>
          </a:prstGeom>
          <a:solidFill>
            <a:scrgbClr r="0" g="0" b="0">
              <a:alpha val="0"/>
            </a:scrgbClr>
          </a:solidFill>
        </p:spPr>
      </p:pic>
      <p:sp>
        <p:nvSpPr>
          <p:cNvPr id="3" name="Freeform 2"/>
          <p:cNvSpPr/>
          <p:nvPr/>
        </p:nvSpPr>
        <p:spPr>
          <a:xfrm rot="20779200" flipH="1">
            <a:off x="1639019" y="-2372"/>
            <a:ext cx="2440047" cy="1893816"/>
          </a:xfrm>
          <a:custGeom>
            <a:avLst/>
            <a:gdLst/>
            <a:ahLst/>
            <a:cxnLst/>
            <a:rect l="0" t="0" r="0" b="0"/>
            <a:pathLst>
              <a:path w="2526030" h="2481453">
                <a:moveTo>
                  <a:pt x="93091" y="478281"/>
                </a:moveTo>
                <a:lnTo>
                  <a:pt x="172592" y="378079"/>
                </a:lnTo>
                <a:lnTo>
                  <a:pt x="289432" y="283590"/>
                </a:lnTo>
                <a:lnTo>
                  <a:pt x="450723" y="186436"/>
                </a:lnTo>
                <a:lnTo>
                  <a:pt x="644779" y="110997"/>
                </a:lnTo>
                <a:lnTo>
                  <a:pt x="823595" y="63119"/>
                </a:lnTo>
                <a:lnTo>
                  <a:pt x="1041273" y="22225"/>
                </a:lnTo>
                <a:lnTo>
                  <a:pt x="1265554" y="1525"/>
                </a:lnTo>
                <a:lnTo>
                  <a:pt x="1445895" y="0"/>
                </a:lnTo>
                <a:lnTo>
                  <a:pt x="1677289" y="11811"/>
                </a:lnTo>
                <a:lnTo>
                  <a:pt x="1846326" y="46481"/>
                </a:lnTo>
                <a:lnTo>
                  <a:pt x="2041906" y="109093"/>
                </a:lnTo>
                <a:lnTo>
                  <a:pt x="2237104" y="223773"/>
                </a:lnTo>
                <a:lnTo>
                  <a:pt x="2328290" y="303656"/>
                </a:lnTo>
                <a:lnTo>
                  <a:pt x="2401061" y="387477"/>
                </a:lnTo>
                <a:lnTo>
                  <a:pt x="2458973" y="485012"/>
                </a:lnTo>
                <a:lnTo>
                  <a:pt x="2502408" y="596900"/>
                </a:lnTo>
                <a:lnTo>
                  <a:pt x="2526029" y="752220"/>
                </a:lnTo>
                <a:lnTo>
                  <a:pt x="2519934" y="879855"/>
                </a:lnTo>
                <a:lnTo>
                  <a:pt x="2485516" y="1033144"/>
                </a:lnTo>
                <a:lnTo>
                  <a:pt x="2429256" y="1144142"/>
                </a:lnTo>
                <a:lnTo>
                  <a:pt x="2359025" y="1239774"/>
                </a:lnTo>
                <a:lnTo>
                  <a:pt x="2280665" y="1316227"/>
                </a:lnTo>
                <a:lnTo>
                  <a:pt x="2172081" y="1400302"/>
                </a:lnTo>
                <a:lnTo>
                  <a:pt x="2037334" y="1457578"/>
                </a:lnTo>
                <a:lnTo>
                  <a:pt x="1898141" y="1491614"/>
                </a:lnTo>
                <a:lnTo>
                  <a:pt x="1745996" y="1504441"/>
                </a:lnTo>
                <a:lnTo>
                  <a:pt x="1750695" y="1641983"/>
                </a:lnTo>
                <a:lnTo>
                  <a:pt x="1720341" y="1781429"/>
                </a:lnTo>
                <a:lnTo>
                  <a:pt x="1668017" y="1935226"/>
                </a:lnTo>
                <a:lnTo>
                  <a:pt x="1595501" y="2066163"/>
                </a:lnTo>
                <a:lnTo>
                  <a:pt x="1483867" y="2226055"/>
                </a:lnTo>
                <a:lnTo>
                  <a:pt x="1397127" y="2317242"/>
                </a:lnTo>
                <a:lnTo>
                  <a:pt x="1291208" y="2404364"/>
                </a:lnTo>
                <a:lnTo>
                  <a:pt x="1167891" y="2481452"/>
                </a:lnTo>
                <a:lnTo>
                  <a:pt x="1282445" y="2308351"/>
                </a:lnTo>
                <a:lnTo>
                  <a:pt x="1409953" y="2082164"/>
                </a:lnTo>
                <a:lnTo>
                  <a:pt x="1457706" y="1954402"/>
                </a:lnTo>
                <a:lnTo>
                  <a:pt x="1486789" y="1819782"/>
                </a:lnTo>
                <a:lnTo>
                  <a:pt x="1490471" y="1709420"/>
                </a:lnTo>
                <a:lnTo>
                  <a:pt x="1472057" y="1611883"/>
                </a:lnTo>
                <a:lnTo>
                  <a:pt x="1432940" y="1505330"/>
                </a:lnTo>
                <a:lnTo>
                  <a:pt x="1172336" y="1493519"/>
                </a:lnTo>
                <a:lnTo>
                  <a:pt x="968882" y="1471041"/>
                </a:lnTo>
                <a:lnTo>
                  <a:pt x="774445" y="1434338"/>
                </a:lnTo>
                <a:lnTo>
                  <a:pt x="637666" y="1395475"/>
                </a:lnTo>
                <a:lnTo>
                  <a:pt x="487426" y="1336928"/>
                </a:lnTo>
                <a:lnTo>
                  <a:pt x="371729" y="1286128"/>
                </a:lnTo>
                <a:lnTo>
                  <a:pt x="244220" y="1200277"/>
                </a:lnTo>
                <a:lnTo>
                  <a:pt x="112141" y="1069721"/>
                </a:lnTo>
                <a:lnTo>
                  <a:pt x="61976" y="1008380"/>
                </a:lnTo>
                <a:lnTo>
                  <a:pt x="25145" y="940053"/>
                </a:lnTo>
                <a:lnTo>
                  <a:pt x="0" y="854202"/>
                </a:lnTo>
                <a:lnTo>
                  <a:pt x="2539" y="745744"/>
                </a:lnTo>
                <a:lnTo>
                  <a:pt x="8763" y="663066"/>
                </a:lnTo>
                <a:lnTo>
                  <a:pt x="44957" y="56349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pic>
        <p:nvPicPr>
          <p:cNvPr id="4" name="Picture 3" descr="bonfire[1].jpg"/>
          <p:cNvPicPr>
            <a:picLocks/>
          </p:cNvPicPr>
          <p:nvPr/>
        </p:nvPicPr>
        <p:blipFill>
          <a:blip r:embed="rId3" cstate="print"/>
          <a:stretch>
            <a:fillRect/>
          </a:stretch>
        </p:blipFill>
        <p:spPr>
          <a:xfrm>
            <a:off x="685800" y="4572000"/>
            <a:ext cx="2423546" cy="1981200"/>
          </a:xfrm>
          <a:prstGeom prst="rect">
            <a:avLst/>
          </a:prstGeom>
          <a:solidFill>
            <a:scrgbClr r="0" g="0" b="0">
              <a:alpha val="0"/>
            </a:scrgbClr>
          </a:solidFill>
        </p:spPr>
      </p:pic>
      <p:pic>
        <p:nvPicPr>
          <p:cNvPr id="5" name="Picture 4" descr="old_paper[1].jpg"/>
          <p:cNvPicPr>
            <a:picLocks/>
          </p:cNvPicPr>
          <p:nvPr/>
        </p:nvPicPr>
        <p:blipFill>
          <a:blip r:embed="rId4" cstate="print"/>
          <a:stretch>
            <a:fillRect/>
          </a:stretch>
        </p:blipFill>
        <p:spPr>
          <a:xfrm rot="5400000">
            <a:off x="-1284355" y="2070488"/>
            <a:ext cx="4389853" cy="1539277"/>
          </a:xfrm>
          <a:prstGeom prst="rect">
            <a:avLst/>
          </a:prstGeom>
          <a:solidFill>
            <a:scrgbClr r="0" g="0" b="0">
              <a:alpha val="0"/>
            </a:scrgbClr>
          </a:solidFill>
        </p:spPr>
      </p:pic>
      <p:sp>
        <p:nvSpPr>
          <p:cNvPr id="6" name="TextBox 5"/>
          <p:cNvSpPr txBox="1"/>
          <p:nvPr/>
        </p:nvSpPr>
        <p:spPr>
          <a:xfrm>
            <a:off x="172468" y="820516"/>
            <a:ext cx="1517983" cy="3754387"/>
          </a:xfrm>
          <a:prstGeom prst="rect">
            <a:avLst/>
          </a:prstGeom>
          <a:noFill/>
        </p:spPr>
        <p:txBody>
          <a:bodyPr vert="horz" wrap="square" lIns="60478" tIns="30239" rIns="60478" bIns="30239" rtlCol="0">
            <a:spAutoFit/>
          </a:bodyPr>
          <a:lstStyle/>
          <a:p>
            <a:r>
              <a:rPr lang="en-US" sz="2400" dirty="0">
                <a:solidFill>
                  <a:srgbClr val="000000"/>
                </a:solidFill>
                <a:latin typeface="Times New Roman - 16"/>
              </a:rPr>
              <a:t>Dearest Luther,</a:t>
            </a:r>
          </a:p>
          <a:p>
            <a:endParaRPr lang="en-US" sz="2400" dirty="0">
              <a:solidFill>
                <a:srgbClr val="000000"/>
              </a:solidFill>
              <a:latin typeface="Times New Roman - 16"/>
            </a:endParaRPr>
          </a:p>
          <a:p>
            <a:r>
              <a:rPr lang="en-US" sz="2400" dirty="0">
                <a:solidFill>
                  <a:srgbClr val="000000"/>
                </a:solidFill>
                <a:latin typeface="Times New Roman - 16"/>
              </a:rPr>
              <a:t>Take it back or else.</a:t>
            </a:r>
          </a:p>
          <a:p>
            <a:endParaRPr lang="en-US" sz="2400" dirty="0">
              <a:solidFill>
                <a:srgbClr val="000000"/>
              </a:solidFill>
              <a:latin typeface="Times New Roman - 16"/>
            </a:endParaRPr>
          </a:p>
          <a:p>
            <a:r>
              <a:rPr lang="en-US" sz="2400" dirty="0">
                <a:solidFill>
                  <a:srgbClr val="000000"/>
                </a:solidFill>
                <a:latin typeface="Times New Roman - 16"/>
              </a:rPr>
              <a:t>Yours truly,</a:t>
            </a:r>
          </a:p>
          <a:p>
            <a:r>
              <a:rPr lang="en-US" sz="2400" dirty="0">
                <a:solidFill>
                  <a:srgbClr val="000000"/>
                </a:solidFill>
                <a:latin typeface="Times New Roman - 16"/>
              </a:rPr>
              <a:t>The Pope</a:t>
            </a:r>
          </a:p>
        </p:txBody>
      </p:sp>
      <p:sp>
        <p:nvSpPr>
          <p:cNvPr id="7" name="TextBox 6"/>
          <p:cNvSpPr txBox="1"/>
          <p:nvPr/>
        </p:nvSpPr>
        <p:spPr>
          <a:xfrm rot="20582685">
            <a:off x="1640350" y="405382"/>
            <a:ext cx="2423160" cy="368845"/>
          </a:xfrm>
          <a:prstGeom prst="rect">
            <a:avLst/>
          </a:prstGeom>
          <a:noFill/>
        </p:spPr>
        <p:txBody>
          <a:bodyPr vert="horz" lIns="60478" tIns="30239" rIns="60478" bIns="30239" rtlCol="0">
            <a:spAutoFit/>
          </a:bodyPr>
          <a:lstStyle/>
          <a:p>
            <a:r>
              <a:rPr lang="en-US" sz="2000" dirty="0">
                <a:solidFill>
                  <a:srgbClr val="000000"/>
                </a:solidFill>
                <a:latin typeface="Times New Roman - 24"/>
              </a:rPr>
              <a:t>Yeah, </a:t>
            </a:r>
            <a:r>
              <a:rPr lang="en-US" sz="2000" dirty="0" err="1">
                <a:solidFill>
                  <a:srgbClr val="000000"/>
                </a:solidFill>
                <a:latin typeface="Times New Roman - 24"/>
              </a:rPr>
              <a:t>Uhmm</a:t>
            </a:r>
            <a:r>
              <a:rPr lang="en-US" sz="2000" dirty="0">
                <a:solidFill>
                  <a:srgbClr val="000000"/>
                </a:solidFill>
                <a:latin typeface="Times New Roman - 24"/>
              </a:rPr>
              <a:t>...No</a:t>
            </a:r>
            <a:r>
              <a:rPr lang="en-US" sz="1500" dirty="0">
                <a:solidFill>
                  <a:srgbClr val="000000"/>
                </a:solidFill>
                <a:latin typeface="Times New Roman - 24"/>
              </a:rPr>
              <a:t>.</a:t>
            </a:r>
          </a:p>
        </p:txBody>
      </p:sp>
      <p:pic>
        <p:nvPicPr>
          <p:cNvPr id="8" name="Picture 7" descr="hh0382[1].jpg"/>
          <p:cNvPicPr>
            <a:picLocks/>
          </p:cNvPicPr>
          <p:nvPr/>
        </p:nvPicPr>
        <p:blipFill>
          <a:blip r:embed="rId5" cstate="print"/>
          <a:stretch>
            <a:fillRect/>
          </a:stretch>
        </p:blipFill>
        <p:spPr>
          <a:xfrm>
            <a:off x="4800600" y="2558027"/>
            <a:ext cx="3458489" cy="4033752"/>
          </a:xfrm>
          <a:prstGeom prst="rect">
            <a:avLst/>
          </a:prstGeom>
          <a:solidFill>
            <a:scrgbClr r="0" g="0" b="0">
              <a:alpha val="0"/>
            </a:scrgbClr>
          </a:solidFill>
        </p:spPr>
      </p:pic>
      <p:sp>
        <p:nvSpPr>
          <p:cNvPr id="9" name="Freeform 8"/>
          <p:cNvSpPr/>
          <p:nvPr/>
        </p:nvSpPr>
        <p:spPr>
          <a:xfrm rot="1388400">
            <a:off x="5380238" y="66232"/>
            <a:ext cx="2942600" cy="2776774"/>
          </a:xfrm>
          <a:custGeom>
            <a:avLst/>
            <a:gdLst/>
            <a:ahLst/>
            <a:cxnLst/>
            <a:rect l="0" t="0" r="0" b="0"/>
            <a:pathLst>
              <a:path w="2298701" h="3708402">
                <a:moveTo>
                  <a:pt x="2413" y="1477772"/>
                </a:moveTo>
                <a:lnTo>
                  <a:pt x="0" y="1409955"/>
                </a:lnTo>
                <a:lnTo>
                  <a:pt x="1523" y="1299719"/>
                </a:lnTo>
                <a:lnTo>
                  <a:pt x="9016" y="1208152"/>
                </a:lnTo>
                <a:lnTo>
                  <a:pt x="16002" y="1152653"/>
                </a:lnTo>
                <a:lnTo>
                  <a:pt x="27559" y="1078611"/>
                </a:lnTo>
                <a:lnTo>
                  <a:pt x="48640" y="983489"/>
                </a:lnTo>
                <a:lnTo>
                  <a:pt x="70358" y="906145"/>
                </a:lnTo>
                <a:lnTo>
                  <a:pt x="101981" y="810895"/>
                </a:lnTo>
                <a:lnTo>
                  <a:pt x="140081" y="721233"/>
                </a:lnTo>
                <a:lnTo>
                  <a:pt x="180213" y="637540"/>
                </a:lnTo>
                <a:lnTo>
                  <a:pt x="234060" y="544958"/>
                </a:lnTo>
                <a:lnTo>
                  <a:pt x="284353" y="471805"/>
                </a:lnTo>
                <a:lnTo>
                  <a:pt x="354710" y="383794"/>
                </a:lnTo>
                <a:lnTo>
                  <a:pt x="425577" y="308103"/>
                </a:lnTo>
                <a:lnTo>
                  <a:pt x="493394" y="246507"/>
                </a:lnTo>
                <a:lnTo>
                  <a:pt x="595883" y="168021"/>
                </a:lnTo>
                <a:lnTo>
                  <a:pt x="707897" y="103887"/>
                </a:lnTo>
                <a:lnTo>
                  <a:pt x="792860" y="66930"/>
                </a:lnTo>
                <a:lnTo>
                  <a:pt x="858646" y="43053"/>
                </a:lnTo>
                <a:lnTo>
                  <a:pt x="941451" y="20955"/>
                </a:lnTo>
                <a:lnTo>
                  <a:pt x="1044575" y="3557"/>
                </a:lnTo>
                <a:lnTo>
                  <a:pt x="1102359" y="0"/>
                </a:lnTo>
                <a:lnTo>
                  <a:pt x="1204848" y="0"/>
                </a:lnTo>
                <a:lnTo>
                  <a:pt x="1274698" y="6986"/>
                </a:lnTo>
                <a:lnTo>
                  <a:pt x="1369186" y="24511"/>
                </a:lnTo>
                <a:lnTo>
                  <a:pt x="1454022" y="47498"/>
                </a:lnTo>
                <a:lnTo>
                  <a:pt x="1559052" y="88773"/>
                </a:lnTo>
                <a:lnTo>
                  <a:pt x="1639443" y="131192"/>
                </a:lnTo>
                <a:lnTo>
                  <a:pt x="1700148" y="168021"/>
                </a:lnTo>
                <a:lnTo>
                  <a:pt x="1774697" y="221869"/>
                </a:lnTo>
                <a:lnTo>
                  <a:pt x="1845564" y="281687"/>
                </a:lnTo>
                <a:lnTo>
                  <a:pt x="1891665" y="327660"/>
                </a:lnTo>
                <a:lnTo>
                  <a:pt x="1951990" y="391668"/>
                </a:lnTo>
                <a:lnTo>
                  <a:pt x="2014728" y="472822"/>
                </a:lnTo>
                <a:lnTo>
                  <a:pt x="2056003" y="531750"/>
                </a:lnTo>
                <a:lnTo>
                  <a:pt x="2092579" y="593472"/>
                </a:lnTo>
                <a:lnTo>
                  <a:pt x="2123313" y="648971"/>
                </a:lnTo>
                <a:lnTo>
                  <a:pt x="2158492" y="720218"/>
                </a:lnTo>
                <a:lnTo>
                  <a:pt x="2178684" y="767715"/>
                </a:lnTo>
                <a:lnTo>
                  <a:pt x="2206752" y="839978"/>
                </a:lnTo>
                <a:lnTo>
                  <a:pt x="2224785" y="894716"/>
                </a:lnTo>
                <a:lnTo>
                  <a:pt x="2245868" y="968630"/>
                </a:lnTo>
                <a:lnTo>
                  <a:pt x="2260600" y="1028574"/>
                </a:lnTo>
                <a:lnTo>
                  <a:pt x="2273554" y="1096264"/>
                </a:lnTo>
                <a:lnTo>
                  <a:pt x="2284603" y="1165099"/>
                </a:lnTo>
                <a:lnTo>
                  <a:pt x="2290571" y="1214502"/>
                </a:lnTo>
                <a:lnTo>
                  <a:pt x="2296159" y="1289305"/>
                </a:lnTo>
                <a:lnTo>
                  <a:pt x="2298192" y="1335914"/>
                </a:lnTo>
                <a:lnTo>
                  <a:pt x="2298700" y="1428369"/>
                </a:lnTo>
                <a:lnTo>
                  <a:pt x="2296668" y="1480313"/>
                </a:lnTo>
                <a:lnTo>
                  <a:pt x="2290571" y="1555116"/>
                </a:lnTo>
                <a:lnTo>
                  <a:pt x="2282063" y="1625727"/>
                </a:lnTo>
                <a:lnTo>
                  <a:pt x="2263520" y="1729614"/>
                </a:lnTo>
                <a:lnTo>
                  <a:pt x="2238375" y="1832611"/>
                </a:lnTo>
                <a:lnTo>
                  <a:pt x="2206117" y="1933830"/>
                </a:lnTo>
                <a:lnTo>
                  <a:pt x="2160016" y="2049146"/>
                </a:lnTo>
                <a:lnTo>
                  <a:pt x="2122805" y="2125727"/>
                </a:lnTo>
                <a:lnTo>
                  <a:pt x="2078608" y="2203324"/>
                </a:lnTo>
                <a:lnTo>
                  <a:pt x="2024888" y="2285112"/>
                </a:lnTo>
                <a:lnTo>
                  <a:pt x="1964055" y="2365375"/>
                </a:lnTo>
                <a:lnTo>
                  <a:pt x="1910715" y="2425193"/>
                </a:lnTo>
                <a:lnTo>
                  <a:pt x="1856485" y="2479930"/>
                </a:lnTo>
                <a:lnTo>
                  <a:pt x="1794129" y="2535428"/>
                </a:lnTo>
                <a:lnTo>
                  <a:pt x="1746504" y="2572512"/>
                </a:lnTo>
                <a:lnTo>
                  <a:pt x="1693671" y="2608327"/>
                </a:lnTo>
                <a:lnTo>
                  <a:pt x="1628902" y="2648205"/>
                </a:lnTo>
                <a:lnTo>
                  <a:pt x="1577085" y="2674493"/>
                </a:lnTo>
                <a:lnTo>
                  <a:pt x="1509776" y="2702687"/>
                </a:lnTo>
                <a:lnTo>
                  <a:pt x="1456563" y="2720214"/>
                </a:lnTo>
                <a:lnTo>
                  <a:pt x="1486661" y="2712212"/>
                </a:lnTo>
                <a:lnTo>
                  <a:pt x="1529842" y="2706243"/>
                </a:lnTo>
                <a:lnTo>
                  <a:pt x="1575689" y="2704339"/>
                </a:lnTo>
                <a:lnTo>
                  <a:pt x="1614296" y="2706243"/>
                </a:lnTo>
                <a:lnTo>
                  <a:pt x="1658619" y="2712212"/>
                </a:lnTo>
                <a:lnTo>
                  <a:pt x="1723390" y="2731897"/>
                </a:lnTo>
                <a:lnTo>
                  <a:pt x="1774697" y="2753742"/>
                </a:lnTo>
                <a:lnTo>
                  <a:pt x="1843531" y="2801240"/>
                </a:lnTo>
                <a:lnTo>
                  <a:pt x="1881123" y="2842768"/>
                </a:lnTo>
                <a:lnTo>
                  <a:pt x="1906778" y="2891283"/>
                </a:lnTo>
                <a:lnTo>
                  <a:pt x="1913890" y="2915031"/>
                </a:lnTo>
                <a:lnTo>
                  <a:pt x="1916810" y="2931796"/>
                </a:lnTo>
                <a:lnTo>
                  <a:pt x="1918334" y="2956180"/>
                </a:lnTo>
                <a:lnTo>
                  <a:pt x="1912239" y="3000249"/>
                </a:lnTo>
                <a:lnTo>
                  <a:pt x="1894713" y="3045206"/>
                </a:lnTo>
                <a:lnTo>
                  <a:pt x="1881123" y="3065527"/>
                </a:lnTo>
                <a:lnTo>
                  <a:pt x="1846453" y="3105150"/>
                </a:lnTo>
                <a:lnTo>
                  <a:pt x="1797304" y="3142234"/>
                </a:lnTo>
                <a:lnTo>
                  <a:pt x="1744471" y="3169412"/>
                </a:lnTo>
                <a:lnTo>
                  <a:pt x="1693671" y="3187827"/>
                </a:lnTo>
                <a:lnTo>
                  <a:pt x="1654556" y="3193162"/>
                </a:lnTo>
                <a:lnTo>
                  <a:pt x="1573656" y="3197606"/>
                </a:lnTo>
                <a:lnTo>
                  <a:pt x="1634870" y="3201162"/>
                </a:lnTo>
                <a:lnTo>
                  <a:pt x="1702689" y="3214371"/>
                </a:lnTo>
                <a:lnTo>
                  <a:pt x="1766569" y="3247771"/>
                </a:lnTo>
                <a:lnTo>
                  <a:pt x="1798701" y="3280411"/>
                </a:lnTo>
                <a:lnTo>
                  <a:pt x="1804289" y="3292730"/>
                </a:lnTo>
                <a:lnTo>
                  <a:pt x="1809368" y="3309494"/>
                </a:lnTo>
                <a:lnTo>
                  <a:pt x="1810766" y="3318383"/>
                </a:lnTo>
                <a:lnTo>
                  <a:pt x="1810766" y="3328797"/>
                </a:lnTo>
                <a:lnTo>
                  <a:pt x="1806829" y="3351657"/>
                </a:lnTo>
                <a:lnTo>
                  <a:pt x="1798193" y="3368421"/>
                </a:lnTo>
                <a:lnTo>
                  <a:pt x="1785619" y="3385186"/>
                </a:lnTo>
                <a:lnTo>
                  <a:pt x="1743456" y="3417825"/>
                </a:lnTo>
                <a:lnTo>
                  <a:pt x="1688718" y="3440684"/>
                </a:lnTo>
                <a:lnTo>
                  <a:pt x="1645411" y="3453003"/>
                </a:lnTo>
                <a:lnTo>
                  <a:pt x="1589658" y="3458338"/>
                </a:lnTo>
                <a:lnTo>
                  <a:pt x="1620266" y="3464433"/>
                </a:lnTo>
                <a:lnTo>
                  <a:pt x="1670557" y="3487294"/>
                </a:lnTo>
                <a:lnTo>
                  <a:pt x="1697863" y="3512947"/>
                </a:lnTo>
                <a:lnTo>
                  <a:pt x="1712848" y="3535045"/>
                </a:lnTo>
                <a:lnTo>
                  <a:pt x="1721866" y="3561334"/>
                </a:lnTo>
                <a:lnTo>
                  <a:pt x="1724406" y="3580765"/>
                </a:lnTo>
                <a:lnTo>
                  <a:pt x="1723390" y="3599181"/>
                </a:lnTo>
                <a:lnTo>
                  <a:pt x="1719833" y="3616833"/>
                </a:lnTo>
                <a:lnTo>
                  <a:pt x="1704720" y="3650362"/>
                </a:lnTo>
                <a:lnTo>
                  <a:pt x="1690243" y="3666237"/>
                </a:lnTo>
                <a:lnTo>
                  <a:pt x="1657477" y="3692526"/>
                </a:lnTo>
                <a:lnTo>
                  <a:pt x="1614805" y="3708401"/>
                </a:lnTo>
                <a:lnTo>
                  <a:pt x="1548003" y="3708401"/>
                </a:lnTo>
                <a:lnTo>
                  <a:pt x="1500758" y="3691637"/>
                </a:lnTo>
                <a:lnTo>
                  <a:pt x="1464564" y="3662681"/>
                </a:lnTo>
                <a:lnTo>
                  <a:pt x="1444497" y="3631057"/>
                </a:lnTo>
                <a:lnTo>
                  <a:pt x="1438020" y="3609849"/>
                </a:lnTo>
                <a:lnTo>
                  <a:pt x="1435861" y="3595625"/>
                </a:lnTo>
                <a:lnTo>
                  <a:pt x="1435861" y="3577209"/>
                </a:lnTo>
                <a:lnTo>
                  <a:pt x="1437513" y="3565780"/>
                </a:lnTo>
                <a:lnTo>
                  <a:pt x="1442084" y="3549015"/>
                </a:lnTo>
                <a:lnTo>
                  <a:pt x="1451102" y="3529712"/>
                </a:lnTo>
                <a:lnTo>
                  <a:pt x="1470025" y="3504057"/>
                </a:lnTo>
                <a:lnTo>
                  <a:pt x="1498218" y="3482087"/>
                </a:lnTo>
                <a:lnTo>
                  <a:pt x="1552447" y="3462782"/>
                </a:lnTo>
                <a:lnTo>
                  <a:pt x="1589658" y="3458338"/>
                </a:lnTo>
                <a:lnTo>
                  <a:pt x="1527429" y="3446907"/>
                </a:lnTo>
                <a:lnTo>
                  <a:pt x="1474596" y="3431159"/>
                </a:lnTo>
                <a:lnTo>
                  <a:pt x="1421383" y="3401061"/>
                </a:lnTo>
                <a:lnTo>
                  <a:pt x="1402333" y="3382645"/>
                </a:lnTo>
                <a:lnTo>
                  <a:pt x="1389760" y="3363976"/>
                </a:lnTo>
                <a:lnTo>
                  <a:pt x="1382776" y="3345562"/>
                </a:lnTo>
                <a:lnTo>
                  <a:pt x="1380235" y="3328797"/>
                </a:lnTo>
                <a:lnTo>
                  <a:pt x="1381632" y="3306953"/>
                </a:lnTo>
                <a:lnTo>
                  <a:pt x="1389760" y="3288284"/>
                </a:lnTo>
                <a:lnTo>
                  <a:pt x="1400809" y="3270758"/>
                </a:lnTo>
                <a:lnTo>
                  <a:pt x="1415288" y="3255645"/>
                </a:lnTo>
                <a:lnTo>
                  <a:pt x="1458468" y="3225800"/>
                </a:lnTo>
                <a:lnTo>
                  <a:pt x="1494790" y="3213481"/>
                </a:lnTo>
                <a:lnTo>
                  <a:pt x="1573656" y="3197606"/>
                </a:lnTo>
                <a:lnTo>
                  <a:pt x="1454022" y="3194177"/>
                </a:lnTo>
                <a:lnTo>
                  <a:pt x="1394714" y="3176397"/>
                </a:lnTo>
                <a:lnTo>
                  <a:pt x="1337564" y="3151759"/>
                </a:lnTo>
                <a:lnTo>
                  <a:pt x="1269238" y="3103499"/>
                </a:lnTo>
                <a:lnTo>
                  <a:pt x="1226946" y="3053208"/>
                </a:lnTo>
                <a:lnTo>
                  <a:pt x="1212850" y="3025902"/>
                </a:lnTo>
                <a:lnTo>
                  <a:pt x="1205738" y="3005583"/>
                </a:lnTo>
                <a:lnTo>
                  <a:pt x="1199768" y="2979293"/>
                </a:lnTo>
                <a:lnTo>
                  <a:pt x="1197864" y="2955544"/>
                </a:lnTo>
                <a:lnTo>
                  <a:pt x="1200277" y="2926462"/>
                </a:lnTo>
                <a:lnTo>
                  <a:pt x="1207896" y="2896362"/>
                </a:lnTo>
                <a:lnTo>
                  <a:pt x="1220469" y="2866518"/>
                </a:lnTo>
                <a:lnTo>
                  <a:pt x="1265046" y="2808224"/>
                </a:lnTo>
                <a:lnTo>
                  <a:pt x="1316863" y="2773046"/>
                </a:lnTo>
                <a:lnTo>
                  <a:pt x="1374647" y="2748408"/>
                </a:lnTo>
                <a:lnTo>
                  <a:pt x="1486154" y="2709672"/>
                </a:lnTo>
                <a:lnTo>
                  <a:pt x="1413891" y="2734437"/>
                </a:lnTo>
                <a:lnTo>
                  <a:pt x="1351533" y="2752090"/>
                </a:lnTo>
                <a:lnTo>
                  <a:pt x="1272158" y="2766061"/>
                </a:lnTo>
                <a:lnTo>
                  <a:pt x="1244472" y="2769617"/>
                </a:lnTo>
                <a:lnTo>
                  <a:pt x="1190752" y="2773046"/>
                </a:lnTo>
                <a:lnTo>
                  <a:pt x="1095882" y="2773046"/>
                </a:lnTo>
                <a:lnTo>
                  <a:pt x="1023873" y="2766061"/>
                </a:lnTo>
                <a:lnTo>
                  <a:pt x="957198" y="2754631"/>
                </a:lnTo>
                <a:lnTo>
                  <a:pt x="913383" y="2744852"/>
                </a:lnTo>
                <a:lnTo>
                  <a:pt x="865758" y="2730881"/>
                </a:lnTo>
                <a:lnTo>
                  <a:pt x="821943" y="2716658"/>
                </a:lnTo>
                <a:lnTo>
                  <a:pt x="780288" y="2700909"/>
                </a:lnTo>
                <a:lnTo>
                  <a:pt x="747141" y="2686812"/>
                </a:lnTo>
                <a:lnTo>
                  <a:pt x="707897" y="2667509"/>
                </a:lnTo>
                <a:lnTo>
                  <a:pt x="651129" y="2637537"/>
                </a:lnTo>
                <a:lnTo>
                  <a:pt x="580263" y="2592452"/>
                </a:lnTo>
                <a:lnTo>
                  <a:pt x="521969" y="2550287"/>
                </a:lnTo>
                <a:lnTo>
                  <a:pt x="458089" y="2494915"/>
                </a:lnTo>
                <a:lnTo>
                  <a:pt x="418972" y="2456943"/>
                </a:lnTo>
                <a:lnTo>
                  <a:pt x="379221" y="2416556"/>
                </a:lnTo>
                <a:lnTo>
                  <a:pt x="338073" y="2368805"/>
                </a:lnTo>
                <a:lnTo>
                  <a:pt x="294385" y="2315211"/>
                </a:lnTo>
                <a:lnTo>
                  <a:pt x="246633" y="2245487"/>
                </a:lnTo>
                <a:lnTo>
                  <a:pt x="202818" y="2174240"/>
                </a:lnTo>
                <a:lnTo>
                  <a:pt x="165227" y="2103883"/>
                </a:lnTo>
                <a:lnTo>
                  <a:pt x="117475" y="1998981"/>
                </a:lnTo>
                <a:lnTo>
                  <a:pt x="89916" y="1925193"/>
                </a:lnTo>
                <a:lnTo>
                  <a:pt x="68707" y="1859915"/>
                </a:lnTo>
                <a:lnTo>
                  <a:pt x="52196" y="1800987"/>
                </a:lnTo>
                <a:lnTo>
                  <a:pt x="30607" y="1710056"/>
                </a:lnTo>
                <a:lnTo>
                  <a:pt x="14985" y="1613409"/>
                </a:lnTo>
                <a:lnTo>
                  <a:pt x="9016" y="156146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sp>
        <p:nvSpPr>
          <p:cNvPr id="10" name="TextBox 9"/>
          <p:cNvSpPr txBox="1"/>
          <p:nvPr/>
        </p:nvSpPr>
        <p:spPr>
          <a:xfrm rot="1394635">
            <a:off x="6103620" y="285491"/>
            <a:ext cx="1714500" cy="1599951"/>
          </a:xfrm>
          <a:prstGeom prst="rect">
            <a:avLst/>
          </a:prstGeom>
          <a:noFill/>
        </p:spPr>
        <p:txBody>
          <a:bodyPr vert="horz" lIns="60478" tIns="30239" rIns="60478" bIns="30239" rtlCol="0">
            <a:spAutoFit/>
          </a:bodyPr>
          <a:lstStyle/>
          <a:p>
            <a:pPr algn="ctr"/>
            <a:r>
              <a:rPr lang="en-US" sz="2000" dirty="0">
                <a:solidFill>
                  <a:srgbClr val="000000"/>
                </a:solidFill>
                <a:latin typeface="Times New Roman - 24"/>
              </a:rPr>
              <a:t>Go Luther..  Go Luther..  It's your birthday.  Go Luther!!!</a:t>
            </a:r>
          </a:p>
        </p:txBody>
      </p:sp>
    </p:spTree>
    <p:extLst>
      <p:ext uri="{BB962C8B-B14F-4D97-AF65-F5344CB8AC3E}">
        <p14:creationId xmlns:p14="http://schemas.microsoft.com/office/powerpoint/2010/main" val="130776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o-x-sm[1].jpg"/>
          <p:cNvPicPr>
            <a:picLocks/>
          </p:cNvPicPr>
          <p:nvPr/>
        </p:nvPicPr>
        <p:blipFill>
          <a:blip r:embed="rId2" cstate="print"/>
          <a:stretch>
            <a:fillRect/>
          </a:stretch>
        </p:blipFill>
        <p:spPr>
          <a:xfrm flipH="1">
            <a:off x="331470" y="3505200"/>
            <a:ext cx="2564130" cy="3124200"/>
          </a:xfrm>
          <a:prstGeom prst="rect">
            <a:avLst/>
          </a:prstGeom>
          <a:solidFill>
            <a:scrgbClr r="0" g="0" b="0">
              <a:alpha val="0"/>
            </a:scrgbClr>
          </a:solidFill>
        </p:spPr>
      </p:pic>
      <p:pic>
        <p:nvPicPr>
          <p:cNvPr id="3" name="Picture 2" descr="Martin%20Luther%20Color[1].jpg"/>
          <p:cNvPicPr>
            <a:picLocks/>
          </p:cNvPicPr>
          <p:nvPr/>
        </p:nvPicPr>
        <p:blipFill>
          <a:blip r:embed="rId3" cstate="print"/>
          <a:stretch>
            <a:fillRect/>
          </a:stretch>
        </p:blipFill>
        <p:spPr>
          <a:xfrm flipH="1">
            <a:off x="5420270" y="2665127"/>
            <a:ext cx="3266529" cy="3507073"/>
          </a:xfrm>
          <a:prstGeom prst="rect">
            <a:avLst/>
          </a:prstGeom>
          <a:solidFill>
            <a:scrgbClr r="0" g="0" b="0">
              <a:alpha val="0"/>
            </a:scrgbClr>
          </a:solidFill>
        </p:spPr>
      </p:pic>
      <p:sp>
        <p:nvSpPr>
          <p:cNvPr id="4" name="Freeform 3"/>
          <p:cNvSpPr/>
          <p:nvPr/>
        </p:nvSpPr>
        <p:spPr>
          <a:xfrm rot="1525800">
            <a:off x="1206052" y="19500"/>
            <a:ext cx="2985287" cy="4176792"/>
          </a:xfrm>
          <a:custGeom>
            <a:avLst/>
            <a:gdLst/>
            <a:ahLst/>
            <a:cxnLst/>
            <a:rect l="0" t="0" r="0" b="0"/>
            <a:pathLst>
              <a:path w="3316986" h="3259837">
                <a:moveTo>
                  <a:pt x="122173" y="628397"/>
                </a:moveTo>
                <a:lnTo>
                  <a:pt x="226567" y="496697"/>
                </a:lnTo>
                <a:lnTo>
                  <a:pt x="380110" y="372491"/>
                </a:lnTo>
                <a:lnTo>
                  <a:pt x="591819" y="244983"/>
                </a:lnTo>
                <a:lnTo>
                  <a:pt x="846582" y="145923"/>
                </a:lnTo>
                <a:lnTo>
                  <a:pt x="1081532" y="82932"/>
                </a:lnTo>
                <a:lnTo>
                  <a:pt x="1367281" y="29338"/>
                </a:lnTo>
                <a:lnTo>
                  <a:pt x="1661794" y="2159"/>
                </a:lnTo>
                <a:lnTo>
                  <a:pt x="1898649" y="0"/>
                </a:lnTo>
                <a:lnTo>
                  <a:pt x="2202434" y="15622"/>
                </a:lnTo>
                <a:lnTo>
                  <a:pt x="2424430" y="61088"/>
                </a:lnTo>
                <a:lnTo>
                  <a:pt x="2681350" y="143383"/>
                </a:lnTo>
                <a:lnTo>
                  <a:pt x="2937636" y="294005"/>
                </a:lnTo>
                <a:lnTo>
                  <a:pt x="3057270" y="398908"/>
                </a:lnTo>
                <a:lnTo>
                  <a:pt x="3152901" y="509016"/>
                </a:lnTo>
                <a:lnTo>
                  <a:pt x="3228848" y="637160"/>
                </a:lnTo>
                <a:lnTo>
                  <a:pt x="3285870" y="784225"/>
                </a:lnTo>
                <a:lnTo>
                  <a:pt x="3316985" y="988314"/>
                </a:lnTo>
                <a:lnTo>
                  <a:pt x="3308984" y="1155827"/>
                </a:lnTo>
                <a:lnTo>
                  <a:pt x="3263772" y="1357122"/>
                </a:lnTo>
                <a:lnTo>
                  <a:pt x="3189859" y="1503046"/>
                </a:lnTo>
                <a:lnTo>
                  <a:pt x="3097656" y="1628649"/>
                </a:lnTo>
                <a:lnTo>
                  <a:pt x="2994786" y="1729106"/>
                </a:lnTo>
                <a:lnTo>
                  <a:pt x="2852166" y="1839596"/>
                </a:lnTo>
                <a:lnTo>
                  <a:pt x="2675255" y="1914653"/>
                </a:lnTo>
                <a:lnTo>
                  <a:pt x="2492374" y="1959356"/>
                </a:lnTo>
                <a:lnTo>
                  <a:pt x="2292730" y="1976374"/>
                </a:lnTo>
                <a:lnTo>
                  <a:pt x="2298826" y="2156968"/>
                </a:lnTo>
                <a:lnTo>
                  <a:pt x="2258949" y="2340230"/>
                </a:lnTo>
                <a:lnTo>
                  <a:pt x="2190242" y="2542159"/>
                </a:lnTo>
                <a:lnTo>
                  <a:pt x="2095118" y="2714118"/>
                </a:lnTo>
                <a:lnTo>
                  <a:pt x="1948561" y="2924303"/>
                </a:lnTo>
                <a:lnTo>
                  <a:pt x="1834642" y="3044064"/>
                </a:lnTo>
                <a:lnTo>
                  <a:pt x="1695449" y="3158491"/>
                </a:lnTo>
                <a:lnTo>
                  <a:pt x="1533524" y="3259836"/>
                </a:lnTo>
                <a:lnTo>
                  <a:pt x="1683893" y="3032379"/>
                </a:lnTo>
                <a:lnTo>
                  <a:pt x="1851405" y="2735199"/>
                </a:lnTo>
                <a:lnTo>
                  <a:pt x="1914017" y="2567433"/>
                </a:lnTo>
                <a:lnTo>
                  <a:pt x="1952243" y="2390521"/>
                </a:lnTo>
                <a:lnTo>
                  <a:pt x="1957069" y="2245615"/>
                </a:lnTo>
                <a:lnTo>
                  <a:pt x="1932940" y="2117471"/>
                </a:lnTo>
                <a:lnTo>
                  <a:pt x="1881505" y="1977518"/>
                </a:lnTo>
                <a:lnTo>
                  <a:pt x="1539493" y="1961896"/>
                </a:lnTo>
                <a:lnTo>
                  <a:pt x="1272159" y="1932433"/>
                </a:lnTo>
                <a:lnTo>
                  <a:pt x="1016888" y="1884299"/>
                </a:lnTo>
                <a:lnTo>
                  <a:pt x="837310" y="1833118"/>
                </a:lnTo>
                <a:lnTo>
                  <a:pt x="640079" y="1756284"/>
                </a:lnTo>
                <a:lnTo>
                  <a:pt x="488060" y="1689609"/>
                </a:lnTo>
                <a:lnTo>
                  <a:pt x="320675" y="1576833"/>
                </a:lnTo>
                <a:lnTo>
                  <a:pt x="147192" y="1405256"/>
                </a:lnTo>
                <a:lnTo>
                  <a:pt x="81279" y="1324611"/>
                </a:lnTo>
                <a:lnTo>
                  <a:pt x="32892" y="1234949"/>
                </a:lnTo>
                <a:lnTo>
                  <a:pt x="0" y="1122172"/>
                </a:lnTo>
                <a:lnTo>
                  <a:pt x="3175" y="979678"/>
                </a:lnTo>
                <a:lnTo>
                  <a:pt x="11557" y="871094"/>
                </a:lnTo>
                <a:lnTo>
                  <a:pt x="59054" y="74028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sp>
        <p:nvSpPr>
          <p:cNvPr id="5" name="TextBox 4"/>
          <p:cNvSpPr txBox="1"/>
          <p:nvPr/>
        </p:nvSpPr>
        <p:spPr>
          <a:xfrm rot="1504135">
            <a:off x="1923294" y="306454"/>
            <a:ext cx="2552700" cy="1907728"/>
          </a:xfrm>
          <a:prstGeom prst="rect">
            <a:avLst/>
          </a:prstGeom>
          <a:noFill/>
        </p:spPr>
        <p:txBody>
          <a:bodyPr vert="horz" wrap="square" lIns="60478" tIns="30239" rIns="60478" bIns="30239" rtlCol="0">
            <a:spAutoFit/>
          </a:bodyPr>
          <a:lstStyle/>
          <a:p>
            <a:pPr algn="ctr"/>
            <a:r>
              <a:rPr lang="en-US" sz="2400" dirty="0">
                <a:solidFill>
                  <a:srgbClr val="000000"/>
                </a:solidFill>
                <a:latin typeface="Times New Roman - 24"/>
              </a:rPr>
              <a:t>Oh yeah?</a:t>
            </a:r>
          </a:p>
          <a:p>
            <a:pPr algn="ctr"/>
            <a:r>
              <a:rPr lang="en-US" sz="2400" dirty="0">
                <a:solidFill>
                  <a:srgbClr val="000000"/>
                </a:solidFill>
                <a:latin typeface="Times New Roman - 24"/>
              </a:rPr>
              <a:t>Well I excommunicate you.  What do you think of that?</a:t>
            </a:r>
          </a:p>
        </p:txBody>
      </p:sp>
      <p:sp>
        <p:nvSpPr>
          <p:cNvPr id="6" name="Freeform 5"/>
          <p:cNvSpPr/>
          <p:nvPr/>
        </p:nvSpPr>
        <p:spPr>
          <a:xfrm rot="20779200" flipH="1">
            <a:off x="5370756" y="465526"/>
            <a:ext cx="2273427" cy="2919916"/>
          </a:xfrm>
          <a:custGeom>
            <a:avLst/>
            <a:gdLst/>
            <a:ahLst/>
            <a:cxnLst/>
            <a:rect l="0" t="0" r="0" b="0"/>
            <a:pathLst>
              <a:path w="2526030" h="2481453">
                <a:moveTo>
                  <a:pt x="93090" y="478281"/>
                </a:moveTo>
                <a:lnTo>
                  <a:pt x="172592" y="378079"/>
                </a:lnTo>
                <a:lnTo>
                  <a:pt x="289433" y="283590"/>
                </a:lnTo>
                <a:lnTo>
                  <a:pt x="450722" y="186435"/>
                </a:lnTo>
                <a:lnTo>
                  <a:pt x="644778" y="110998"/>
                </a:lnTo>
                <a:lnTo>
                  <a:pt x="823595" y="63118"/>
                </a:lnTo>
                <a:lnTo>
                  <a:pt x="1041273" y="22225"/>
                </a:lnTo>
                <a:lnTo>
                  <a:pt x="1265554" y="1523"/>
                </a:lnTo>
                <a:lnTo>
                  <a:pt x="1445895" y="0"/>
                </a:lnTo>
                <a:lnTo>
                  <a:pt x="1677288" y="11810"/>
                </a:lnTo>
                <a:lnTo>
                  <a:pt x="1846325" y="46481"/>
                </a:lnTo>
                <a:lnTo>
                  <a:pt x="2041906" y="109093"/>
                </a:lnTo>
                <a:lnTo>
                  <a:pt x="2237104" y="223773"/>
                </a:lnTo>
                <a:lnTo>
                  <a:pt x="2328290" y="303656"/>
                </a:lnTo>
                <a:lnTo>
                  <a:pt x="2401062" y="387476"/>
                </a:lnTo>
                <a:lnTo>
                  <a:pt x="2458974" y="485012"/>
                </a:lnTo>
                <a:lnTo>
                  <a:pt x="2502408" y="596900"/>
                </a:lnTo>
                <a:lnTo>
                  <a:pt x="2526029" y="752220"/>
                </a:lnTo>
                <a:lnTo>
                  <a:pt x="2519934" y="879856"/>
                </a:lnTo>
                <a:lnTo>
                  <a:pt x="2485516" y="1033144"/>
                </a:lnTo>
                <a:lnTo>
                  <a:pt x="2429256" y="1144143"/>
                </a:lnTo>
                <a:lnTo>
                  <a:pt x="2359024" y="1239773"/>
                </a:lnTo>
                <a:lnTo>
                  <a:pt x="2280665" y="1316228"/>
                </a:lnTo>
                <a:lnTo>
                  <a:pt x="2172081" y="1400301"/>
                </a:lnTo>
                <a:lnTo>
                  <a:pt x="2037334" y="1457578"/>
                </a:lnTo>
                <a:lnTo>
                  <a:pt x="1898141" y="1491615"/>
                </a:lnTo>
                <a:lnTo>
                  <a:pt x="1745996" y="1504441"/>
                </a:lnTo>
                <a:lnTo>
                  <a:pt x="1750695" y="1641982"/>
                </a:lnTo>
                <a:lnTo>
                  <a:pt x="1720341" y="1781428"/>
                </a:lnTo>
                <a:lnTo>
                  <a:pt x="1668017" y="1935225"/>
                </a:lnTo>
                <a:lnTo>
                  <a:pt x="1595500" y="2066163"/>
                </a:lnTo>
                <a:lnTo>
                  <a:pt x="1483867" y="2226056"/>
                </a:lnTo>
                <a:lnTo>
                  <a:pt x="1397126" y="2317241"/>
                </a:lnTo>
                <a:lnTo>
                  <a:pt x="1291209" y="2404364"/>
                </a:lnTo>
                <a:lnTo>
                  <a:pt x="1167891" y="2481452"/>
                </a:lnTo>
                <a:lnTo>
                  <a:pt x="1282446" y="2308352"/>
                </a:lnTo>
                <a:lnTo>
                  <a:pt x="1409953" y="2082165"/>
                </a:lnTo>
                <a:lnTo>
                  <a:pt x="1457706" y="1954403"/>
                </a:lnTo>
                <a:lnTo>
                  <a:pt x="1486788" y="1819782"/>
                </a:lnTo>
                <a:lnTo>
                  <a:pt x="1490472" y="1709419"/>
                </a:lnTo>
                <a:lnTo>
                  <a:pt x="1472057" y="1611884"/>
                </a:lnTo>
                <a:lnTo>
                  <a:pt x="1432940" y="1505331"/>
                </a:lnTo>
                <a:lnTo>
                  <a:pt x="1172337" y="1493519"/>
                </a:lnTo>
                <a:lnTo>
                  <a:pt x="968883" y="1471041"/>
                </a:lnTo>
                <a:lnTo>
                  <a:pt x="774446" y="1434338"/>
                </a:lnTo>
                <a:lnTo>
                  <a:pt x="637666" y="1395475"/>
                </a:lnTo>
                <a:lnTo>
                  <a:pt x="487426" y="1336928"/>
                </a:lnTo>
                <a:lnTo>
                  <a:pt x="371728" y="1286128"/>
                </a:lnTo>
                <a:lnTo>
                  <a:pt x="244221" y="1200276"/>
                </a:lnTo>
                <a:lnTo>
                  <a:pt x="112140" y="1069720"/>
                </a:lnTo>
                <a:lnTo>
                  <a:pt x="61976" y="1008379"/>
                </a:lnTo>
                <a:lnTo>
                  <a:pt x="25146" y="940053"/>
                </a:lnTo>
                <a:lnTo>
                  <a:pt x="0" y="854201"/>
                </a:lnTo>
                <a:lnTo>
                  <a:pt x="2540" y="745744"/>
                </a:lnTo>
                <a:lnTo>
                  <a:pt x="8763" y="663066"/>
                </a:lnTo>
                <a:lnTo>
                  <a:pt x="44958" y="56349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r>
              <a:rPr lang="en-US" dirty="0">
                <a:solidFill>
                  <a:srgbClr val="000000"/>
                </a:solidFill>
                <a:latin typeface="Times New Roman - 24"/>
              </a:rPr>
              <a:t>.</a:t>
            </a:r>
            <a:endParaRPr lang="en-US" dirty="0"/>
          </a:p>
        </p:txBody>
      </p:sp>
      <p:sp>
        <p:nvSpPr>
          <p:cNvPr id="7" name="TextBox 6"/>
          <p:cNvSpPr txBox="1"/>
          <p:nvPr/>
        </p:nvSpPr>
        <p:spPr>
          <a:xfrm rot="20588635">
            <a:off x="5054235" y="1180099"/>
            <a:ext cx="2651760" cy="368845"/>
          </a:xfrm>
          <a:prstGeom prst="rect">
            <a:avLst/>
          </a:prstGeom>
          <a:noFill/>
        </p:spPr>
        <p:txBody>
          <a:bodyPr vert="horz" lIns="60478" tIns="30239" rIns="60478" bIns="30239" rtlCol="0">
            <a:spAutoFit/>
          </a:bodyPr>
          <a:lstStyle/>
          <a:p>
            <a:pPr algn="ctr"/>
            <a:r>
              <a:rPr lang="en-US" sz="2000" dirty="0">
                <a:solidFill>
                  <a:srgbClr val="000000"/>
                </a:solidFill>
                <a:latin typeface="Times New Roman - 24"/>
              </a:rPr>
              <a:t>Whatever </a:t>
            </a:r>
            <a:r>
              <a:rPr lang="en-US" sz="2000" dirty="0" smtClean="0">
                <a:solidFill>
                  <a:srgbClr val="000000"/>
                </a:solidFill>
                <a:latin typeface="Times New Roman - 24"/>
              </a:rPr>
              <a:t>dude</a:t>
            </a:r>
            <a:endParaRPr lang="en-US" sz="2000" dirty="0">
              <a:solidFill>
                <a:srgbClr val="000000"/>
              </a:solidFill>
              <a:latin typeface="Times New Roman - 24"/>
            </a:endParaRPr>
          </a:p>
        </p:txBody>
      </p:sp>
    </p:spTree>
    <p:extLst>
      <p:ext uri="{BB962C8B-B14F-4D97-AF65-F5344CB8AC3E}">
        <p14:creationId xmlns:p14="http://schemas.microsoft.com/office/powerpoint/2010/main" val="232923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030" y="161365"/>
            <a:ext cx="8686800" cy="3508166"/>
          </a:xfrm>
          <a:prstGeom prst="rect">
            <a:avLst/>
          </a:prstGeom>
          <a:noFill/>
        </p:spPr>
        <p:txBody>
          <a:bodyPr vert="horz" lIns="60478" tIns="30239" rIns="60478" bIns="30239" rtlCol="0">
            <a:spAutoFit/>
          </a:bodyPr>
          <a:lstStyle/>
          <a:p>
            <a:pPr algn="ctr"/>
            <a:r>
              <a:rPr lang="en-US" sz="3200" dirty="0">
                <a:solidFill>
                  <a:srgbClr val="000000"/>
                </a:solidFill>
                <a:latin typeface="Times New Roman - 48"/>
              </a:rPr>
              <a:t>Holy Roman </a:t>
            </a:r>
            <a:r>
              <a:rPr lang="en-US" sz="3200" dirty="0">
                <a:solidFill>
                  <a:srgbClr val="FF0000"/>
                </a:solidFill>
                <a:latin typeface="Times New Roman - 48"/>
              </a:rPr>
              <a:t>Emperor</a:t>
            </a:r>
            <a:r>
              <a:rPr lang="en-US" sz="3200" dirty="0">
                <a:solidFill>
                  <a:srgbClr val="000000"/>
                </a:solidFill>
                <a:latin typeface="Times New Roman - 48"/>
              </a:rPr>
              <a:t> Charles V, a devout Catholic, also opposed Luther's teachings.  Charles controlled a vast </a:t>
            </a:r>
            <a:r>
              <a:rPr lang="en-US" sz="3200" dirty="0">
                <a:solidFill>
                  <a:srgbClr val="FF0000"/>
                </a:solidFill>
                <a:latin typeface="Times New Roman - 48"/>
              </a:rPr>
              <a:t>empire</a:t>
            </a:r>
            <a:r>
              <a:rPr lang="en-US" sz="3200" dirty="0">
                <a:solidFill>
                  <a:srgbClr val="000000"/>
                </a:solidFill>
                <a:latin typeface="Times New Roman - 48"/>
              </a:rPr>
              <a:t>, including the German states.  He summoned Luther to the town of Worms (</a:t>
            </a:r>
            <a:r>
              <a:rPr lang="en-US" sz="3200" dirty="0" err="1">
                <a:solidFill>
                  <a:srgbClr val="000000"/>
                </a:solidFill>
                <a:latin typeface="Times New Roman - 48"/>
              </a:rPr>
              <a:t>vawrmz</a:t>
            </a:r>
            <a:r>
              <a:rPr lang="en-US" sz="3200" dirty="0">
                <a:solidFill>
                  <a:srgbClr val="000000"/>
                </a:solidFill>
                <a:latin typeface="Times New Roman - 48"/>
              </a:rPr>
              <a:t>) in 1521 to stand trial.  Told to recant, or take back his statements, Luther </a:t>
            </a:r>
            <a:r>
              <a:rPr lang="en-US" sz="3200" dirty="0">
                <a:solidFill>
                  <a:srgbClr val="FF0000"/>
                </a:solidFill>
                <a:latin typeface="Times New Roman - 48"/>
              </a:rPr>
              <a:t>refused</a:t>
            </a:r>
            <a:r>
              <a:rPr lang="en-US" sz="3200" dirty="0">
                <a:solidFill>
                  <a:srgbClr val="000000"/>
                </a:solidFill>
                <a:latin typeface="Times New Roman - 48"/>
              </a:rPr>
              <a:t>.</a:t>
            </a:r>
          </a:p>
        </p:txBody>
      </p:sp>
      <p:pic>
        <p:nvPicPr>
          <p:cNvPr id="3" name="Picture 2" descr="Martin%20Luther%20Color[1].jpg"/>
          <p:cNvPicPr>
            <a:picLocks/>
          </p:cNvPicPr>
          <p:nvPr/>
        </p:nvPicPr>
        <p:blipFill>
          <a:blip r:embed="rId2" cstate="print"/>
          <a:stretch>
            <a:fillRect/>
          </a:stretch>
        </p:blipFill>
        <p:spPr>
          <a:xfrm flipH="1">
            <a:off x="6436829" y="4846854"/>
            <a:ext cx="2133181" cy="1735477"/>
          </a:xfrm>
          <a:prstGeom prst="rect">
            <a:avLst/>
          </a:prstGeom>
          <a:solidFill>
            <a:scrgbClr r="0" g="0" b="0">
              <a:alpha val="0"/>
            </a:scrgbClr>
          </a:solidFill>
        </p:spPr>
      </p:pic>
      <p:sp>
        <p:nvSpPr>
          <p:cNvPr id="4" name="TextBox 3"/>
          <p:cNvSpPr txBox="1"/>
          <p:nvPr/>
        </p:nvSpPr>
        <p:spPr>
          <a:xfrm rot="1175712">
            <a:off x="1468387" y="4283642"/>
            <a:ext cx="1965960" cy="553511"/>
          </a:xfrm>
          <a:prstGeom prst="rect">
            <a:avLst/>
          </a:prstGeom>
          <a:noFill/>
        </p:spPr>
        <p:txBody>
          <a:bodyPr vert="horz" lIns="60478" tIns="30239" rIns="60478" bIns="30239" rtlCol="0">
            <a:spAutoFit/>
          </a:bodyPr>
          <a:lstStyle/>
          <a:p>
            <a:pPr algn="ctr"/>
            <a:r>
              <a:rPr lang="en-US" sz="1600" dirty="0">
                <a:solidFill>
                  <a:srgbClr val="000000"/>
                </a:solidFill>
                <a:latin typeface="Times New Roman - 24"/>
              </a:rPr>
              <a:t>Take it back, Luther, Take it back!!!</a:t>
            </a:r>
          </a:p>
        </p:txBody>
      </p:sp>
      <p:sp>
        <p:nvSpPr>
          <p:cNvPr id="5" name="Freeform 4"/>
          <p:cNvSpPr/>
          <p:nvPr/>
        </p:nvSpPr>
        <p:spPr>
          <a:xfrm rot="20779200" flipH="1">
            <a:off x="5597550" y="3705260"/>
            <a:ext cx="2273427" cy="1212656"/>
          </a:xfrm>
          <a:custGeom>
            <a:avLst/>
            <a:gdLst/>
            <a:ahLst/>
            <a:cxnLst/>
            <a:rect l="0" t="0" r="0" b="0"/>
            <a:pathLst>
              <a:path w="2526030" h="2481454">
                <a:moveTo>
                  <a:pt x="93090" y="478281"/>
                </a:moveTo>
                <a:lnTo>
                  <a:pt x="172592" y="378079"/>
                </a:lnTo>
                <a:lnTo>
                  <a:pt x="289433" y="283591"/>
                </a:lnTo>
                <a:lnTo>
                  <a:pt x="450722" y="186435"/>
                </a:lnTo>
                <a:lnTo>
                  <a:pt x="644778" y="110997"/>
                </a:lnTo>
                <a:lnTo>
                  <a:pt x="823595" y="63118"/>
                </a:lnTo>
                <a:lnTo>
                  <a:pt x="1041272" y="22225"/>
                </a:lnTo>
                <a:lnTo>
                  <a:pt x="1265554" y="1523"/>
                </a:lnTo>
                <a:lnTo>
                  <a:pt x="1445895" y="0"/>
                </a:lnTo>
                <a:lnTo>
                  <a:pt x="1677288" y="11810"/>
                </a:lnTo>
                <a:lnTo>
                  <a:pt x="1846325" y="46481"/>
                </a:lnTo>
                <a:lnTo>
                  <a:pt x="2041906" y="109093"/>
                </a:lnTo>
                <a:lnTo>
                  <a:pt x="2237104" y="223773"/>
                </a:lnTo>
                <a:lnTo>
                  <a:pt x="2328290" y="303656"/>
                </a:lnTo>
                <a:lnTo>
                  <a:pt x="2401062" y="387477"/>
                </a:lnTo>
                <a:lnTo>
                  <a:pt x="2458974" y="485013"/>
                </a:lnTo>
                <a:lnTo>
                  <a:pt x="2502408" y="596900"/>
                </a:lnTo>
                <a:lnTo>
                  <a:pt x="2526029" y="752220"/>
                </a:lnTo>
                <a:lnTo>
                  <a:pt x="2519934" y="879856"/>
                </a:lnTo>
                <a:lnTo>
                  <a:pt x="2485516" y="1033144"/>
                </a:lnTo>
                <a:lnTo>
                  <a:pt x="2429256" y="1144143"/>
                </a:lnTo>
                <a:lnTo>
                  <a:pt x="2359024" y="1239773"/>
                </a:lnTo>
                <a:lnTo>
                  <a:pt x="2280665" y="1316228"/>
                </a:lnTo>
                <a:lnTo>
                  <a:pt x="2172081" y="1400302"/>
                </a:lnTo>
                <a:lnTo>
                  <a:pt x="2037334" y="1457579"/>
                </a:lnTo>
                <a:lnTo>
                  <a:pt x="1898141" y="1491615"/>
                </a:lnTo>
                <a:lnTo>
                  <a:pt x="1745996" y="1504442"/>
                </a:lnTo>
                <a:lnTo>
                  <a:pt x="1750695" y="1641982"/>
                </a:lnTo>
                <a:lnTo>
                  <a:pt x="1720341" y="1781429"/>
                </a:lnTo>
                <a:lnTo>
                  <a:pt x="1668017" y="1935226"/>
                </a:lnTo>
                <a:lnTo>
                  <a:pt x="1595500" y="2066163"/>
                </a:lnTo>
                <a:lnTo>
                  <a:pt x="1483867" y="2226056"/>
                </a:lnTo>
                <a:lnTo>
                  <a:pt x="1397126" y="2317242"/>
                </a:lnTo>
                <a:lnTo>
                  <a:pt x="1291209" y="2404364"/>
                </a:lnTo>
                <a:lnTo>
                  <a:pt x="1167891" y="2481453"/>
                </a:lnTo>
                <a:lnTo>
                  <a:pt x="1282446" y="2308352"/>
                </a:lnTo>
                <a:lnTo>
                  <a:pt x="1409953" y="2082165"/>
                </a:lnTo>
                <a:lnTo>
                  <a:pt x="1457706" y="1954403"/>
                </a:lnTo>
                <a:lnTo>
                  <a:pt x="1486788" y="1819782"/>
                </a:lnTo>
                <a:lnTo>
                  <a:pt x="1490472" y="1709419"/>
                </a:lnTo>
                <a:lnTo>
                  <a:pt x="1472057" y="1611883"/>
                </a:lnTo>
                <a:lnTo>
                  <a:pt x="1432940" y="1505331"/>
                </a:lnTo>
                <a:lnTo>
                  <a:pt x="1172337" y="1493519"/>
                </a:lnTo>
                <a:lnTo>
                  <a:pt x="968883" y="1471041"/>
                </a:lnTo>
                <a:lnTo>
                  <a:pt x="774446" y="1434338"/>
                </a:lnTo>
                <a:lnTo>
                  <a:pt x="637666" y="1395476"/>
                </a:lnTo>
                <a:lnTo>
                  <a:pt x="487426" y="1336929"/>
                </a:lnTo>
                <a:lnTo>
                  <a:pt x="371728" y="1286129"/>
                </a:lnTo>
                <a:lnTo>
                  <a:pt x="244221" y="1200277"/>
                </a:lnTo>
                <a:lnTo>
                  <a:pt x="112140" y="1069720"/>
                </a:lnTo>
                <a:lnTo>
                  <a:pt x="61976" y="1008380"/>
                </a:lnTo>
                <a:lnTo>
                  <a:pt x="25146" y="940054"/>
                </a:lnTo>
                <a:lnTo>
                  <a:pt x="0" y="854202"/>
                </a:lnTo>
                <a:lnTo>
                  <a:pt x="2540" y="745743"/>
                </a:lnTo>
                <a:lnTo>
                  <a:pt x="8763" y="663067"/>
                </a:lnTo>
                <a:lnTo>
                  <a:pt x="44958" y="56349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sp>
        <p:nvSpPr>
          <p:cNvPr id="6" name="TextBox 5"/>
          <p:cNvSpPr txBox="1"/>
          <p:nvPr/>
        </p:nvSpPr>
        <p:spPr>
          <a:xfrm rot="20467903">
            <a:off x="4745190" y="3867296"/>
            <a:ext cx="3383280" cy="553511"/>
          </a:xfrm>
          <a:prstGeom prst="rect">
            <a:avLst/>
          </a:prstGeom>
          <a:noFill/>
        </p:spPr>
        <p:txBody>
          <a:bodyPr vert="horz" lIns="60478" tIns="30239" rIns="60478" bIns="30239" rtlCol="0">
            <a:spAutoFit/>
          </a:bodyPr>
          <a:lstStyle/>
          <a:p>
            <a:pPr algn="ctr"/>
            <a:r>
              <a:rPr lang="en-US" sz="1600" dirty="0">
                <a:solidFill>
                  <a:srgbClr val="000000"/>
                </a:solidFill>
                <a:latin typeface="Times New Roman - 24"/>
              </a:rPr>
              <a:t>Yeah, </a:t>
            </a:r>
            <a:r>
              <a:rPr lang="en-US" sz="1600" dirty="0" err="1">
                <a:solidFill>
                  <a:srgbClr val="000000"/>
                </a:solidFill>
                <a:latin typeface="Times New Roman - 24"/>
              </a:rPr>
              <a:t>Uhmm</a:t>
            </a:r>
            <a:r>
              <a:rPr lang="en-US" sz="1600" dirty="0">
                <a:solidFill>
                  <a:srgbClr val="000000"/>
                </a:solidFill>
                <a:latin typeface="Times New Roman - 24"/>
              </a:rPr>
              <a:t>...</a:t>
            </a:r>
          </a:p>
          <a:p>
            <a:pPr algn="ctr"/>
            <a:r>
              <a:rPr lang="en-US" sz="1600" dirty="0">
                <a:solidFill>
                  <a:srgbClr val="000000"/>
                </a:solidFill>
                <a:latin typeface="Times New Roman - 24"/>
              </a:rPr>
              <a:t> No.</a:t>
            </a:r>
          </a:p>
        </p:txBody>
      </p:sp>
      <p:pic>
        <p:nvPicPr>
          <p:cNvPr id="7" name="Picture 6" descr="180px-Emperor_charles_v[1].png"/>
          <p:cNvPicPr>
            <a:picLocks/>
          </p:cNvPicPr>
          <p:nvPr/>
        </p:nvPicPr>
        <p:blipFill>
          <a:blip r:embed="rId3" cstate="print"/>
          <a:stretch>
            <a:fillRect/>
          </a:stretch>
        </p:blipFill>
        <p:spPr>
          <a:xfrm>
            <a:off x="255355" y="4953000"/>
            <a:ext cx="2138896" cy="1735477"/>
          </a:xfrm>
          <a:prstGeom prst="rect">
            <a:avLst/>
          </a:prstGeom>
          <a:solidFill>
            <a:scrgbClr r="0" g="0" b="0">
              <a:alpha val="0"/>
            </a:scrgbClr>
          </a:solidFill>
        </p:spPr>
      </p:pic>
      <p:sp>
        <p:nvSpPr>
          <p:cNvPr id="8" name="Freeform 7"/>
          <p:cNvSpPr/>
          <p:nvPr/>
        </p:nvSpPr>
        <p:spPr>
          <a:xfrm rot="1293000">
            <a:off x="1149285" y="4231416"/>
            <a:ext cx="2273427" cy="1212656"/>
          </a:xfrm>
          <a:custGeom>
            <a:avLst/>
            <a:gdLst/>
            <a:ahLst/>
            <a:cxnLst/>
            <a:rect l="0" t="0" r="0" b="0"/>
            <a:pathLst>
              <a:path w="2526030" h="2481454">
                <a:moveTo>
                  <a:pt x="93091" y="478281"/>
                </a:moveTo>
                <a:lnTo>
                  <a:pt x="172592" y="378078"/>
                </a:lnTo>
                <a:lnTo>
                  <a:pt x="289432" y="283590"/>
                </a:lnTo>
                <a:lnTo>
                  <a:pt x="450723" y="186435"/>
                </a:lnTo>
                <a:lnTo>
                  <a:pt x="644779" y="110997"/>
                </a:lnTo>
                <a:lnTo>
                  <a:pt x="823595" y="63119"/>
                </a:lnTo>
                <a:lnTo>
                  <a:pt x="1041273" y="22225"/>
                </a:lnTo>
                <a:lnTo>
                  <a:pt x="1265554" y="1523"/>
                </a:lnTo>
                <a:lnTo>
                  <a:pt x="1445895" y="0"/>
                </a:lnTo>
                <a:lnTo>
                  <a:pt x="1677289" y="11810"/>
                </a:lnTo>
                <a:lnTo>
                  <a:pt x="1846326" y="46482"/>
                </a:lnTo>
                <a:lnTo>
                  <a:pt x="2041906" y="109092"/>
                </a:lnTo>
                <a:lnTo>
                  <a:pt x="2237104" y="223773"/>
                </a:lnTo>
                <a:lnTo>
                  <a:pt x="2328290" y="303657"/>
                </a:lnTo>
                <a:lnTo>
                  <a:pt x="2401061" y="387477"/>
                </a:lnTo>
                <a:lnTo>
                  <a:pt x="2458973" y="485013"/>
                </a:lnTo>
                <a:lnTo>
                  <a:pt x="2502408" y="596900"/>
                </a:lnTo>
                <a:lnTo>
                  <a:pt x="2526029" y="752220"/>
                </a:lnTo>
                <a:lnTo>
                  <a:pt x="2519934" y="879856"/>
                </a:lnTo>
                <a:lnTo>
                  <a:pt x="2485516" y="1033144"/>
                </a:lnTo>
                <a:lnTo>
                  <a:pt x="2429256" y="1144143"/>
                </a:lnTo>
                <a:lnTo>
                  <a:pt x="2359025" y="1239773"/>
                </a:lnTo>
                <a:lnTo>
                  <a:pt x="2280665" y="1316228"/>
                </a:lnTo>
                <a:lnTo>
                  <a:pt x="2172081" y="1400302"/>
                </a:lnTo>
                <a:lnTo>
                  <a:pt x="2037334" y="1457579"/>
                </a:lnTo>
                <a:lnTo>
                  <a:pt x="1898141" y="1491615"/>
                </a:lnTo>
                <a:lnTo>
                  <a:pt x="1745996" y="1504442"/>
                </a:lnTo>
                <a:lnTo>
                  <a:pt x="1750695" y="1641982"/>
                </a:lnTo>
                <a:lnTo>
                  <a:pt x="1720341" y="1781429"/>
                </a:lnTo>
                <a:lnTo>
                  <a:pt x="1668017" y="1935226"/>
                </a:lnTo>
                <a:lnTo>
                  <a:pt x="1595501" y="2066163"/>
                </a:lnTo>
                <a:lnTo>
                  <a:pt x="1483867" y="2226056"/>
                </a:lnTo>
                <a:lnTo>
                  <a:pt x="1397127" y="2317242"/>
                </a:lnTo>
                <a:lnTo>
                  <a:pt x="1291209" y="2404364"/>
                </a:lnTo>
                <a:lnTo>
                  <a:pt x="1167891" y="2481453"/>
                </a:lnTo>
                <a:lnTo>
                  <a:pt x="1282446" y="2308352"/>
                </a:lnTo>
                <a:lnTo>
                  <a:pt x="1409953" y="2082165"/>
                </a:lnTo>
                <a:lnTo>
                  <a:pt x="1457706" y="1954403"/>
                </a:lnTo>
                <a:lnTo>
                  <a:pt x="1486789" y="1819782"/>
                </a:lnTo>
                <a:lnTo>
                  <a:pt x="1490471" y="1709419"/>
                </a:lnTo>
                <a:lnTo>
                  <a:pt x="1472057" y="1611883"/>
                </a:lnTo>
                <a:lnTo>
                  <a:pt x="1432940" y="1505331"/>
                </a:lnTo>
                <a:lnTo>
                  <a:pt x="1172336" y="1493519"/>
                </a:lnTo>
                <a:lnTo>
                  <a:pt x="968882" y="1471041"/>
                </a:lnTo>
                <a:lnTo>
                  <a:pt x="774445" y="1434338"/>
                </a:lnTo>
                <a:lnTo>
                  <a:pt x="637666" y="1395476"/>
                </a:lnTo>
                <a:lnTo>
                  <a:pt x="487426" y="1336929"/>
                </a:lnTo>
                <a:lnTo>
                  <a:pt x="371729" y="1286129"/>
                </a:lnTo>
                <a:lnTo>
                  <a:pt x="244220" y="1200277"/>
                </a:lnTo>
                <a:lnTo>
                  <a:pt x="112141" y="1069720"/>
                </a:lnTo>
                <a:lnTo>
                  <a:pt x="61976" y="1008380"/>
                </a:lnTo>
                <a:lnTo>
                  <a:pt x="25145" y="940054"/>
                </a:lnTo>
                <a:lnTo>
                  <a:pt x="0" y="854202"/>
                </a:lnTo>
                <a:lnTo>
                  <a:pt x="2539" y="745743"/>
                </a:lnTo>
                <a:lnTo>
                  <a:pt x="8763" y="663067"/>
                </a:lnTo>
                <a:lnTo>
                  <a:pt x="44957" y="56349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en-US"/>
          </a:p>
        </p:txBody>
      </p:sp>
    </p:spTree>
    <p:extLst>
      <p:ext uri="{BB962C8B-B14F-4D97-AF65-F5344CB8AC3E}">
        <p14:creationId xmlns:p14="http://schemas.microsoft.com/office/powerpoint/2010/main" val="191390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295400" y="977729"/>
            <a:ext cx="6324600" cy="588027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9600" y="0"/>
            <a:ext cx="7705725" cy="1047750"/>
          </a:xfrm>
          <a:prstGeom prst="rect">
            <a:avLst/>
          </a:prstGeom>
          <a:noFill/>
          <a:ln w="9525">
            <a:noFill/>
            <a:miter lim="800000"/>
            <a:headEnd/>
            <a:tailEnd/>
          </a:ln>
        </p:spPr>
      </p:pic>
    </p:spTree>
    <p:extLst>
      <p:ext uri="{BB962C8B-B14F-4D97-AF65-F5344CB8AC3E}">
        <p14:creationId xmlns:p14="http://schemas.microsoft.com/office/powerpoint/2010/main" val="418713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93095"/>
            <a:ext cx="8778240" cy="3939053"/>
          </a:xfrm>
          <a:prstGeom prst="rect">
            <a:avLst/>
          </a:prstGeom>
          <a:noFill/>
        </p:spPr>
        <p:txBody>
          <a:bodyPr vert="horz" lIns="60478" tIns="30239" rIns="60478" bIns="30239" rtlCol="0">
            <a:spAutoFit/>
          </a:bodyPr>
          <a:lstStyle/>
          <a:p>
            <a:pPr algn="ctr"/>
            <a:r>
              <a:rPr lang="en-US" sz="3600" dirty="0">
                <a:latin typeface="Times New Roman - 48"/>
              </a:rPr>
              <a:t>A month after Luther made that speech, Charles issued an imperial order, the </a:t>
            </a:r>
            <a:r>
              <a:rPr lang="en-US" sz="3600" u="sng" dirty="0">
                <a:latin typeface="Times New Roman - 48"/>
              </a:rPr>
              <a:t>Edict of Worms.  It declared Luther an outlaw and a heretic in the Holy Roman Empire</a:t>
            </a:r>
            <a:r>
              <a:rPr lang="en-US" sz="3600" dirty="0">
                <a:latin typeface="Times New Roman - 48"/>
              </a:rPr>
              <a:t>. According to this edict, no one in the empire was to give Luther food or shelter.  All of his books were to be burned.  </a:t>
            </a:r>
          </a:p>
        </p:txBody>
      </p:sp>
      <p:pic>
        <p:nvPicPr>
          <p:cNvPr id="3" name="Picture 2" descr="bonfire[1].jpg"/>
          <p:cNvPicPr>
            <a:picLocks/>
          </p:cNvPicPr>
          <p:nvPr/>
        </p:nvPicPr>
        <p:blipFill>
          <a:blip r:embed="rId2" cstate="print"/>
          <a:stretch>
            <a:fillRect/>
          </a:stretch>
        </p:blipFill>
        <p:spPr>
          <a:xfrm>
            <a:off x="5360670" y="3992225"/>
            <a:ext cx="2183130" cy="2256175"/>
          </a:xfrm>
          <a:prstGeom prst="rect">
            <a:avLst/>
          </a:prstGeom>
          <a:solidFill>
            <a:scrgbClr r="0" g="0" b="0">
              <a:alpha val="0"/>
            </a:scrgbClr>
          </a:solidFill>
        </p:spPr>
      </p:pic>
      <p:pic>
        <p:nvPicPr>
          <p:cNvPr id="4" name="Picture 3" descr="books[1].jpg"/>
          <p:cNvPicPr>
            <a:picLocks/>
          </p:cNvPicPr>
          <p:nvPr/>
        </p:nvPicPr>
        <p:blipFill>
          <a:blip r:embed="rId3" cstate="print"/>
          <a:stretch>
            <a:fillRect/>
          </a:stretch>
        </p:blipFill>
        <p:spPr>
          <a:xfrm>
            <a:off x="7680960" y="4023752"/>
            <a:ext cx="1463040" cy="570983"/>
          </a:xfrm>
          <a:prstGeom prst="rect">
            <a:avLst/>
          </a:prstGeom>
          <a:solidFill>
            <a:scrgbClr r="0" g="0" b="0">
              <a:alpha val="0"/>
            </a:scrgbClr>
          </a:solidFill>
        </p:spPr>
      </p:pic>
      <p:pic>
        <p:nvPicPr>
          <p:cNvPr id="5" name="Picture 4" descr="EdictofWorms-5-26-1521[1].jpg"/>
          <p:cNvPicPr>
            <a:picLocks/>
          </p:cNvPicPr>
          <p:nvPr/>
        </p:nvPicPr>
        <p:blipFill>
          <a:blip r:embed="rId4" cstate="print"/>
          <a:stretch>
            <a:fillRect/>
          </a:stretch>
        </p:blipFill>
        <p:spPr>
          <a:xfrm rot="20596199">
            <a:off x="48095" y="4701147"/>
            <a:ext cx="4860608" cy="1048871"/>
          </a:xfrm>
          <a:prstGeom prst="rect">
            <a:avLst/>
          </a:prstGeom>
          <a:solidFill>
            <a:scrgbClr r="0" g="0" b="0">
              <a:alpha val="0"/>
            </a:scrgbClr>
          </a:solidFill>
        </p:spPr>
      </p:pic>
    </p:spTree>
    <p:extLst>
      <p:ext uri="{BB962C8B-B14F-4D97-AF65-F5344CB8AC3E}">
        <p14:creationId xmlns:p14="http://schemas.microsoft.com/office/powerpoint/2010/main" val="819439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826"/>
            <a:ext cx="9067800" cy="7263040"/>
          </a:xfrm>
          <a:prstGeom prst="rect">
            <a:avLst/>
          </a:prstGeom>
          <a:noFill/>
        </p:spPr>
        <p:txBody>
          <a:bodyPr vert="horz" wrap="square" lIns="60478" tIns="30239" rIns="60478" bIns="30239" rtlCol="0">
            <a:spAutoFit/>
          </a:bodyPr>
          <a:lstStyle/>
          <a:p>
            <a:pPr algn="ctr"/>
            <a:r>
              <a:rPr lang="en-US" sz="3600" dirty="0">
                <a:solidFill>
                  <a:srgbClr val="000000"/>
                </a:solidFill>
                <a:latin typeface="Times New Roman - 48"/>
              </a:rPr>
              <a:t>However, a German Prince, disobeyed the emperor,  he hid Luther in one of his </a:t>
            </a:r>
            <a:r>
              <a:rPr lang="en-US" sz="3600" dirty="0">
                <a:solidFill>
                  <a:srgbClr val="FF0000"/>
                </a:solidFill>
                <a:latin typeface="Times New Roman - 48"/>
              </a:rPr>
              <a:t>castles</a:t>
            </a:r>
            <a:r>
              <a:rPr lang="en-US" sz="3600" dirty="0">
                <a:solidFill>
                  <a:srgbClr val="000000"/>
                </a:solidFill>
                <a:latin typeface="Times New Roman - 48"/>
              </a:rPr>
              <a:t>.  Luther translated the New Testament into </a:t>
            </a:r>
            <a:r>
              <a:rPr lang="en-US" sz="3600" dirty="0">
                <a:solidFill>
                  <a:srgbClr val="FF0000"/>
                </a:solidFill>
                <a:latin typeface="Times New Roman - 48"/>
              </a:rPr>
              <a:t>German</a:t>
            </a:r>
            <a:r>
              <a:rPr lang="en-US" sz="3600" dirty="0">
                <a:solidFill>
                  <a:srgbClr val="000000"/>
                </a:solidFill>
                <a:latin typeface="Times New Roman - 48"/>
              </a:rPr>
              <a:t> during this time.</a:t>
            </a:r>
          </a:p>
          <a:p>
            <a:pPr algn="ctr"/>
            <a:r>
              <a:rPr lang="en-US" sz="3600" dirty="0" smtClean="0">
                <a:solidFill>
                  <a:srgbClr val="000000"/>
                </a:solidFill>
                <a:latin typeface="Times New Roman - 48"/>
              </a:rPr>
              <a:t>Many </a:t>
            </a:r>
            <a:r>
              <a:rPr lang="en-US" sz="3600" dirty="0">
                <a:solidFill>
                  <a:srgbClr val="000000"/>
                </a:solidFill>
                <a:latin typeface="Times New Roman - 48"/>
              </a:rPr>
              <a:t>German rulers took over the Catholic churches in their territories.  Their services consisted of Bible readings, preaching the word of God and </a:t>
            </a:r>
            <a:r>
              <a:rPr lang="en-US" sz="3600" dirty="0">
                <a:solidFill>
                  <a:srgbClr val="FF0000"/>
                </a:solidFill>
                <a:latin typeface="Times New Roman - 48"/>
              </a:rPr>
              <a:t>song</a:t>
            </a:r>
            <a:r>
              <a:rPr lang="en-US" sz="3600" dirty="0">
                <a:solidFill>
                  <a:srgbClr val="000000"/>
                </a:solidFill>
                <a:latin typeface="Times New Roman - 48"/>
              </a:rPr>
              <a:t>.  Instead of continuing to seek reforms in the Catholic Church, Luther and his followers become a separate religious group, called </a:t>
            </a:r>
            <a:r>
              <a:rPr lang="en-US" sz="3600" b="1" dirty="0">
                <a:solidFill>
                  <a:srgbClr val="FF0000"/>
                </a:solidFill>
                <a:latin typeface="Times New Roman - 48"/>
              </a:rPr>
              <a:t>Lutherans</a:t>
            </a:r>
            <a:r>
              <a:rPr lang="en-US" sz="3600" dirty="0">
                <a:solidFill>
                  <a:srgbClr val="000000"/>
                </a:solidFill>
                <a:latin typeface="Times New Roman - 48"/>
              </a:rPr>
              <a:t>.</a:t>
            </a:r>
          </a:p>
          <a:p>
            <a:pPr algn="ctr"/>
            <a:r>
              <a:rPr lang="en-US" sz="3600" dirty="0" smtClean="0">
                <a:solidFill>
                  <a:srgbClr val="000000"/>
                </a:solidFill>
                <a:latin typeface="Times New Roman - 48"/>
              </a:rPr>
              <a:t>Lu</a:t>
            </a:r>
            <a:r>
              <a:rPr lang="en-US" sz="3600" u="sng" dirty="0" smtClean="0">
                <a:solidFill>
                  <a:srgbClr val="000000"/>
                </a:solidFill>
                <a:latin typeface="Times New Roman - 48"/>
              </a:rPr>
              <a:t>theranism </a:t>
            </a:r>
            <a:r>
              <a:rPr lang="en-US" sz="3600" u="sng" dirty="0">
                <a:solidFill>
                  <a:srgbClr val="000000"/>
                </a:solidFill>
                <a:latin typeface="Times New Roman - 48"/>
              </a:rPr>
              <a:t>became the first Protestant faith.</a:t>
            </a:r>
          </a:p>
        </p:txBody>
      </p:sp>
    </p:spTree>
    <p:extLst>
      <p:ext uri="{BB962C8B-B14F-4D97-AF65-F5344CB8AC3E}">
        <p14:creationId xmlns:p14="http://schemas.microsoft.com/office/powerpoint/2010/main" val="1227138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0"/>
            <a:ext cx="9127764" cy="6858000"/>
          </a:xfrm>
          <a:prstGeom prst="rect">
            <a:avLst/>
          </a:prstGeom>
          <a:noFill/>
          <a:ln w="9525">
            <a:noFill/>
            <a:miter lim="800000"/>
            <a:headEnd/>
            <a:tailEnd/>
          </a:ln>
        </p:spPr>
      </p:pic>
    </p:spTree>
    <p:extLst>
      <p:ext uri="{BB962C8B-B14F-4D97-AF65-F5344CB8AC3E}">
        <p14:creationId xmlns:p14="http://schemas.microsoft.com/office/powerpoint/2010/main" val="2095866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Rise of </a:t>
            </a:r>
            <a:r>
              <a:rPr lang="en-US" b="1" dirty="0" smtClean="0"/>
              <a:t>Lutheranism</a:t>
            </a:r>
            <a:endParaRPr lang="en-US" b="1" dirty="0"/>
          </a:p>
        </p:txBody>
      </p:sp>
      <p:sp>
        <p:nvSpPr>
          <p:cNvPr id="3" name="Content Placeholder 2"/>
          <p:cNvSpPr>
            <a:spLocks noGrp="1"/>
          </p:cNvSpPr>
          <p:nvPr>
            <p:ph idx="1"/>
          </p:nvPr>
        </p:nvSpPr>
        <p:spPr/>
        <p:txBody>
          <a:bodyPr>
            <a:normAutofit lnSpcReduction="10000"/>
          </a:bodyPr>
          <a:lstStyle/>
          <a:p>
            <a:r>
              <a:rPr lang="en-US" sz="3600" dirty="0" smtClean="0"/>
              <a:t>Some German rulers embrace </a:t>
            </a:r>
            <a:r>
              <a:rPr lang="en-US" sz="3600" b="1" dirty="0" smtClean="0"/>
              <a:t>Protestantism</a:t>
            </a:r>
          </a:p>
          <a:p>
            <a:pPr lvl="1"/>
            <a:r>
              <a:rPr lang="en-US" sz="3600" dirty="0" smtClean="0"/>
              <a:t>Motivated by politics, economics</a:t>
            </a:r>
          </a:p>
          <a:p>
            <a:pPr lvl="1"/>
            <a:r>
              <a:rPr lang="en-US" sz="3600" dirty="0" smtClean="0"/>
              <a:t>The Peasants’ War- German peasants revolted against lords in 1524, Luther sided with rulers…need peace to spread Gospel.</a:t>
            </a:r>
          </a:p>
          <a:p>
            <a:pPr lvl="1"/>
            <a:r>
              <a:rPr lang="en-US" sz="3600" dirty="0" smtClean="0"/>
              <a:t>Luther marries former nun. </a:t>
            </a:r>
            <a:endParaRPr lang="en-US" sz="3600" dirty="0"/>
          </a:p>
        </p:txBody>
      </p:sp>
    </p:spTree>
    <p:extLst>
      <p:ext uri="{BB962C8B-B14F-4D97-AF65-F5344CB8AC3E}">
        <p14:creationId xmlns:p14="http://schemas.microsoft.com/office/powerpoint/2010/main" val="3647416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9056370" cy="6709042"/>
          </a:xfrm>
          <a:prstGeom prst="rect">
            <a:avLst/>
          </a:prstGeom>
          <a:noFill/>
        </p:spPr>
        <p:txBody>
          <a:bodyPr vert="horz" wrap="square" lIns="60478" tIns="30239" rIns="60478" bIns="30239" rtlCol="0">
            <a:spAutoFit/>
          </a:bodyPr>
          <a:lstStyle/>
          <a:p>
            <a:pPr algn="ctr"/>
            <a:r>
              <a:rPr lang="en-US" sz="3600" dirty="0">
                <a:solidFill>
                  <a:srgbClr val="000000"/>
                </a:solidFill>
                <a:latin typeface="Times New Roman - 48"/>
              </a:rPr>
              <a:t>Still determined that his subjects should remain </a:t>
            </a:r>
            <a:r>
              <a:rPr lang="en-US" sz="3600" dirty="0">
                <a:solidFill>
                  <a:srgbClr val="FF0000"/>
                </a:solidFill>
                <a:latin typeface="Times New Roman - 48"/>
              </a:rPr>
              <a:t>Catholic</a:t>
            </a:r>
            <a:r>
              <a:rPr lang="en-US" sz="3600" dirty="0">
                <a:solidFill>
                  <a:srgbClr val="000000"/>
                </a:solidFill>
                <a:latin typeface="Times New Roman - 48"/>
              </a:rPr>
              <a:t>.  Charles </a:t>
            </a:r>
            <a:r>
              <a:rPr lang="en-US" sz="3600" dirty="0" smtClean="0">
                <a:solidFill>
                  <a:srgbClr val="000000"/>
                </a:solidFill>
                <a:latin typeface="Times New Roman - 48"/>
              </a:rPr>
              <a:t>V (HRE) </a:t>
            </a:r>
            <a:r>
              <a:rPr lang="en-US" sz="3600" dirty="0">
                <a:solidFill>
                  <a:srgbClr val="000000"/>
                </a:solidFill>
                <a:latin typeface="Times New Roman - 48"/>
              </a:rPr>
              <a:t>went to war against the Protestant princes. Weary of fighting, he ordered all German princes, both Protestant and Catholic, to assemble in the city of </a:t>
            </a:r>
            <a:r>
              <a:rPr lang="en-US" sz="3600" dirty="0">
                <a:solidFill>
                  <a:srgbClr val="FF0000"/>
                </a:solidFill>
                <a:latin typeface="Times New Roman - 48"/>
              </a:rPr>
              <a:t>Augsburg</a:t>
            </a:r>
            <a:r>
              <a:rPr lang="en-US" sz="3600" dirty="0">
                <a:solidFill>
                  <a:srgbClr val="000000"/>
                </a:solidFill>
                <a:latin typeface="Times New Roman - 48"/>
              </a:rPr>
              <a:t>. </a:t>
            </a:r>
          </a:p>
          <a:p>
            <a:pPr algn="ctr"/>
            <a:r>
              <a:rPr lang="en-US" sz="3600" dirty="0" smtClean="0">
                <a:solidFill>
                  <a:srgbClr val="000000"/>
                </a:solidFill>
                <a:latin typeface="Times New Roman - 48"/>
              </a:rPr>
              <a:t> </a:t>
            </a:r>
            <a:r>
              <a:rPr lang="en-US" sz="3600" dirty="0">
                <a:solidFill>
                  <a:srgbClr val="000000"/>
                </a:solidFill>
                <a:latin typeface="Times New Roman - 48"/>
              </a:rPr>
              <a:t>There the Princes agreed that each ruler would decide the religion of his state.  This famous religious settlement was known as the </a:t>
            </a:r>
            <a:r>
              <a:rPr lang="en-US" sz="3600" dirty="0">
                <a:solidFill>
                  <a:srgbClr val="FF0000"/>
                </a:solidFill>
                <a:latin typeface="Times New Roman - 48"/>
              </a:rPr>
              <a:t>Peace of Augsburg</a:t>
            </a:r>
            <a:r>
              <a:rPr lang="en-US" sz="3600" dirty="0">
                <a:solidFill>
                  <a:srgbClr val="000000"/>
                </a:solidFill>
                <a:latin typeface="Times New Roman - 48"/>
              </a:rPr>
              <a:t>. </a:t>
            </a:r>
          </a:p>
          <a:p>
            <a:pPr algn="ctr"/>
            <a:r>
              <a:rPr lang="en-US" sz="3600" dirty="0" smtClean="0">
                <a:solidFill>
                  <a:srgbClr val="000000"/>
                </a:solidFill>
                <a:latin typeface="Times New Roman - 48"/>
              </a:rPr>
              <a:t> </a:t>
            </a:r>
            <a:r>
              <a:rPr lang="en-US" sz="3600" u="sng" dirty="0">
                <a:solidFill>
                  <a:srgbClr val="000000"/>
                </a:solidFill>
                <a:latin typeface="Times New Roman - 48"/>
              </a:rPr>
              <a:t>The Peace of Augsburg formally accepted the division of Christianity in Germany</a:t>
            </a:r>
            <a:r>
              <a:rPr lang="en-US" sz="3600" dirty="0">
                <a:solidFill>
                  <a:srgbClr val="000000"/>
                </a:solidFill>
                <a:latin typeface="Times New Roman - 48"/>
              </a:rPr>
              <a:t>.</a:t>
            </a:r>
          </a:p>
        </p:txBody>
      </p:sp>
    </p:spTree>
    <p:extLst>
      <p:ext uri="{BB962C8B-B14F-4D97-AF65-F5344CB8AC3E}">
        <p14:creationId xmlns:p14="http://schemas.microsoft.com/office/powerpoint/2010/main" val="2314018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Reformation</a:t>
            </a:r>
            <a:endParaRPr lang="en-US" dirty="0"/>
          </a:p>
        </p:txBody>
      </p:sp>
      <p:sp>
        <p:nvSpPr>
          <p:cNvPr id="3" name="Content Placeholder 2"/>
          <p:cNvSpPr>
            <a:spLocks noGrp="1"/>
          </p:cNvSpPr>
          <p:nvPr>
            <p:ph idx="1"/>
          </p:nvPr>
        </p:nvSpPr>
        <p:spPr/>
        <p:txBody>
          <a:bodyPr>
            <a:normAutofit/>
          </a:bodyPr>
          <a:lstStyle/>
          <a:p>
            <a:r>
              <a:rPr lang="en-US" sz="3600" b="1" dirty="0" smtClean="0"/>
              <a:t>Charles V couldn’t fight Germany b/c of wars w/ France and Ottoman Empire</a:t>
            </a:r>
          </a:p>
          <a:p>
            <a:pPr lvl="1"/>
            <a:r>
              <a:rPr lang="en-US" sz="3600" dirty="0" smtClean="0"/>
              <a:t>His forces were already spread to thin</a:t>
            </a:r>
          </a:p>
          <a:p>
            <a:pPr lvl="1"/>
            <a:r>
              <a:rPr lang="en-US" sz="3600" dirty="0" smtClean="0"/>
              <a:t>Agrees to Peace of Augsburg</a:t>
            </a:r>
            <a:endParaRPr lang="en-US" sz="3600" dirty="0"/>
          </a:p>
        </p:txBody>
      </p:sp>
    </p:spTree>
    <p:extLst>
      <p:ext uri="{BB962C8B-B14F-4D97-AF65-F5344CB8AC3E}">
        <p14:creationId xmlns:p14="http://schemas.microsoft.com/office/powerpoint/2010/main" val="131344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lstStyle/>
          <a:p>
            <a:r>
              <a:rPr lang="en-US" dirty="0" smtClean="0"/>
              <a:t>What conditions in the Roman Catholic Church encouraged the desire of ppl like Erasmus and Luther to call for reform?</a:t>
            </a:r>
          </a:p>
        </p:txBody>
      </p:sp>
    </p:spTree>
    <p:extLst>
      <p:ext uri="{BB962C8B-B14F-4D97-AF65-F5344CB8AC3E}">
        <p14:creationId xmlns:p14="http://schemas.microsoft.com/office/powerpoint/2010/main" val="2965890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lstStyle/>
          <a:p>
            <a:r>
              <a:rPr lang="en-US" dirty="0" smtClean="0"/>
              <a:t>What conditions in the Roman Catholic Church encouraged the desire of ppl like Erasmus and Luther to call for reform?</a:t>
            </a:r>
          </a:p>
          <a:p>
            <a:pPr lvl="1"/>
            <a:r>
              <a:rPr lang="en-US" b="1" dirty="0" smtClean="0"/>
              <a:t>Corruption, indulgences, wealth, politics, and general discontent</a:t>
            </a:r>
            <a:endParaRPr lang="en-US" b="1" dirty="0"/>
          </a:p>
        </p:txBody>
      </p:sp>
    </p:spTree>
    <p:extLst>
      <p:ext uri="{BB962C8B-B14F-4D97-AF65-F5344CB8AC3E}">
        <p14:creationId xmlns:p14="http://schemas.microsoft.com/office/powerpoint/2010/main" val="39099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10.1 Discussion &amp; Review</a:t>
            </a:r>
            <a:endParaRPr lang="en-US" dirty="0"/>
          </a:p>
        </p:txBody>
      </p:sp>
      <p:sp>
        <p:nvSpPr>
          <p:cNvPr id="3" name="Content Placeholder 2"/>
          <p:cNvSpPr>
            <a:spLocks noGrp="1"/>
          </p:cNvSpPr>
          <p:nvPr>
            <p:ph idx="1"/>
          </p:nvPr>
        </p:nvSpPr>
        <p:spPr/>
        <p:txBody>
          <a:bodyPr>
            <a:normAutofit/>
          </a:bodyPr>
          <a:lstStyle/>
          <a:p>
            <a:r>
              <a:rPr lang="en-US" dirty="0" smtClean="0"/>
              <a:t>What was the name of Martin Luther’s revolutionary document?</a:t>
            </a:r>
          </a:p>
          <a:p>
            <a:pPr marL="0" indent="0">
              <a:buNone/>
            </a:pPr>
            <a:endParaRPr lang="en-US" dirty="0" smtClean="0"/>
          </a:p>
          <a:p>
            <a:r>
              <a:rPr lang="en-US" dirty="0" smtClean="0"/>
              <a:t>T/F: Lutheranism was the first Protestant faith.</a:t>
            </a:r>
          </a:p>
          <a:p>
            <a:pPr marL="0" indent="0">
              <a:buNone/>
            </a:pPr>
            <a:endParaRPr lang="en-US" dirty="0" smtClean="0"/>
          </a:p>
          <a:p>
            <a:r>
              <a:rPr lang="en-US" dirty="0" smtClean="0"/>
              <a:t>What European intellectual movement combined classical learning w/ the goal of reforming the Catholic church?</a:t>
            </a:r>
          </a:p>
        </p:txBody>
      </p:sp>
    </p:spTree>
    <p:extLst>
      <p:ext uri="{BB962C8B-B14F-4D97-AF65-F5344CB8AC3E}">
        <p14:creationId xmlns:p14="http://schemas.microsoft.com/office/powerpoint/2010/main" val="13494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10.1 Discussion &amp;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What was the name of Martin Luther’s revolutionary document?</a:t>
            </a:r>
          </a:p>
          <a:p>
            <a:pPr lvl="1"/>
            <a:r>
              <a:rPr lang="en-US" b="1" dirty="0" smtClean="0"/>
              <a:t>95 Theses</a:t>
            </a:r>
          </a:p>
          <a:p>
            <a:r>
              <a:rPr lang="en-US" dirty="0" smtClean="0"/>
              <a:t>T/F: Lutheranism was the first Protestant faith.</a:t>
            </a:r>
          </a:p>
          <a:p>
            <a:pPr lvl="1"/>
            <a:r>
              <a:rPr lang="en-US" b="1" dirty="0" smtClean="0"/>
              <a:t>True</a:t>
            </a:r>
          </a:p>
          <a:p>
            <a:r>
              <a:rPr lang="en-US" dirty="0" smtClean="0"/>
              <a:t>What European intellectual movement combined classical learning w/ the goal of reforming the Catholic church?</a:t>
            </a:r>
          </a:p>
          <a:p>
            <a:pPr lvl="1"/>
            <a:r>
              <a:rPr lang="en-US" b="1" dirty="0" smtClean="0"/>
              <a:t>Christian Humanism </a:t>
            </a:r>
            <a:endParaRPr lang="en-US" b="1" dirty="0"/>
          </a:p>
        </p:txBody>
      </p:sp>
    </p:spTree>
    <p:extLst>
      <p:ext uri="{BB962C8B-B14F-4D97-AF65-F5344CB8AC3E}">
        <p14:creationId xmlns:p14="http://schemas.microsoft.com/office/powerpoint/2010/main" val="9126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67769"/>
          </a:xfrm>
          <a:prstGeom prst="rect">
            <a:avLst/>
          </a:prstGeom>
          <a:noFill/>
          <a:ln w="9525">
            <a:noFill/>
            <a:miter lim="800000"/>
            <a:headEnd/>
            <a:tailEnd/>
          </a:ln>
        </p:spPr>
      </p:pic>
    </p:spTree>
    <p:extLst>
      <p:ext uri="{BB962C8B-B14F-4D97-AF65-F5344CB8AC3E}">
        <p14:creationId xmlns:p14="http://schemas.microsoft.com/office/powerpoint/2010/main" val="139053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75114"/>
          </a:xfrm>
          <a:prstGeom prst="rect">
            <a:avLst/>
          </a:prstGeom>
          <a:noFill/>
          <a:ln w="9525">
            <a:noFill/>
            <a:miter lim="800000"/>
            <a:headEnd/>
            <a:tailEnd/>
          </a:ln>
        </p:spPr>
      </p:pic>
    </p:spTree>
    <p:extLst>
      <p:ext uri="{BB962C8B-B14F-4D97-AF65-F5344CB8AC3E}">
        <p14:creationId xmlns:p14="http://schemas.microsoft.com/office/powerpoint/2010/main" val="2806597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1"/>
            <a:ext cx="9144000" cy="6880051"/>
          </a:xfrm>
          <a:prstGeom prst="rect">
            <a:avLst/>
          </a:prstGeom>
          <a:noFill/>
          <a:ln w="9525">
            <a:noFill/>
            <a:miter lim="800000"/>
            <a:headEnd/>
            <a:tailEnd/>
          </a:ln>
        </p:spPr>
      </p:pic>
    </p:spTree>
    <p:extLst>
      <p:ext uri="{BB962C8B-B14F-4D97-AF65-F5344CB8AC3E}">
        <p14:creationId xmlns:p14="http://schemas.microsoft.com/office/powerpoint/2010/main" val="3127895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09600" y="0"/>
            <a:ext cx="7705725" cy="10477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219200" y="933450"/>
            <a:ext cx="6372225" cy="5924550"/>
          </a:xfrm>
          <a:prstGeom prst="rect">
            <a:avLst/>
          </a:prstGeom>
          <a:noFill/>
          <a:ln w="9525">
            <a:noFill/>
            <a:miter lim="800000"/>
            <a:headEnd/>
            <a:tailEnd/>
          </a:ln>
        </p:spPr>
      </p:pic>
    </p:spTree>
    <p:extLst>
      <p:ext uri="{BB962C8B-B14F-4D97-AF65-F5344CB8AC3E}">
        <p14:creationId xmlns:p14="http://schemas.microsoft.com/office/powerpoint/2010/main" val="1612453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Protestantism continues…</a:t>
            </a:r>
            <a:endParaRPr lang="en-US" dirty="0"/>
          </a:p>
        </p:txBody>
      </p:sp>
      <p:sp>
        <p:nvSpPr>
          <p:cNvPr id="3" name="Content Placeholder 2"/>
          <p:cNvSpPr>
            <a:spLocks noGrp="1"/>
          </p:cNvSpPr>
          <p:nvPr>
            <p:ph idx="1"/>
          </p:nvPr>
        </p:nvSpPr>
        <p:spPr>
          <a:xfrm>
            <a:off x="0" y="990600"/>
            <a:ext cx="8991600" cy="5715000"/>
          </a:xfrm>
        </p:spPr>
        <p:txBody>
          <a:bodyPr>
            <a:noAutofit/>
          </a:bodyPr>
          <a:lstStyle/>
          <a:p>
            <a:r>
              <a:rPr lang="en-US" sz="3600" dirty="0" smtClean="0"/>
              <a:t>Ulrich Zwingli attempts to introduce reforms in Switzerland, but is killed by Swiss Catholics leadership of Protestantism passed to JC</a:t>
            </a:r>
          </a:p>
          <a:p>
            <a:r>
              <a:rPr lang="en-US" sz="3600" b="1" dirty="0" smtClean="0"/>
              <a:t>John Calvin </a:t>
            </a:r>
            <a:r>
              <a:rPr lang="en-US" sz="3600" dirty="0" smtClean="0"/>
              <a:t>becomes a famous Protestant leader b/c of his writings on predestination</a:t>
            </a:r>
          </a:p>
          <a:p>
            <a:pPr lvl="1"/>
            <a:r>
              <a:rPr lang="en-US" sz="3600" i="1" dirty="0" smtClean="0"/>
              <a:t>He wrote - Institutes of the Christian Religion spread widely due to printing press.</a:t>
            </a:r>
            <a:endParaRPr lang="en-US" sz="3600" i="1" dirty="0"/>
          </a:p>
        </p:txBody>
      </p:sp>
    </p:spTree>
    <p:extLst>
      <p:ext uri="{BB962C8B-B14F-4D97-AF65-F5344CB8AC3E}">
        <p14:creationId xmlns:p14="http://schemas.microsoft.com/office/powerpoint/2010/main" val="292636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890" y="55857"/>
            <a:ext cx="8686800" cy="4985494"/>
          </a:xfrm>
          <a:prstGeom prst="rect">
            <a:avLst/>
          </a:prstGeom>
          <a:noFill/>
        </p:spPr>
        <p:txBody>
          <a:bodyPr vert="horz" lIns="60478" tIns="30239" rIns="60478" bIns="30239" rtlCol="0">
            <a:spAutoFit/>
          </a:bodyPr>
          <a:lstStyle/>
          <a:p>
            <a:pPr algn="ctr"/>
            <a:r>
              <a:rPr lang="en-US" sz="3200">
                <a:solidFill>
                  <a:srgbClr val="000000"/>
                </a:solidFill>
                <a:latin typeface="Times New Roman - 48"/>
              </a:rPr>
              <a:t>He </a:t>
            </a:r>
            <a:r>
              <a:rPr lang="en-US" sz="3200" b="1" u="sng">
                <a:solidFill>
                  <a:srgbClr val="000000"/>
                </a:solidFill>
                <a:latin typeface="Times New Roman - 48"/>
              </a:rPr>
              <a:t>believed that God has known since the beginning of time who will be saved and who would be damned</a:t>
            </a:r>
            <a:r>
              <a:rPr lang="en-US" sz="3200" u="sng">
                <a:solidFill>
                  <a:srgbClr val="000000"/>
                </a:solidFill>
                <a:latin typeface="Times New Roman - 48"/>
              </a:rPr>
              <a:t>.  This doctrine is called </a:t>
            </a:r>
            <a:r>
              <a:rPr lang="en-US" sz="3200" b="1" u="sng">
                <a:solidFill>
                  <a:srgbClr val="FF0000"/>
                </a:solidFill>
                <a:latin typeface="Times New Roman - 48"/>
              </a:rPr>
              <a:t>predestination</a:t>
            </a:r>
            <a:r>
              <a:rPr lang="en-US" sz="3200" u="sng">
                <a:solidFill>
                  <a:srgbClr val="000000"/>
                </a:solidFill>
                <a:latin typeface="Times New Roman - 48"/>
              </a:rPr>
              <a:t>.  </a:t>
            </a:r>
          </a:p>
          <a:p>
            <a:pPr algn="ctr"/>
            <a:endParaRPr lang="en-US" sz="3200" u="sng">
              <a:solidFill>
                <a:srgbClr val="000000"/>
              </a:solidFill>
              <a:latin typeface="Times New Roman - 48"/>
            </a:endParaRPr>
          </a:p>
          <a:p>
            <a:pPr algn="ctr"/>
            <a:r>
              <a:rPr lang="en-US" sz="3200" u="sng">
                <a:solidFill>
                  <a:srgbClr val="000000"/>
                </a:solidFill>
                <a:latin typeface="Times New Roman - 48"/>
              </a:rPr>
              <a:t>Calvin agreed with Luther on most important doctrines except predestination</a:t>
            </a:r>
            <a:r>
              <a:rPr lang="en-US" sz="3200">
                <a:solidFill>
                  <a:srgbClr val="000000"/>
                </a:solidFill>
                <a:latin typeface="Times New Roman - 48"/>
              </a:rPr>
              <a:t>.</a:t>
            </a:r>
          </a:p>
          <a:p>
            <a:pPr algn="ctr"/>
            <a:endParaRPr lang="en-US" sz="3200">
              <a:solidFill>
                <a:srgbClr val="000000"/>
              </a:solidFill>
              <a:latin typeface="Times New Roman - 48"/>
            </a:endParaRPr>
          </a:p>
          <a:p>
            <a:pPr algn="ctr"/>
            <a:r>
              <a:rPr lang="en-US" sz="3200">
                <a:solidFill>
                  <a:srgbClr val="000000"/>
                </a:solidFill>
                <a:latin typeface="Times New Roman - 48"/>
              </a:rPr>
              <a:t>The religion based on Calvin's teachings is called </a:t>
            </a:r>
            <a:r>
              <a:rPr lang="en-US" sz="3200" b="1">
                <a:solidFill>
                  <a:srgbClr val="FF0000"/>
                </a:solidFill>
                <a:latin typeface="Times New Roman - 48"/>
              </a:rPr>
              <a:t>Calvinism</a:t>
            </a:r>
            <a:r>
              <a:rPr lang="en-US" sz="3200" b="1">
                <a:solidFill>
                  <a:srgbClr val="000000"/>
                </a:solidFill>
                <a:latin typeface="Times New Roman - 48"/>
              </a:rPr>
              <a:t>.</a:t>
            </a:r>
          </a:p>
        </p:txBody>
      </p:sp>
      <p:sp>
        <p:nvSpPr>
          <p:cNvPr id="3" name="TextBox 2">
            <a:hlinkClick r:id="rId2"/>
          </p:cNvPr>
          <p:cNvSpPr txBox="1"/>
          <p:nvPr/>
        </p:nvSpPr>
        <p:spPr>
          <a:xfrm>
            <a:off x="1577340" y="5439853"/>
            <a:ext cx="6446520" cy="661233"/>
          </a:xfrm>
          <a:prstGeom prst="rect">
            <a:avLst/>
          </a:prstGeom>
          <a:noFill/>
        </p:spPr>
        <p:txBody>
          <a:bodyPr vert="horz" lIns="60478" tIns="30239" rIns="60478" bIns="30239" rtlCol="0">
            <a:spAutoFit/>
          </a:bodyPr>
          <a:lstStyle/>
          <a:p>
            <a:r>
              <a:rPr lang="en-US" sz="1300" b="1" dirty="0">
                <a:solidFill>
                  <a:srgbClr val="000000"/>
                </a:solidFill>
                <a:latin typeface="Times New Roman - 20"/>
              </a:rPr>
              <a:t>http://player.discoveryeducation.com/index.cfm?guidAssetId=fe7c56aa-b884-4c84-8783-4081bff1eea8&amp;productcode=US&amp;CFID=1445738&amp;CFTOKEN=96076979</a:t>
            </a:r>
          </a:p>
        </p:txBody>
      </p:sp>
    </p:spTree>
    <p:extLst>
      <p:ext uri="{BB962C8B-B14F-4D97-AF65-F5344CB8AC3E}">
        <p14:creationId xmlns:p14="http://schemas.microsoft.com/office/powerpoint/2010/main" val="3271753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16523"/>
            <a:ext cx="8919210" cy="6709042"/>
          </a:xfrm>
          <a:prstGeom prst="rect">
            <a:avLst/>
          </a:prstGeom>
          <a:noFill/>
        </p:spPr>
        <p:txBody>
          <a:bodyPr vert="horz" wrap="square" lIns="60478" tIns="30239" rIns="60478" bIns="30239" rtlCol="0">
            <a:spAutoFit/>
          </a:bodyPr>
          <a:lstStyle/>
          <a:p>
            <a:pPr algn="ctr"/>
            <a:r>
              <a:rPr lang="en-US" sz="3600" dirty="0">
                <a:latin typeface="Times New Roman - 48"/>
              </a:rPr>
              <a:t>The Catholic Church soon faced another great challenge to its authority, this time in England. </a:t>
            </a:r>
            <a:r>
              <a:rPr lang="en-US" sz="3600" dirty="0" smtClean="0">
                <a:latin typeface="Times New Roman - 48"/>
              </a:rPr>
              <a:t>England breaks </a:t>
            </a:r>
            <a:r>
              <a:rPr lang="en-US" sz="3600" dirty="0">
                <a:latin typeface="Times New Roman - 48"/>
              </a:rPr>
              <a:t>ties to the Roman Catholic Church </a:t>
            </a:r>
            <a:r>
              <a:rPr lang="en-US" sz="3600" dirty="0" smtClean="0">
                <a:latin typeface="Times New Roman - 48"/>
              </a:rPr>
              <a:t>for </a:t>
            </a:r>
            <a:r>
              <a:rPr lang="en-US" sz="3600" dirty="0">
                <a:latin typeface="Times New Roman - 48"/>
              </a:rPr>
              <a:t>political and personal, not religious reasons</a:t>
            </a:r>
            <a:r>
              <a:rPr lang="en-US" sz="3600" dirty="0" smtClean="0">
                <a:latin typeface="Times New Roman - 48"/>
              </a:rPr>
              <a:t>.  King Henry VIII needs a male heir!!!!  He feared a civil war if he died without son. </a:t>
            </a:r>
            <a:r>
              <a:rPr lang="en-US" sz="3600" dirty="0">
                <a:solidFill>
                  <a:srgbClr val="000000"/>
                </a:solidFill>
                <a:latin typeface="Times New Roman - 48"/>
              </a:rPr>
              <a:t>He and his wife, Catherine of Aragon</a:t>
            </a:r>
            <a:r>
              <a:rPr lang="en-US" sz="3600" dirty="0" smtClean="0">
                <a:solidFill>
                  <a:srgbClr val="000000"/>
                </a:solidFill>
                <a:latin typeface="Times New Roman - 48"/>
              </a:rPr>
              <a:t>, (Spain) </a:t>
            </a:r>
            <a:r>
              <a:rPr lang="en-US" sz="3600" dirty="0">
                <a:solidFill>
                  <a:srgbClr val="000000"/>
                </a:solidFill>
                <a:latin typeface="Times New Roman - 48"/>
              </a:rPr>
              <a:t>had one living child - a daughter </a:t>
            </a:r>
            <a:r>
              <a:rPr lang="en-US" sz="3600" dirty="0">
                <a:latin typeface="Times New Roman - 48"/>
              </a:rPr>
              <a:t>Mary - but no woman had ever successfully claimed the English throne.</a:t>
            </a:r>
          </a:p>
          <a:p>
            <a:pPr algn="ctr"/>
            <a:r>
              <a:rPr lang="en-US" sz="3600" dirty="0" smtClean="0">
                <a:latin typeface="Times New Roman - 48"/>
              </a:rPr>
              <a:t> </a:t>
            </a:r>
            <a:endParaRPr lang="en-US" sz="3600" dirty="0">
              <a:latin typeface="Times New Roman - 48"/>
            </a:endParaRPr>
          </a:p>
        </p:txBody>
      </p:sp>
    </p:spTree>
    <p:extLst>
      <p:ext uri="{BB962C8B-B14F-4D97-AF65-F5344CB8AC3E}">
        <p14:creationId xmlns:p14="http://schemas.microsoft.com/office/powerpoint/2010/main" val="3926605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herineAragon1530[1].jpg"/>
          <p:cNvPicPr>
            <a:picLocks/>
          </p:cNvPicPr>
          <p:nvPr/>
        </p:nvPicPr>
        <p:blipFill>
          <a:blip r:embed="rId2" cstate="print"/>
          <a:stretch>
            <a:fillRect/>
          </a:stretch>
        </p:blipFill>
        <p:spPr>
          <a:xfrm>
            <a:off x="3657601" y="533744"/>
            <a:ext cx="2108492" cy="3885855"/>
          </a:xfrm>
          <a:prstGeom prst="rect">
            <a:avLst/>
          </a:prstGeom>
          <a:solidFill>
            <a:scrgbClr r="0" g="0" b="0">
              <a:alpha val="0"/>
            </a:scrgbClr>
          </a:solidFill>
        </p:spPr>
      </p:pic>
      <p:pic>
        <p:nvPicPr>
          <p:cNvPr id="3" name="Picture 2" descr="Henry7th[1].jpg"/>
          <p:cNvPicPr>
            <a:picLocks/>
          </p:cNvPicPr>
          <p:nvPr/>
        </p:nvPicPr>
        <p:blipFill>
          <a:blip r:embed="rId3" cstate="print"/>
          <a:stretch>
            <a:fillRect/>
          </a:stretch>
        </p:blipFill>
        <p:spPr>
          <a:xfrm>
            <a:off x="228600" y="539951"/>
            <a:ext cx="2903220" cy="3879649"/>
          </a:xfrm>
          <a:prstGeom prst="rect">
            <a:avLst/>
          </a:prstGeom>
          <a:solidFill>
            <a:scrgbClr r="0" g="0" b="0">
              <a:alpha val="0"/>
            </a:scrgbClr>
          </a:solidFill>
        </p:spPr>
      </p:pic>
      <p:pic>
        <p:nvPicPr>
          <p:cNvPr id="4" name="Picture 3" descr="Mary%20I[1].jpg"/>
          <p:cNvPicPr>
            <a:picLocks/>
          </p:cNvPicPr>
          <p:nvPr/>
        </p:nvPicPr>
        <p:blipFill>
          <a:blip r:embed="rId4" cstate="print"/>
          <a:stretch>
            <a:fillRect/>
          </a:stretch>
        </p:blipFill>
        <p:spPr>
          <a:xfrm>
            <a:off x="6781800" y="496507"/>
            <a:ext cx="2290437" cy="4151693"/>
          </a:xfrm>
          <a:prstGeom prst="rect">
            <a:avLst/>
          </a:prstGeom>
          <a:solidFill>
            <a:scrgbClr r="0" g="0" b="0">
              <a:alpha val="0"/>
            </a:scrgbClr>
          </a:solidFill>
        </p:spPr>
      </p:pic>
      <p:sp>
        <p:nvSpPr>
          <p:cNvPr id="5" name="TextBox 4"/>
          <p:cNvSpPr txBox="1"/>
          <p:nvPr/>
        </p:nvSpPr>
        <p:spPr>
          <a:xfrm>
            <a:off x="492976" y="5105400"/>
            <a:ext cx="230886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Henry VIII</a:t>
            </a:r>
          </a:p>
        </p:txBody>
      </p:sp>
      <p:sp>
        <p:nvSpPr>
          <p:cNvPr id="6" name="TextBox 5"/>
          <p:cNvSpPr txBox="1"/>
          <p:nvPr/>
        </p:nvSpPr>
        <p:spPr>
          <a:xfrm>
            <a:off x="7001921" y="5090012"/>
            <a:ext cx="1668780" cy="430400"/>
          </a:xfrm>
          <a:prstGeom prst="rect">
            <a:avLst/>
          </a:prstGeom>
          <a:noFill/>
        </p:spPr>
        <p:txBody>
          <a:bodyPr vert="horz" lIns="60478" tIns="30239" rIns="60478" bIns="30239" rtlCol="0">
            <a:spAutoFit/>
          </a:bodyPr>
          <a:lstStyle/>
          <a:p>
            <a:r>
              <a:rPr lang="en-US" sz="2400" dirty="0">
                <a:solidFill>
                  <a:srgbClr val="000000"/>
                </a:solidFill>
                <a:latin typeface="Times New Roman - 36"/>
              </a:rPr>
              <a:t>Mary I</a:t>
            </a:r>
          </a:p>
        </p:txBody>
      </p:sp>
      <p:sp>
        <p:nvSpPr>
          <p:cNvPr id="7" name="TextBox 6"/>
          <p:cNvSpPr txBox="1"/>
          <p:nvPr/>
        </p:nvSpPr>
        <p:spPr>
          <a:xfrm>
            <a:off x="2731770" y="5105400"/>
            <a:ext cx="384048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Catherine of Aragon</a:t>
            </a:r>
          </a:p>
        </p:txBody>
      </p:sp>
      <p:cxnSp>
        <p:nvCxnSpPr>
          <p:cNvPr id="8" name="Straight Connector 7"/>
          <p:cNvCxnSpPr/>
          <p:nvPr/>
        </p:nvCxnSpPr>
        <p:spPr>
          <a:xfrm>
            <a:off x="5947117" y="2789540"/>
            <a:ext cx="594360"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31820" y="2479775"/>
            <a:ext cx="525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94710" y="2183327"/>
            <a:ext cx="0" cy="5598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431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herineAragon1530[1].jpg"/>
          <p:cNvPicPr>
            <a:picLocks/>
          </p:cNvPicPr>
          <p:nvPr/>
        </p:nvPicPr>
        <p:blipFill>
          <a:blip r:embed="rId2" cstate="print"/>
          <a:stretch>
            <a:fillRect/>
          </a:stretch>
        </p:blipFill>
        <p:spPr>
          <a:xfrm>
            <a:off x="2514600" y="93094"/>
            <a:ext cx="3485007" cy="3640705"/>
          </a:xfrm>
          <a:prstGeom prst="rect">
            <a:avLst/>
          </a:prstGeom>
          <a:solidFill>
            <a:scrgbClr r="0" g="0" b="0">
              <a:alpha val="0"/>
            </a:scrgbClr>
          </a:solidFill>
        </p:spPr>
      </p:pic>
      <p:sp>
        <p:nvSpPr>
          <p:cNvPr id="3" name="TextBox 2"/>
          <p:cNvSpPr txBox="1"/>
          <p:nvPr/>
        </p:nvSpPr>
        <p:spPr>
          <a:xfrm>
            <a:off x="305181" y="3886200"/>
            <a:ext cx="8641080" cy="2831058"/>
          </a:xfrm>
          <a:prstGeom prst="rect">
            <a:avLst/>
          </a:prstGeom>
          <a:noFill/>
        </p:spPr>
        <p:txBody>
          <a:bodyPr vert="horz" lIns="60478" tIns="30239" rIns="60478" bIns="30239" rtlCol="0">
            <a:spAutoFit/>
          </a:bodyPr>
          <a:lstStyle/>
          <a:p>
            <a:pPr algn="ctr"/>
            <a:r>
              <a:rPr lang="en-US" sz="3600" dirty="0">
                <a:solidFill>
                  <a:srgbClr val="000000"/>
                </a:solidFill>
                <a:latin typeface="Times New Roman - 48"/>
              </a:rPr>
              <a:t>As daughter of Ferdinand and Isabella of </a:t>
            </a:r>
            <a:r>
              <a:rPr lang="en-US" sz="3600" dirty="0">
                <a:latin typeface="Times New Roman - 48"/>
              </a:rPr>
              <a:t>Spain, and aunt of the Holy Roman Emperor, Charles V, Catherine of Aragon was a devout Catholic</a:t>
            </a:r>
            <a:r>
              <a:rPr lang="en-US" sz="3600" dirty="0" smtClean="0">
                <a:solidFill>
                  <a:srgbClr val="000000"/>
                </a:solidFill>
                <a:latin typeface="Times New Roman - 48"/>
              </a:rPr>
              <a:t>.  Now to old for more kids.  Henry </a:t>
            </a:r>
            <a:r>
              <a:rPr lang="en-US" sz="3600" dirty="0" smtClean="0">
                <a:solidFill>
                  <a:srgbClr val="000000"/>
                </a:solidFill>
                <a:latin typeface="Times New Roman - 48"/>
                <a:sym typeface="Wingdings" pitchFamily="2" charset="2"/>
              </a:rPr>
              <a:t> </a:t>
            </a:r>
            <a:endParaRPr lang="en-US" sz="3600" dirty="0">
              <a:solidFill>
                <a:srgbClr val="000000"/>
              </a:solidFill>
              <a:latin typeface="Times New Roman - 48"/>
            </a:endParaRPr>
          </a:p>
        </p:txBody>
      </p:sp>
    </p:spTree>
    <p:extLst>
      <p:ext uri="{BB962C8B-B14F-4D97-AF65-F5344CB8AC3E}">
        <p14:creationId xmlns:p14="http://schemas.microsoft.com/office/powerpoint/2010/main" val="2952684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 y="24826"/>
            <a:ext cx="8938260" cy="3508166"/>
          </a:xfrm>
          <a:prstGeom prst="rect">
            <a:avLst/>
          </a:prstGeom>
          <a:noFill/>
        </p:spPr>
        <p:txBody>
          <a:bodyPr vert="horz" lIns="60478" tIns="30239" rIns="60478" bIns="30239" rtlCol="0">
            <a:spAutoFit/>
          </a:bodyPr>
          <a:lstStyle/>
          <a:p>
            <a:pPr algn="ctr"/>
            <a:r>
              <a:rPr lang="en-US" sz="3200" dirty="0">
                <a:solidFill>
                  <a:srgbClr val="000000"/>
                </a:solidFill>
                <a:latin typeface="Times New Roman - 48"/>
              </a:rPr>
              <a:t>By 1527, Henry </a:t>
            </a:r>
            <a:r>
              <a:rPr lang="en-US" sz="3200" dirty="0" smtClean="0">
                <a:solidFill>
                  <a:srgbClr val="000000"/>
                </a:solidFill>
                <a:latin typeface="Times New Roman - 48"/>
              </a:rPr>
              <a:t>wanted </a:t>
            </a:r>
            <a:r>
              <a:rPr lang="en-US" sz="3200" dirty="0">
                <a:solidFill>
                  <a:srgbClr val="000000"/>
                </a:solidFill>
                <a:latin typeface="Times New Roman - 48"/>
              </a:rPr>
              <a:t>to divorce her and take a younger queen.  Church law did not allow </a:t>
            </a:r>
            <a:r>
              <a:rPr lang="en-US" sz="3200" dirty="0">
                <a:latin typeface="Times New Roman - 48"/>
              </a:rPr>
              <a:t>divorce.  The pope could </a:t>
            </a:r>
            <a:r>
              <a:rPr lang="en-US" sz="3200" b="1" dirty="0">
                <a:latin typeface="Times New Roman - 48"/>
              </a:rPr>
              <a:t>annul</a:t>
            </a:r>
            <a:r>
              <a:rPr lang="en-US" sz="3200" dirty="0">
                <a:latin typeface="Times New Roman - 48"/>
              </a:rPr>
              <a:t>, (declare invalid) the marriage. In 1527, Henry asked the pope to annul his marriage, but the pope refused</a:t>
            </a:r>
            <a:r>
              <a:rPr lang="en-US" sz="3200" dirty="0">
                <a:solidFill>
                  <a:srgbClr val="000000"/>
                </a:solidFill>
                <a:latin typeface="Times New Roman - 48"/>
              </a:rPr>
              <a:t>. The pope not want to offend Catherine's powerful nephew, the Holy Roman Emperor Charles V.</a:t>
            </a:r>
          </a:p>
        </p:txBody>
      </p:sp>
    </p:spTree>
    <p:extLst>
      <p:ext uri="{BB962C8B-B14F-4D97-AF65-F5344CB8AC3E}">
        <p14:creationId xmlns:p14="http://schemas.microsoft.com/office/powerpoint/2010/main" val="236585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62063"/>
            <a:ext cx="8846820" cy="5047049"/>
          </a:xfrm>
          <a:prstGeom prst="rect">
            <a:avLst/>
          </a:prstGeom>
          <a:noFill/>
        </p:spPr>
        <p:txBody>
          <a:bodyPr vert="horz" lIns="60478" tIns="30239" rIns="60478" bIns="30239" rtlCol="0">
            <a:spAutoFit/>
          </a:bodyPr>
          <a:lstStyle/>
          <a:p>
            <a:pPr algn="ctr"/>
            <a:r>
              <a:rPr lang="en-US" sz="3600" dirty="0">
                <a:latin typeface="Times New Roman - 48"/>
              </a:rPr>
              <a:t>Henry decided to solve his marriage problem himself.   He asked Parliament to pass a set of laws that ended the pope's power in England.  This Parliament is known as the Reformation Parliament.  The Church of England declared the marriage null and void.  Soon afterwards, Henry secretly married Anne Boleyn, who was in her twenties.  </a:t>
            </a:r>
          </a:p>
        </p:txBody>
      </p:sp>
      <p:pic>
        <p:nvPicPr>
          <p:cNvPr id="3" name="Picture 2" descr="ab10[1].jpg"/>
          <p:cNvPicPr>
            <a:picLocks/>
          </p:cNvPicPr>
          <p:nvPr/>
        </p:nvPicPr>
        <p:blipFill>
          <a:blip r:embed="rId2" cstate="print"/>
          <a:stretch>
            <a:fillRect/>
          </a:stretch>
        </p:blipFill>
        <p:spPr>
          <a:xfrm>
            <a:off x="808509" y="5109112"/>
            <a:ext cx="2696692" cy="1596488"/>
          </a:xfrm>
          <a:prstGeom prst="rect">
            <a:avLst/>
          </a:prstGeom>
          <a:solidFill>
            <a:scrgbClr r="0" g="0" b="0">
              <a:alpha val="0"/>
            </a:scrgbClr>
          </a:solidFill>
        </p:spPr>
      </p:pic>
    </p:spTree>
    <p:extLst>
      <p:ext uri="{BB962C8B-B14F-4D97-AF65-F5344CB8AC3E}">
        <p14:creationId xmlns:p14="http://schemas.microsoft.com/office/powerpoint/2010/main" val="89849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extLst>
      <p:ext uri="{BB962C8B-B14F-4D97-AF65-F5344CB8AC3E}">
        <p14:creationId xmlns:p14="http://schemas.microsoft.com/office/powerpoint/2010/main" val="1573086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80682"/>
            <a:ext cx="8823960" cy="6709042"/>
          </a:xfrm>
          <a:prstGeom prst="rect">
            <a:avLst/>
          </a:prstGeom>
          <a:noFill/>
        </p:spPr>
        <p:txBody>
          <a:bodyPr vert="horz" lIns="60478" tIns="30239" rIns="60478" bIns="30239" rtlCol="0">
            <a:spAutoFit/>
          </a:bodyPr>
          <a:lstStyle/>
          <a:p>
            <a:pPr algn="ctr"/>
            <a:r>
              <a:rPr lang="en-US" sz="3600" dirty="0">
                <a:solidFill>
                  <a:srgbClr val="000000"/>
                </a:solidFill>
                <a:latin typeface="Times New Roman - 48"/>
              </a:rPr>
              <a:t>Parliament legalized Henry's </a:t>
            </a:r>
            <a:r>
              <a:rPr lang="en-US" sz="3600" dirty="0">
                <a:latin typeface="Times New Roman - 48"/>
              </a:rPr>
              <a:t>divorce from Catherine.  In 1534, Henry's break with the pope was completed when Parliament voted to approve the </a:t>
            </a:r>
            <a:r>
              <a:rPr lang="en-US" sz="3600" b="1" dirty="0">
                <a:latin typeface="Times New Roman - 48"/>
              </a:rPr>
              <a:t>Act of Supremacy</a:t>
            </a:r>
            <a:r>
              <a:rPr lang="en-US" sz="3600" dirty="0">
                <a:latin typeface="Times New Roman - 48"/>
              </a:rPr>
              <a:t>. </a:t>
            </a:r>
          </a:p>
          <a:p>
            <a:pPr algn="ctr"/>
            <a:endParaRPr lang="en-US" sz="3600" dirty="0">
              <a:latin typeface="Times New Roman - 48"/>
            </a:endParaRPr>
          </a:p>
          <a:p>
            <a:pPr algn="ctr"/>
            <a:r>
              <a:rPr lang="en-US" sz="3600" dirty="0">
                <a:latin typeface="Times New Roman - 48"/>
              </a:rPr>
              <a:t> This called on people to take an oath recognizing the divorce and accepting Henry, not the pope, as the official head </a:t>
            </a:r>
            <a:r>
              <a:rPr lang="en-US" sz="3600" dirty="0">
                <a:solidFill>
                  <a:srgbClr val="000000"/>
                </a:solidFill>
                <a:latin typeface="Times New Roman - 48"/>
              </a:rPr>
              <a:t>of England's Church.</a:t>
            </a:r>
          </a:p>
          <a:p>
            <a:pPr algn="ctr"/>
            <a:endParaRPr lang="en-US" sz="3600" dirty="0">
              <a:solidFill>
                <a:srgbClr val="000000"/>
              </a:solidFill>
              <a:latin typeface="Times New Roman - 48"/>
            </a:endParaRPr>
          </a:p>
          <a:p>
            <a:pPr algn="ctr"/>
            <a:r>
              <a:rPr lang="en-US" sz="3600" dirty="0">
                <a:solidFill>
                  <a:srgbClr val="000000"/>
                </a:solidFill>
                <a:latin typeface="Times New Roman - 48"/>
              </a:rPr>
              <a:t>He</a:t>
            </a:r>
            <a:r>
              <a:rPr lang="en-US" sz="3600" u="sng" dirty="0">
                <a:solidFill>
                  <a:srgbClr val="000000"/>
                </a:solidFill>
                <a:latin typeface="Times New Roman - 48"/>
              </a:rPr>
              <a:t>nry VIII established the Church of England in 1534</a:t>
            </a:r>
            <a:r>
              <a:rPr lang="en-US" sz="3600" dirty="0">
                <a:solidFill>
                  <a:srgbClr val="000000"/>
                </a:solidFill>
                <a:latin typeface="Times New Roman - 48"/>
              </a:rPr>
              <a:t>.</a:t>
            </a:r>
          </a:p>
        </p:txBody>
      </p:sp>
    </p:spTree>
    <p:extLst>
      <p:ext uri="{BB962C8B-B14F-4D97-AF65-F5344CB8AC3E}">
        <p14:creationId xmlns:p14="http://schemas.microsoft.com/office/powerpoint/2010/main" val="33231372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 y="111714"/>
            <a:ext cx="8778240" cy="2277060"/>
          </a:xfrm>
          <a:prstGeom prst="rect">
            <a:avLst/>
          </a:prstGeom>
          <a:noFill/>
        </p:spPr>
        <p:txBody>
          <a:bodyPr vert="horz" lIns="60478" tIns="30239" rIns="60478" bIns="30239" rtlCol="0">
            <a:spAutoFit/>
          </a:bodyPr>
          <a:lstStyle/>
          <a:p>
            <a:pPr algn="ctr"/>
            <a:r>
              <a:rPr lang="en-US" sz="3600" dirty="0">
                <a:latin typeface="Times New Roman - 48"/>
              </a:rPr>
              <a:t>Henry did not immediately get the male heir he sought.  After Anne Boleyn gave birth to a daughter, Elizabeth, she fell out of Henry's favor.</a:t>
            </a:r>
          </a:p>
        </p:txBody>
      </p:sp>
      <p:pic>
        <p:nvPicPr>
          <p:cNvPr id="3" name="Picture 2" descr="ab2[1].jpg"/>
          <p:cNvPicPr>
            <a:picLocks/>
          </p:cNvPicPr>
          <p:nvPr/>
        </p:nvPicPr>
        <p:blipFill>
          <a:blip r:embed="rId2" cstate="print"/>
          <a:stretch>
            <a:fillRect/>
          </a:stretch>
        </p:blipFill>
        <p:spPr>
          <a:xfrm>
            <a:off x="3281109" y="2382912"/>
            <a:ext cx="2359494" cy="1246418"/>
          </a:xfrm>
          <a:prstGeom prst="rect">
            <a:avLst/>
          </a:prstGeom>
          <a:solidFill>
            <a:scrgbClr r="0" g="0" b="0">
              <a:alpha val="0"/>
            </a:scrgbClr>
          </a:solidFill>
        </p:spPr>
      </p:pic>
      <p:pic>
        <p:nvPicPr>
          <p:cNvPr id="4" name="Picture 3" descr="ab13[1].jpg"/>
          <p:cNvPicPr>
            <a:picLocks/>
          </p:cNvPicPr>
          <p:nvPr/>
        </p:nvPicPr>
        <p:blipFill>
          <a:blip r:embed="rId3" cstate="print"/>
          <a:stretch>
            <a:fillRect/>
          </a:stretch>
        </p:blipFill>
        <p:spPr>
          <a:xfrm>
            <a:off x="529297" y="2223544"/>
            <a:ext cx="1795996" cy="1465502"/>
          </a:xfrm>
          <a:prstGeom prst="rect">
            <a:avLst/>
          </a:prstGeom>
          <a:solidFill>
            <a:scrgbClr r="0" g="0" b="0">
              <a:alpha val="0"/>
            </a:scrgbClr>
          </a:solidFill>
        </p:spPr>
      </p:pic>
      <p:pic>
        <p:nvPicPr>
          <p:cNvPr id="5" name="Picture 4" descr="ab15[1].jpg"/>
          <p:cNvPicPr>
            <a:picLocks/>
          </p:cNvPicPr>
          <p:nvPr/>
        </p:nvPicPr>
        <p:blipFill>
          <a:blip r:embed="rId4" cstate="print"/>
          <a:stretch>
            <a:fillRect/>
          </a:stretch>
        </p:blipFill>
        <p:spPr>
          <a:xfrm>
            <a:off x="6526530" y="2267132"/>
            <a:ext cx="1773021" cy="1477977"/>
          </a:xfrm>
          <a:prstGeom prst="rect">
            <a:avLst/>
          </a:prstGeom>
          <a:solidFill>
            <a:scrgbClr r="0" g="0" b="0">
              <a:alpha val="0"/>
            </a:scrgbClr>
          </a:solidFill>
        </p:spPr>
      </p:pic>
      <p:sp>
        <p:nvSpPr>
          <p:cNvPr id="6" name="TextBox 5"/>
          <p:cNvSpPr txBox="1"/>
          <p:nvPr/>
        </p:nvSpPr>
        <p:spPr>
          <a:xfrm>
            <a:off x="496472" y="3886200"/>
            <a:ext cx="230886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Henry VIII</a:t>
            </a:r>
          </a:p>
        </p:txBody>
      </p:sp>
      <p:sp>
        <p:nvSpPr>
          <p:cNvPr id="7" name="TextBox 6"/>
          <p:cNvSpPr txBox="1"/>
          <p:nvPr/>
        </p:nvSpPr>
        <p:spPr>
          <a:xfrm>
            <a:off x="3223260" y="3870812"/>
            <a:ext cx="2651760" cy="430400"/>
          </a:xfrm>
          <a:prstGeom prst="rect">
            <a:avLst/>
          </a:prstGeom>
          <a:noFill/>
        </p:spPr>
        <p:txBody>
          <a:bodyPr vert="horz" lIns="60478" tIns="30239" rIns="60478" bIns="30239" rtlCol="0">
            <a:spAutoFit/>
          </a:bodyPr>
          <a:lstStyle/>
          <a:p>
            <a:r>
              <a:rPr lang="en-US" sz="2400" dirty="0">
                <a:solidFill>
                  <a:srgbClr val="000000"/>
                </a:solidFill>
                <a:latin typeface="Times New Roman - 36"/>
              </a:rPr>
              <a:t>Anne Boleyn</a:t>
            </a:r>
          </a:p>
        </p:txBody>
      </p:sp>
      <p:sp>
        <p:nvSpPr>
          <p:cNvPr id="8" name="TextBox 7"/>
          <p:cNvSpPr txBox="1"/>
          <p:nvPr/>
        </p:nvSpPr>
        <p:spPr>
          <a:xfrm>
            <a:off x="6412230" y="3870812"/>
            <a:ext cx="221742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Elizabeth I </a:t>
            </a:r>
          </a:p>
        </p:txBody>
      </p:sp>
      <p:cxnSp>
        <p:nvCxnSpPr>
          <p:cNvPr id="9" name="Straight Connector 8"/>
          <p:cNvCxnSpPr/>
          <p:nvPr/>
        </p:nvCxnSpPr>
        <p:spPr>
          <a:xfrm>
            <a:off x="2805332" y="2850963"/>
            <a:ext cx="0" cy="15515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02462" y="2956295"/>
            <a:ext cx="20574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9310" y="2928542"/>
            <a:ext cx="388620"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0529" y="5333999"/>
            <a:ext cx="7945124" cy="646331"/>
          </a:xfrm>
          <a:prstGeom prst="rect">
            <a:avLst/>
          </a:prstGeom>
          <a:noFill/>
        </p:spPr>
        <p:txBody>
          <a:bodyPr wrap="none" rtlCol="0">
            <a:spAutoFit/>
          </a:bodyPr>
          <a:lstStyle/>
          <a:p>
            <a:r>
              <a:rPr lang="en-US" sz="3600" dirty="0" smtClean="0"/>
              <a:t>Chop </a:t>
            </a:r>
            <a:r>
              <a:rPr lang="en-US" sz="3600" dirty="0" err="1" smtClean="0"/>
              <a:t>Chop</a:t>
            </a:r>
            <a:r>
              <a:rPr lang="en-US" sz="3600" dirty="0" smtClean="0"/>
              <a:t> for Anne-he said she cheated!</a:t>
            </a:r>
            <a:endParaRPr lang="en-US" sz="3600" dirty="0"/>
          </a:p>
        </p:txBody>
      </p:sp>
    </p:spTree>
    <p:extLst>
      <p:ext uri="{BB962C8B-B14F-4D97-AF65-F5344CB8AC3E}">
        <p14:creationId xmlns:p14="http://schemas.microsoft.com/office/powerpoint/2010/main" val="1186139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322729"/>
            <a:ext cx="8641080" cy="2277060"/>
          </a:xfrm>
          <a:prstGeom prst="rect">
            <a:avLst/>
          </a:prstGeom>
          <a:noFill/>
        </p:spPr>
        <p:txBody>
          <a:bodyPr vert="horz" lIns="60478" tIns="30239" rIns="60478" bIns="30239" rtlCol="0">
            <a:spAutoFit/>
          </a:bodyPr>
          <a:lstStyle/>
          <a:p>
            <a:pPr algn="ctr"/>
            <a:r>
              <a:rPr lang="en-US" sz="3600" dirty="0" smtClean="0">
                <a:solidFill>
                  <a:srgbClr val="000000"/>
                </a:solidFill>
                <a:latin typeface="Times New Roman - 48"/>
              </a:rPr>
              <a:t>11 days after “chop” Henry </a:t>
            </a:r>
            <a:r>
              <a:rPr lang="en-US" sz="3600" dirty="0">
                <a:solidFill>
                  <a:srgbClr val="000000"/>
                </a:solidFill>
                <a:latin typeface="Times New Roman - 48"/>
              </a:rPr>
              <a:t>took a third wife, Jane Seymour.  In 1537, she gave birth to a </a:t>
            </a:r>
            <a:r>
              <a:rPr lang="en-US" sz="3600" dirty="0">
                <a:latin typeface="Times New Roman - 48"/>
              </a:rPr>
              <a:t>son </a:t>
            </a:r>
            <a:r>
              <a:rPr lang="en-US" sz="3600" dirty="0">
                <a:solidFill>
                  <a:srgbClr val="000000"/>
                </a:solidFill>
                <a:latin typeface="Times New Roman - 48"/>
              </a:rPr>
              <a:t>named </a:t>
            </a:r>
            <a:r>
              <a:rPr lang="en-US" sz="3600" dirty="0" smtClean="0">
                <a:solidFill>
                  <a:srgbClr val="000000"/>
                </a:solidFill>
                <a:latin typeface="Times New Roman - 48"/>
              </a:rPr>
              <a:t>Edward, Jane died soon after.</a:t>
            </a:r>
            <a:endParaRPr lang="en-US" sz="3600" dirty="0">
              <a:solidFill>
                <a:srgbClr val="000000"/>
              </a:solidFill>
              <a:latin typeface="Times New Roman - 48"/>
            </a:endParaRPr>
          </a:p>
        </p:txBody>
      </p:sp>
      <p:pic>
        <p:nvPicPr>
          <p:cNvPr id="3" name="Picture 2" descr="Jane_%20Seymour_c.1537[1].jpg"/>
          <p:cNvPicPr>
            <a:picLocks/>
          </p:cNvPicPr>
          <p:nvPr/>
        </p:nvPicPr>
        <p:blipFill>
          <a:blip r:embed="rId2" cstate="print"/>
          <a:stretch>
            <a:fillRect/>
          </a:stretch>
        </p:blipFill>
        <p:spPr>
          <a:xfrm>
            <a:off x="3231906" y="2849964"/>
            <a:ext cx="2381212" cy="1852156"/>
          </a:xfrm>
          <a:prstGeom prst="rect">
            <a:avLst/>
          </a:prstGeom>
          <a:solidFill>
            <a:scrgbClr r="0" g="0" b="0">
              <a:alpha val="0"/>
            </a:scrgbClr>
          </a:solidFill>
        </p:spPr>
      </p:pic>
      <p:pic>
        <p:nvPicPr>
          <p:cNvPr id="4" name="Picture 3" descr="henryVIII1536[1].jpg"/>
          <p:cNvPicPr>
            <a:picLocks/>
          </p:cNvPicPr>
          <p:nvPr/>
        </p:nvPicPr>
        <p:blipFill>
          <a:blip r:embed="rId3" cstate="print"/>
          <a:stretch>
            <a:fillRect/>
          </a:stretch>
        </p:blipFill>
        <p:spPr>
          <a:xfrm>
            <a:off x="388620" y="2823070"/>
            <a:ext cx="2125980" cy="1849488"/>
          </a:xfrm>
          <a:prstGeom prst="rect">
            <a:avLst/>
          </a:prstGeom>
          <a:solidFill>
            <a:scrgbClr r="0" g="0" b="0">
              <a:alpha val="0"/>
            </a:scrgbClr>
          </a:solidFill>
        </p:spPr>
      </p:pic>
      <p:pic>
        <p:nvPicPr>
          <p:cNvPr id="5" name="Picture 4" descr="king-edward-vi-2-sized[1].jpg"/>
          <p:cNvPicPr>
            <a:picLocks/>
          </p:cNvPicPr>
          <p:nvPr/>
        </p:nvPicPr>
        <p:blipFill>
          <a:blip r:embed="rId4" cstate="print"/>
          <a:stretch>
            <a:fillRect/>
          </a:stretch>
        </p:blipFill>
        <p:spPr>
          <a:xfrm>
            <a:off x="6302619" y="2867549"/>
            <a:ext cx="2093176" cy="1850295"/>
          </a:xfrm>
          <a:prstGeom prst="rect">
            <a:avLst/>
          </a:prstGeom>
          <a:solidFill>
            <a:scrgbClr r="0" g="0" b="0">
              <a:alpha val="0"/>
            </a:scrgbClr>
          </a:solidFill>
        </p:spPr>
      </p:pic>
      <p:sp>
        <p:nvSpPr>
          <p:cNvPr id="6" name="TextBox 5"/>
          <p:cNvSpPr txBox="1"/>
          <p:nvPr/>
        </p:nvSpPr>
        <p:spPr>
          <a:xfrm>
            <a:off x="475664" y="4876800"/>
            <a:ext cx="226314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Henry VIII</a:t>
            </a:r>
          </a:p>
        </p:txBody>
      </p:sp>
      <p:sp>
        <p:nvSpPr>
          <p:cNvPr id="7" name="TextBox 6"/>
          <p:cNvSpPr txBox="1"/>
          <p:nvPr/>
        </p:nvSpPr>
        <p:spPr>
          <a:xfrm>
            <a:off x="3231906" y="4895311"/>
            <a:ext cx="283464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Jane Seymour</a:t>
            </a:r>
          </a:p>
        </p:txBody>
      </p:sp>
      <p:sp>
        <p:nvSpPr>
          <p:cNvPr id="8" name="TextBox 7"/>
          <p:cNvSpPr txBox="1"/>
          <p:nvPr/>
        </p:nvSpPr>
        <p:spPr>
          <a:xfrm>
            <a:off x="6328410" y="4876800"/>
            <a:ext cx="242316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Edward VII</a:t>
            </a:r>
          </a:p>
        </p:txBody>
      </p:sp>
    </p:spTree>
    <p:extLst>
      <p:ext uri="{BB962C8B-B14F-4D97-AF65-F5344CB8AC3E}">
        <p14:creationId xmlns:p14="http://schemas.microsoft.com/office/powerpoint/2010/main" val="2728708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08952" cy="1169064"/>
          </a:xfrm>
          <a:prstGeom prst="rect">
            <a:avLst/>
          </a:prstGeom>
          <a:noFill/>
        </p:spPr>
        <p:txBody>
          <a:bodyPr vert="horz" wrap="square" lIns="60478" tIns="30239" rIns="60478" bIns="30239" rtlCol="0">
            <a:spAutoFit/>
          </a:bodyPr>
          <a:lstStyle/>
          <a:p>
            <a:pPr algn="ctr"/>
            <a:r>
              <a:rPr lang="en-US" sz="3600" dirty="0">
                <a:latin typeface="Times New Roman - 48"/>
              </a:rPr>
              <a:t>Henry married three more times.  None of these marriages, however, produced </a:t>
            </a:r>
            <a:r>
              <a:rPr lang="en-US" sz="3600" dirty="0" smtClean="0">
                <a:latin typeface="Times New Roman - 48"/>
              </a:rPr>
              <a:t>kids.</a:t>
            </a:r>
            <a:endParaRPr lang="en-US" sz="3600" dirty="0">
              <a:latin typeface="Times New Roman - 48"/>
            </a:endParaRPr>
          </a:p>
        </p:txBody>
      </p:sp>
      <p:pic>
        <p:nvPicPr>
          <p:cNvPr id="6" name="Picture 5" descr="cleves1[1].jpg"/>
          <p:cNvPicPr>
            <a:picLocks/>
          </p:cNvPicPr>
          <p:nvPr/>
        </p:nvPicPr>
        <p:blipFill>
          <a:blip r:embed="rId2" cstate="print"/>
          <a:stretch>
            <a:fillRect/>
          </a:stretch>
        </p:blipFill>
        <p:spPr>
          <a:xfrm>
            <a:off x="381000" y="1938304"/>
            <a:ext cx="2057057" cy="1534764"/>
          </a:xfrm>
          <a:prstGeom prst="rect">
            <a:avLst/>
          </a:prstGeom>
          <a:solidFill>
            <a:scrgbClr r="0" g="0" b="0">
              <a:alpha val="0"/>
            </a:scrgbClr>
          </a:solidFill>
        </p:spPr>
      </p:pic>
      <p:sp>
        <p:nvSpPr>
          <p:cNvPr id="7" name="TextBox 6"/>
          <p:cNvSpPr txBox="1"/>
          <p:nvPr/>
        </p:nvSpPr>
        <p:spPr>
          <a:xfrm>
            <a:off x="124509" y="3505200"/>
            <a:ext cx="3017520" cy="1538396"/>
          </a:xfrm>
          <a:prstGeom prst="rect">
            <a:avLst/>
          </a:prstGeom>
          <a:noFill/>
        </p:spPr>
        <p:txBody>
          <a:bodyPr vert="horz" lIns="60478" tIns="30239" rIns="60478" bIns="30239" rtlCol="0">
            <a:spAutoFit/>
          </a:bodyPr>
          <a:lstStyle/>
          <a:p>
            <a:r>
              <a:rPr lang="en-US" sz="3200" dirty="0">
                <a:solidFill>
                  <a:srgbClr val="000000"/>
                </a:solidFill>
                <a:latin typeface="Times New Roman - 36"/>
              </a:rPr>
              <a:t>Anne of </a:t>
            </a:r>
            <a:r>
              <a:rPr lang="en-US" sz="3200" dirty="0" smtClean="0">
                <a:solidFill>
                  <a:srgbClr val="000000"/>
                </a:solidFill>
                <a:latin typeface="Times New Roman - 36"/>
              </a:rPr>
              <a:t>Cleves</a:t>
            </a:r>
          </a:p>
          <a:p>
            <a:r>
              <a:rPr lang="en-US" sz="3200" dirty="0" smtClean="0">
                <a:solidFill>
                  <a:srgbClr val="000000"/>
                </a:solidFill>
                <a:latin typeface="Times New Roman - 36"/>
              </a:rPr>
              <a:t>He divorced her, lucky girl.</a:t>
            </a:r>
            <a:endParaRPr lang="en-US" sz="3200" dirty="0">
              <a:solidFill>
                <a:srgbClr val="000000"/>
              </a:solidFill>
              <a:latin typeface="Times New Roman - 36"/>
            </a:endParaRPr>
          </a:p>
        </p:txBody>
      </p:sp>
      <p:pic>
        <p:nvPicPr>
          <p:cNvPr id="8" name="Picture 7" descr="howard1[1].jpg"/>
          <p:cNvPicPr>
            <a:picLocks/>
          </p:cNvPicPr>
          <p:nvPr/>
        </p:nvPicPr>
        <p:blipFill>
          <a:blip r:embed="rId3" cstate="print"/>
          <a:stretch>
            <a:fillRect/>
          </a:stretch>
        </p:blipFill>
        <p:spPr>
          <a:xfrm>
            <a:off x="3220330" y="1674055"/>
            <a:ext cx="2549119" cy="1397852"/>
          </a:xfrm>
          <a:prstGeom prst="rect">
            <a:avLst/>
          </a:prstGeom>
          <a:solidFill>
            <a:scrgbClr r="0" g="0" b="0">
              <a:alpha val="0"/>
            </a:scrgbClr>
          </a:solidFill>
        </p:spPr>
      </p:pic>
      <p:sp>
        <p:nvSpPr>
          <p:cNvPr id="9" name="TextBox 8"/>
          <p:cNvSpPr txBox="1"/>
          <p:nvPr/>
        </p:nvSpPr>
        <p:spPr>
          <a:xfrm>
            <a:off x="3043604" y="3290000"/>
            <a:ext cx="3497580" cy="1784617"/>
          </a:xfrm>
          <a:prstGeom prst="rect">
            <a:avLst/>
          </a:prstGeom>
          <a:noFill/>
        </p:spPr>
        <p:txBody>
          <a:bodyPr vert="horz" lIns="60478" tIns="30239" rIns="60478" bIns="30239" rtlCol="0">
            <a:spAutoFit/>
          </a:bodyPr>
          <a:lstStyle/>
          <a:p>
            <a:r>
              <a:rPr lang="en-US" sz="2800" dirty="0">
                <a:solidFill>
                  <a:srgbClr val="000000"/>
                </a:solidFill>
                <a:latin typeface="Times New Roman - 36"/>
              </a:rPr>
              <a:t>Catherine </a:t>
            </a:r>
            <a:r>
              <a:rPr lang="en-US" sz="2800" dirty="0" smtClean="0">
                <a:solidFill>
                  <a:srgbClr val="000000"/>
                </a:solidFill>
                <a:latin typeface="Times New Roman - 36"/>
              </a:rPr>
              <a:t>Howard</a:t>
            </a:r>
          </a:p>
          <a:p>
            <a:r>
              <a:rPr lang="en-US" sz="2800" dirty="0" smtClean="0">
                <a:solidFill>
                  <a:srgbClr val="000000"/>
                </a:solidFill>
                <a:latin typeface="Times New Roman - 36"/>
              </a:rPr>
              <a:t>Cousin to Anne B.</a:t>
            </a:r>
          </a:p>
          <a:p>
            <a:r>
              <a:rPr lang="en-US" sz="2800" dirty="0" smtClean="0">
                <a:solidFill>
                  <a:srgbClr val="000000"/>
                </a:solidFill>
                <a:latin typeface="Times New Roman - 36"/>
              </a:rPr>
              <a:t>She got chop </a:t>
            </a:r>
            <a:r>
              <a:rPr lang="en-US" sz="2800" dirty="0" err="1" smtClean="0">
                <a:solidFill>
                  <a:srgbClr val="000000"/>
                </a:solidFill>
                <a:latin typeface="Times New Roman - 36"/>
              </a:rPr>
              <a:t>chop</a:t>
            </a:r>
            <a:r>
              <a:rPr lang="en-US" sz="2800" dirty="0" smtClean="0">
                <a:solidFill>
                  <a:srgbClr val="000000"/>
                </a:solidFill>
                <a:latin typeface="Times New Roman - 36"/>
              </a:rPr>
              <a:t> too!  </a:t>
            </a:r>
            <a:endParaRPr lang="en-US" sz="2800" dirty="0">
              <a:solidFill>
                <a:srgbClr val="000000"/>
              </a:solidFill>
              <a:latin typeface="Times New Roman - 36"/>
            </a:endParaRPr>
          </a:p>
        </p:txBody>
      </p:sp>
      <p:pic>
        <p:nvPicPr>
          <p:cNvPr id="10" name="Picture 9" descr="parr2[1].jpg"/>
          <p:cNvPicPr>
            <a:picLocks/>
          </p:cNvPicPr>
          <p:nvPr/>
        </p:nvPicPr>
        <p:blipFill>
          <a:blip r:embed="rId4" cstate="print"/>
          <a:stretch>
            <a:fillRect/>
          </a:stretch>
        </p:blipFill>
        <p:spPr>
          <a:xfrm>
            <a:off x="6557596" y="1762435"/>
            <a:ext cx="2036026" cy="1527565"/>
          </a:xfrm>
          <a:prstGeom prst="rect">
            <a:avLst/>
          </a:prstGeom>
          <a:solidFill>
            <a:scrgbClr r="0" g="0" b="0">
              <a:alpha val="0"/>
            </a:scrgbClr>
          </a:solidFill>
        </p:spPr>
      </p:pic>
      <p:sp>
        <p:nvSpPr>
          <p:cNvPr id="12" name="TextBox 11"/>
          <p:cNvSpPr txBox="1"/>
          <p:nvPr/>
        </p:nvSpPr>
        <p:spPr>
          <a:xfrm>
            <a:off x="6400800" y="3473068"/>
            <a:ext cx="2903220" cy="922843"/>
          </a:xfrm>
          <a:prstGeom prst="rect">
            <a:avLst/>
          </a:prstGeom>
          <a:noFill/>
        </p:spPr>
        <p:txBody>
          <a:bodyPr vert="horz" lIns="60478" tIns="30239" rIns="60478" bIns="30239" rtlCol="0">
            <a:spAutoFit/>
          </a:bodyPr>
          <a:lstStyle/>
          <a:p>
            <a:r>
              <a:rPr lang="en-US" sz="2800" dirty="0">
                <a:solidFill>
                  <a:srgbClr val="000000"/>
                </a:solidFill>
                <a:latin typeface="Times New Roman - 36"/>
              </a:rPr>
              <a:t>Katherine </a:t>
            </a:r>
            <a:r>
              <a:rPr lang="en-US" sz="2800" dirty="0" smtClean="0">
                <a:solidFill>
                  <a:srgbClr val="000000"/>
                </a:solidFill>
                <a:latin typeface="Times New Roman - 36"/>
              </a:rPr>
              <a:t>Parr</a:t>
            </a:r>
          </a:p>
          <a:p>
            <a:r>
              <a:rPr lang="en-US" sz="2800" dirty="0" smtClean="0">
                <a:solidFill>
                  <a:srgbClr val="000000"/>
                </a:solidFill>
                <a:latin typeface="Times New Roman - 36"/>
              </a:rPr>
              <a:t>She outlived him</a:t>
            </a:r>
            <a:endParaRPr lang="en-US" sz="2800" dirty="0">
              <a:solidFill>
                <a:srgbClr val="000000"/>
              </a:solidFill>
              <a:latin typeface="Times New Roman - 36"/>
            </a:endParaRPr>
          </a:p>
        </p:txBody>
      </p:sp>
    </p:spTree>
    <p:extLst>
      <p:ext uri="{BB962C8B-B14F-4D97-AF65-F5344CB8AC3E}">
        <p14:creationId xmlns:p14="http://schemas.microsoft.com/office/powerpoint/2010/main" val="3934571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37238"/>
            <a:ext cx="8229600" cy="2030839"/>
          </a:xfrm>
          <a:prstGeom prst="rect">
            <a:avLst/>
          </a:prstGeom>
          <a:noFill/>
        </p:spPr>
        <p:txBody>
          <a:bodyPr vert="horz" lIns="60478" tIns="30239" rIns="60478" bIns="30239" rtlCol="0">
            <a:spAutoFit/>
          </a:bodyPr>
          <a:lstStyle/>
          <a:p>
            <a:pPr algn="ctr"/>
            <a:r>
              <a:rPr lang="en-US" sz="3200" dirty="0">
                <a:solidFill>
                  <a:srgbClr val="000000"/>
                </a:solidFill>
                <a:latin typeface="Times New Roman - 48"/>
              </a:rPr>
              <a:t>After Henry's death in 1547, each of his </a:t>
            </a:r>
            <a:r>
              <a:rPr lang="en-US" sz="3200" dirty="0">
                <a:latin typeface="Times New Roman - 48"/>
              </a:rPr>
              <a:t>three</a:t>
            </a:r>
            <a:r>
              <a:rPr lang="en-US" sz="3200" dirty="0">
                <a:solidFill>
                  <a:srgbClr val="000000"/>
                </a:solidFill>
                <a:latin typeface="Times New Roman - 48"/>
              </a:rPr>
              <a:t> children ruled England in turn.  This created religious turmoil. </a:t>
            </a:r>
          </a:p>
          <a:p>
            <a:pPr algn="ctr"/>
            <a:r>
              <a:rPr lang="en-US" sz="3200" dirty="0">
                <a:solidFill>
                  <a:srgbClr val="000000"/>
                </a:solidFill>
                <a:latin typeface="Times New Roman - 48"/>
              </a:rPr>
              <a:t>Religious Turmoil in England</a:t>
            </a:r>
          </a:p>
        </p:txBody>
      </p:sp>
      <p:pic>
        <p:nvPicPr>
          <p:cNvPr id="3" name="Picture 2" descr="EdwardVI22[1].jpg"/>
          <p:cNvPicPr>
            <a:picLocks/>
          </p:cNvPicPr>
          <p:nvPr/>
        </p:nvPicPr>
        <p:blipFill>
          <a:blip r:embed="rId2" cstate="print"/>
          <a:stretch>
            <a:fillRect/>
          </a:stretch>
        </p:blipFill>
        <p:spPr>
          <a:xfrm>
            <a:off x="542925" y="2372635"/>
            <a:ext cx="2013622" cy="2139991"/>
          </a:xfrm>
          <a:prstGeom prst="rect">
            <a:avLst/>
          </a:prstGeom>
          <a:solidFill>
            <a:scrgbClr r="0" g="0" b="0">
              <a:alpha val="0"/>
            </a:scrgbClr>
          </a:solidFill>
        </p:spPr>
      </p:pic>
      <p:pic>
        <p:nvPicPr>
          <p:cNvPr id="4" name="Picture 3" descr="mary5[1].jpg"/>
          <p:cNvPicPr>
            <a:picLocks/>
          </p:cNvPicPr>
          <p:nvPr/>
        </p:nvPicPr>
        <p:blipFill>
          <a:blip r:embed="rId3" cstate="print"/>
          <a:stretch>
            <a:fillRect/>
          </a:stretch>
        </p:blipFill>
        <p:spPr>
          <a:xfrm>
            <a:off x="3556049" y="2329236"/>
            <a:ext cx="1855888" cy="2090363"/>
          </a:xfrm>
          <a:prstGeom prst="rect">
            <a:avLst/>
          </a:prstGeom>
          <a:solidFill>
            <a:scrgbClr r="0" g="0" b="0">
              <a:alpha val="0"/>
            </a:scrgbClr>
          </a:solidFill>
        </p:spPr>
      </p:pic>
      <p:pic>
        <p:nvPicPr>
          <p:cNvPr id="5" name="Picture 4" descr="elizabethpelican[1].jpg"/>
          <p:cNvPicPr>
            <a:picLocks/>
          </p:cNvPicPr>
          <p:nvPr/>
        </p:nvPicPr>
        <p:blipFill>
          <a:blip r:embed="rId4" cstate="print"/>
          <a:stretch>
            <a:fillRect/>
          </a:stretch>
        </p:blipFill>
        <p:spPr>
          <a:xfrm>
            <a:off x="6732270" y="2498414"/>
            <a:ext cx="1841716" cy="1916980"/>
          </a:xfrm>
          <a:prstGeom prst="rect">
            <a:avLst/>
          </a:prstGeom>
          <a:solidFill>
            <a:scrgbClr r="0" g="0" b="0">
              <a:alpha val="0"/>
            </a:scrgbClr>
          </a:solidFill>
        </p:spPr>
      </p:pic>
      <p:cxnSp>
        <p:nvCxnSpPr>
          <p:cNvPr id="6" name="Straight Connector 5"/>
          <p:cNvCxnSpPr/>
          <p:nvPr/>
        </p:nvCxnSpPr>
        <p:spPr>
          <a:xfrm>
            <a:off x="2720340" y="2786644"/>
            <a:ext cx="685800"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75020" y="2780438"/>
            <a:ext cx="674370"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 y="1806044"/>
            <a:ext cx="2194560" cy="415012"/>
          </a:xfrm>
          <a:prstGeom prst="rect">
            <a:avLst/>
          </a:prstGeom>
          <a:noFill/>
        </p:spPr>
        <p:txBody>
          <a:bodyPr vert="horz" lIns="60478" tIns="30239" rIns="60478" bIns="30239" rtlCol="0">
            <a:spAutoFit/>
          </a:bodyPr>
          <a:lstStyle/>
          <a:p>
            <a:r>
              <a:rPr lang="en-US" sz="2300">
                <a:solidFill>
                  <a:srgbClr val="000000"/>
                </a:solidFill>
                <a:latin typeface="Times New Roman - 36"/>
              </a:rPr>
              <a:t>Protestant</a:t>
            </a:r>
          </a:p>
        </p:txBody>
      </p:sp>
      <p:sp>
        <p:nvSpPr>
          <p:cNvPr id="9" name="TextBox 8"/>
          <p:cNvSpPr txBox="1"/>
          <p:nvPr/>
        </p:nvSpPr>
        <p:spPr>
          <a:xfrm>
            <a:off x="3819672" y="1970051"/>
            <a:ext cx="192024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Catholic</a:t>
            </a:r>
          </a:p>
        </p:txBody>
      </p:sp>
      <p:sp>
        <p:nvSpPr>
          <p:cNvPr id="10" name="TextBox 9"/>
          <p:cNvSpPr txBox="1"/>
          <p:nvPr/>
        </p:nvSpPr>
        <p:spPr>
          <a:xfrm>
            <a:off x="6675120" y="2083401"/>
            <a:ext cx="210312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Protestant</a:t>
            </a:r>
          </a:p>
        </p:txBody>
      </p:sp>
      <p:sp>
        <p:nvSpPr>
          <p:cNvPr id="11" name="TextBox 10"/>
          <p:cNvSpPr txBox="1"/>
          <p:nvPr/>
        </p:nvSpPr>
        <p:spPr>
          <a:xfrm>
            <a:off x="-14416" y="4548107"/>
            <a:ext cx="3909060" cy="1476841"/>
          </a:xfrm>
          <a:prstGeom prst="rect">
            <a:avLst/>
          </a:prstGeom>
          <a:noFill/>
        </p:spPr>
        <p:txBody>
          <a:bodyPr vert="horz" lIns="60478" tIns="30239" rIns="60478" bIns="30239" rtlCol="0">
            <a:spAutoFit/>
          </a:bodyPr>
          <a:lstStyle/>
          <a:p>
            <a:pPr algn="ctr"/>
            <a:r>
              <a:rPr lang="en-US" sz="2300" dirty="0">
                <a:solidFill>
                  <a:srgbClr val="000000"/>
                </a:solidFill>
                <a:latin typeface="Times New Roman - 36"/>
              </a:rPr>
              <a:t>Edward VI</a:t>
            </a:r>
          </a:p>
          <a:p>
            <a:pPr algn="ctr"/>
            <a:r>
              <a:rPr lang="en-US" sz="2300" dirty="0">
                <a:solidFill>
                  <a:srgbClr val="000000"/>
                </a:solidFill>
                <a:latin typeface="Times New Roman - 36"/>
              </a:rPr>
              <a:t>1547 </a:t>
            </a:r>
            <a:r>
              <a:rPr lang="en-US" sz="2300" dirty="0" smtClean="0">
                <a:solidFill>
                  <a:srgbClr val="000000"/>
                </a:solidFill>
                <a:latin typeface="Times New Roman - 36"/>
              </a:rPr>
              <a:t>– 1553</a:t>
            </a:r>
          </a:p>
          <a:p>
            <a:pPr algn="ctr"/>
            <a:r>
              <a:rPr lang="en-US" sz="2300" dirty="0" smtClean="0">
                <a:solidFill>
                  <a:srgbClr val="000000"/>
                </a:solidFill>
                <a:latin typeface="Times New Roman - 36"/>
              </a:rPr>
              <a:t>Died at age 16</a:t>
            </a:r>
          </a:p>
          <a:p>
            <a:pPr algn="ctr"/>
            <a:r>
              <a:rPr lang="en-US" sz="2300" dirty="0" smtClean="0">
                <a:solidFill>
                  <a:srgbClr val="000000"/>
                </a:solidFill>
                <a:latin typeface="Times New Roman - 36"/>
              </a:rPr>
              <a:t>Son of Jane</a:t>
            </a:r>
            <a:endParaRPr lang="en-US" sz="2300" dirty="0">
              <a:solidFill>
                <a:srgbClr val="000000"/>
              </a:solidFill>
              <a:latin typeface="Times New Roman - 36"/>
            </a:endParaRPr>
          </a:p>
        </p:txBody>
      </p:sp>
      <p:sp>
        <p:nvSpPr>
          <p:cNvPr id="12" name="TextBox 11"/>
          <p:cNvSpPr txBox="1"/>
          <p:nvPr/>
        </p:nvSpPr>
        <p:spPr>
          <a:xfrm>
            <a:off x="3379679" y="4640792"/>
            <a:ext cx="2377440" cy="1476841"/>
          </a:xfrm>
          <a:prstGeom prst="rect">
            <a:avLst/>
          </a:prstGeom>
          <a:noFill/>
        </p:spPr>
        <p:txBody>
          <a:bodyPr vert="horz" lIns="60478" tIns="30239" rIns="60478" bIns="30239" rtlCol="0">
            <a:spAutoFit/>
          </a:bodyPr>
          <a:lstStyle/>
          <a:p>
            <a:pPr algn="ctr"/>
            <a:r>
              <a:rPr lang="en-US" sz="2300" dirty="0">
                <a:solidFill>
                  <a:srgbClr val="000000"/>
                </a:solidFill>
                <a:latin typeface="Times New Roman - 36"/>
              </a:rPr>
              <a:t>Mary I</a:t>
            </a:r>
          </a:p>
          <a:p>
            <a:pPr algn="ctr"/>
            <a:r>
              <a:rPr lang="en-US" sz="2300" dirty="0">
                <a:solidFill>
                  <a:srgbClr val="000000"/>
                </a:solidFill>
                <a:latin typeface="Times New Roman - 36"/>
              </a:rPr>
              <a:t>1553 </a:t>
            </a:r>
            <a:r>
              <a:rPr lang="en-US" sz="2300" dirty="0" smtClean="0">
                <a:solidFill>
                  <a:srgbClr val="000000"/>
                </a:solidFill>
                <a:latin typeface="Times New Roman - 36"/>
              </a:rPr>
              <a:t>– 1558</a:t>
            </a:r>
          </a:p>
          <a:p>
            <a:pPr algn="ctr"/>
            <a:r>
              <a:rPr lang="en-US" sz="2300" dirty="0" smtClean="0">
                <a:solidFill>
                  <a:srgbClr val="000000"/>
                </a:solidFill>
                <a:latin typeface="Times New Roman - 36"/>
              </a:rPr>
              <a:t>Daughter of Catherine</a:t>
            </a:r>
            <a:endParaRPr lang="en-US" sz="2300" dirty="0">
              <a:solidFill>
                <a:srgbClr val="000000"/>
              </a:solidFill>
              <a:latin typeface="Times New Roman - 36"/>
            </a:endParaRPr>
          </a:p>
        </p:txBody>
      </p:sp>
      <p:sp>
        <p:nvSpPr>
          <p:cNvPr id="13" name="TextBox 12"/>
          <p:cNvSpPr txBox="1"/>
          <p:nvPr/>
        </p:nvSpPr>
        <p:spPr>
          <a:xfrm>
            <a:off x="6158895" y="4548107"/>
            <a:ext cx="2697480" cy="1830784"/>
          </a:xfrm>
          <a:prstGeom prst="rect">
            <a:avLst/>
          </a:prstGeom>
          <a:noFill/>
        </p:spPr>
        <p:txBody>
          <a:bodyPr vert="horz" lIns="60478" tIns="30239" rIns="60478" bIns="30239" rtlCol="0">
            <a:spAutoFit/>
          </a:bodyPr>
          <a:lstStyle/>
          <a:p>
            <a:pPr algn="ctr"/>
            <a:r>
              <a:rPr lang="en-US" sz="2300" dirty="0">
                <a:solidFill>
                  <a:srgbClr val="000000"/>
                </a:solidFill>
                <a:latin typeface="Times New Roman - 36"/>
              </a:rPr>
              <a:t>Elizabeth I</a:t>
            </a:r>
          </a:p>
          <a:p>
            <a:pPr algn="ctr"/>
            <a:r>
              <a:rPr lang="en-US" sz="2300" dirty="0">
                <a:solidFill>
                  <a:srgbClr val="000000"/>
                </a:solidFill>
                <a:latin typeface="Times New Roman - 36"/>
              </a:rPr>
              <a:t>1558 </a:t>
            </a:r>
            <a:r>
              <a:rPr lang="en-US" sz="2300" dirty="0" smtClean="0">
                <a:solidFill>
                  <a:srgbClr val="000000"/>
                </a:solidFill>
                <a:latin typeface="Times New Roman - 36"/>
              </a:rPr>
              <a:t>– 1603</a:t>
            </a:r>
          </a:p>
          <a:p>
            <a:pPr algn="ctr"/>
            <a:r>
              <a:rPr lang="en-US" sz="2300" dirty="0" smtClean="0">
                <a:solidFill>
                  <a:srgbClr val="000000"/>
                </a:solidFill>
                <a:latin typeface="Times New Roman - 36"/>
              </a:rPr>
              <a:t>Daughter of Anne Boleyn who was chopped!!</a:t>
            </a:r>
            <a:endParaRPr lang="en-US" sz="2300" dirty="0">
              <a:solidFill>
                <a:srgbClr val="000000"/>
              </a:solidFill>
              <a:latin typeface="Times New Roman - 36"/>
            </a:endParaRPr>
          </a:p>
        </p:txBody>
      </p:sp>
    </p:spTree>
    <p:extLst>
      <p:ext uri="{BB962C8B-B14F-4D97-AF65-F5344CB8AC3E}">
        <p14:creationId xmlns:p14="http://schemas.microsoft.com/office/powerpoint/2010/main" val="3212858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Anabaptists</a:t>
            </a:r>
            <a:endParaRPr lang="en-US" dirty="0"/>
          </a:p>
        </p:txBody>
      </p:sp>
      <p:sp>
        <p:nvSpPr>
          <p:cNvPr id="3" name="Content Placeholder 2"/>
          <p:cNvSpPr>
            <a:spLocks noGrp="1"/>
          </p:cNvSpPr>
          <p:nvPr>
            <p:ph idx="1"/>
          </p:nvPr>
        </p:nvSpPr>
        <p:spPr>
          <a:xfrm>
            <a:off x="228600" y="990600"/>
            <a:ext cx="8229600" cy="5334000"/>
          </a:xfrm>
        </p:spPr>
        <p:txBody>
          <a:bodyPr>
            <a:noAutofit/>
          </a:bodyPr>
          <a:lstStyle/>
          <a:p>
            <a:r>
              <a:rPr lang="en-US" sz="3600" dirty="0" smtClean="0"/>
              <a:t>Modeled after early Christians</a:t>
            </a:r>
          </a:p>
          <a:p>
            <a:pPr lvl="1"/>
            <a:r>
              <a:rPr lang="en-US" sz="3600" dirty="0" smtClean="0"/>
              <a:t>All believers equal, could be ministers</a:t>
            </a:r>
          </a:p>
          <a:p>
            <a:r>
              <a:rPr lang="en-US" sz="3600" dirty="0" smtClean="0"/>
              <a:t>Believed in complete separation of church and state</a:t>
            </a:r>
          </a:p>
          <a:p>
            <a:pPr lvl="1"/>
            <a:r>
              <a:rPr lang="en-US" sz="3600" dirty="0" smtClean="0"/>
              <a:t>No holding of political office or bearing arms</a:t>
            </a:r>
          </a:p>
          <a:p>
            <a:pPr lvl="1"/>
            <a:r>
              <a:rPr lang="en-US" sz="3600" dirty="0" smtClean="0"/>
              <a:t>Adult baptism only</a:t>
            </a:r>
          </a:p>
          <a:p>
            <a:r>
              <a:rPr lang="en-US" sz="3600" dirty="0" smtClean="0"/>
              <a:t>Heavily persecuted mostly by Catholics</a:t>
            </a:r>
            <a:endParaRPr lang="en-US" sz="3600" dirty="0"/>
          </a:p>
        </p:txBody>
      </p:sp>
    </p:spTree>
    <p:extLst>
      <p:ext uri="{BB962C8B-B14F-4D97-AF65-F5344CB8AC3E}">
        <p14:creationId xmlns:p14="http://schemas.microsoft.com/office/powerpoint/2010/main" val="1077935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Reformation &amp; Society</a:t>
            </a:r>
            <a:endParaRPr lang="en-US" dirty="0"/>
          </a:p>
        </p:txBody>
      </p:sp>
      <p:sp>
        <p:nvSpPr>
          <p:cNvPr id="3" name="Content Placeholder 2"/>
          <p:cNvSpPr>
            <a:spLocks noGrp="1"/>
          </p:cNvSpPr>
          <p:nvPr>
            <p:ph idx="1"/>
          </p:nvPr>
        </p:nvSpPr>
        <p:spPr>
          <a:xfrm>
            <a:off x="152400" y="914400"/>
            <a:ext cx="8839200" cy="5791200"/>
          </a:xfrm>
        </p:spPr>
        <p:txBody>
          <a:bodyPr>
            <a:noAutofit/>
          </a:bodyPr>
          <a:lstStyle/>
          <a:p>
            <a:r>
              <a:rPr lang="en-US" sz="3600" dirty="0" smtClean="0"/>
              <a:t>Distribution of Bibles explodes across Europe- </a:t>
            </a:r>
            <a:r>
              <a:rPr lang="en-US" sz="3600" b="1" dirty="0" smtClean="0"/>
              <a:t>Movable type and religious hype</a:t>
            </a:r>
          </a:p>
          <a:p>
            <a:r>
              <a:rPr lang="en-US" sz="3600" dirty="0" smtClean="0"/>
              <a:t>Protestants thought women should be the obedient servant and bearer of children.</a:t>
            </a:r>
          </a:p>
          <a:p>
            <a:r>
              <a:rPr lang="en-US" sz="3600" b="1" dirty="0" smtClean="0"/>
              <a:t>Anti-Semitism</a:t>
            </a:r>
            <a:r>
              <a:rPr lang="en-US" sz="3600" dirty="0" smtClean="0"/>
              <a:t>…continues</a:t>
            </a:r>
          </a:p>
          <a:p>
            <a:pPr lvl="1"/>
            <a:r>
              <a:rPr lang="en-US" sz="3600" dirty="0" smtClean="0"/>
              <a:t>Jews refused to convert to Lutheranism in Germany, Luther urged that their homes and  places of worship be burned</a:t>
            </a:r>
          </a:p>
          <a:p>
            <a:pPr lvl="1"/>
            <a:r>
              <a:rPr lang="en-US" sz="3600" dirty="0" smtClean="0"/>
              <a:t>Catholics also going after Jews</a:t>
            </a:r>
            <a:endParaRPr lang="en-US" sz="3600" dirty="0"/>
          </a:p>
        </p:txBody>
      </p:sp>
    </p:spTree>
    <p:extLst>
      <p:ext uri="{BB962C8B-B14F-4D97-AF65-F5344CB8AC3E}">
        <p14:creationId xmlns:p14="http://schemas.microsoft.com/office/powerpoint/2010/main" val="3202302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 y="130333"/>
            <a:ext cx="8595360" cy="5601047"/>
          </a:xfrm>
          <a:prstGeom prst="rect">
            <a:avLst/>
          </a:prstGeom>
          <a:noFill/>
        </p:spPr>
        <p:txBody>
          <a:bodyPr vert="horz" lIns="60478" tIns="30239" rIns="60478" bIns="30239" rtlCol="0">
            <a:spAutoFit/>
          </a:bodyPr>
          <a:lstStyle/>
          <a:p>
            <a:pPr algn="ctr"/>
            <a:r>
              <a:rPr lang="en-US" sz="3600" dirty="0">
                <a:latin typeface="Times New Roman - 48"/>
              </a:rPr>
              <a:t>When Protestant churches won many followers, millions remained true to Catholicism.  Helping Catholics to remain loyal was a movement within the Catholic Church to reform itself.  This movement is now known as the </a:t>
            </a:r>
            <a:r>
              <a:rPr lang="en-US" sz="3600" b="1" dirty="0">
                <a:latin typeface="Times New Roman - 48"/>
              </a:rPr>
              <a:t>Catholic Reformation</a:t>
            </a:r>
            <a:r>
              <a:rPr lang="en-US" sz="3600" dirty="0">
                <a:latin typeface="Times New Roman - 48"/>
              </a:rPr>
              <a:t>.  </a:t>
            </a:r>
          </a:p>
          <a:p>
            <a:pPr algn="ctr"/>
            <a:endParaRPr lang="en-US" sz="3600" dirty="0">
              <a:latin typeface="Times New Roman - 48"/>
            </a:endParaRPr>
          </a:p>
          <a:p>
            <a:pPr algn="ctr"/>
            <a:r>
              <a:rPr lang="en-US" sz="3600" dirty="0">
                <a:latin typeface="Times New Roman - 48"/>
              </a:rPr>
              <a:t>Historians once referred to it as the Counter Reformation.  </a:t>
            </a:r>
          </a:p>
        </p:txBody>
      </p:sp>
    </p:spTree>
    <p:extLst>
      <p:ext uri="{BB962C8B-B14F-4D97-AF65-F5344CB8AC3E}">
        <p14:creationId xmlns:p14="http://schemas.microsoft.com/office/powerpoint/2010/main" val="3091985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 y="99302"/>
            <a:ext cx="8481060" cy="5047049"/>
          </a:xfrm>
          <a:prstGeom prst="rect">
            <a:avLst/>
          </a:prstGeom>
          <a:noFill/>
        </p:spPr>
        <p:txBody>
          <a:bodyPr vert="horz" lIns="60478" tIns="30239" rIns="60478" bIns="30239" rtlCol="0">
            <a:spAutoFit/>
          </a:bodyPr>
          <a:lstStyle/>
          <a:p>
            <a:pPr algn="ctr"/>
            <a:r>
              <a:rPr lang="en-US" sz="3600" u="sng" dirty="0">
                <a:latin typeface="Times New Roman - 48"/>
              </a:rPr>
              <a:t>Ignatius Loyola</a:t>
            </a:r>
            <a:r>
              <a:rPr lang="en-US" sz="3600" dirty="0">
                <a:latin typeface="Times New Roman - 48"/>
              </a:rPr>
              <a:t> was an important reformer of the Catholic Reformation. The pope </a:t>
            </a:r>
            <a:r>
              <a:rPr lang="en-US" sz="3600" u="sng" dirty="0">
                <a:latin typeface="Times New Roman - 48"/>
              </a:rPr>
              <a:t>created a religious order for his followers called the Society of Jesus.  Members were called </a:t>
            </a:r>
            <a:r>
              <a:rPr lang="en-US" sz="3600" dirty="0">
                <a:latin typeface="Times New Roman - 48"/>
              </a:rPr>
              <a:t>Jesuits.  The Jesuits focused on three activities.</a:t>
            </a:r>
          </a:p>
          <a:p>
            <a:pPr algn="ctr"/>
            <a:r>
              <a:rPr lang="en-US" sz="3600" dirty="0" smtClean="0">
                <a:latin typeface="Times New Roman - 48"/>
              </a:rPr>
              <a:t>·</a:t>
            </a:r>
            <a:r>
              <a:rPr lang="en-US" sz="3600" dirty="0">
                <a:latin typeface="Times New Roman - 48"/>
              </a:rPr>
              <a:t>First, they founded schools  </a:t>
            </a:r>
          </a:p>
          <a:p>
            <a:pPr algn="ctr"/>
            <a:r>
              <a:rPr lang="en-US" sz="3600" dirty="0">
                <a:latin typeface="Times New Roman - 48"/>
              </a:rPr>
              <a:t>·Convert non Christians to Catholicism   </a:t>
            </a:r>
          </a:p>
          <a:p>
            <a:pPr algn="ctr"/>
            <a:r>
              <a:rPr lang="en-US" sz="3600" dirty="0">
                <a:latin typeface="Times New Roman - 48"/>
              </a:rPr>
              <a:t>·Stop the spread of Protestantism  </a:t>
            </a:r>
          </a:p>
        </p:txBody>
      </p:sp>
      <p:pic>
        <p:nvPicPr>
          <p:cNvPr id="3" name="Picture 2" descr="Ignatius_von_Loyola[1].jpg"/>
          <p:cNvPicPr>
            <a:picLocks/>
          </p:cNvPicPr>
          <p:nvPr/>
        </p:nvPicPr>
        <p:blipFill>
          <a:blip r:embed="rId2" cstate="print"/>
          <a:stretch>
            <a:fillRect/>
          </a:stretch>
        </p:blipFill>
        <p:spPr>
          <a:xfrm>
            <a:off x="3545586" y="5096519"/>
            <a:ext cx="2311146" cy="1669814"/>
          </a:xfrm>
          <a:prstGeom prst="rect">
            <a:avLst/>
          </a:prstGeom>
          <a:solidFill>
            <a:scrgbClr r="0" g="0" b="0">
              <a:alpha val="0"/>
            </a:scrgbClr>
          </a:solidFill>
        </p:spPr>
      </p:pic>
    </p:spTree>
    <p:extLst>
      <p:ext uri="{BB962C8B-B14F-4D97-AF65-F5344CB8AC3E}">
        <p14:creationId xmlns:p14="http://schemas.microsoft.com/office/powerpoint/2010/main" val="27259689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0683"/>
            <a:ext cx="8839200" cy="6093489"/>
          </a:xfrm>
          <a:prstGeom prst="rect">
            <a:avLst/>
          </a:prstGeom>
          <a:noFill/>
        </p:spPr>
        <p:txBody>
          <a:bodyPr vert="horz" wrap="square" lIns="60478" tIns="30239" rIns="60478" bIns="30239" rtlCol="0">
            <a:spAutoFit/>
          </a:bodyPr>
          <a:lstStyle/>
          <a:p>
            <a:pPr algn="ctr"/>
            <a:r>
              <a:rPr lang="en-US" sz="3200" dirty="0">
                <a:solidFill>
                  <a:srgbClr val="000000"/>
                </a:solidFill>
                <a:latin typeface="Times New Roman - 48"/>
              </a:rPr>
              <a:t> </a:t>
            </a:r>
            <a:r>
              <a:rPr lang="en-US" sz="3200" b="1" dirty="0">
                <a:solidFill>
                  <a:srgbClr val="000000"/>
                </a:solidFill>
                <a:latin typeface="Times New Roman - 48"/>
              </a:rPr>
              <a:t>Council of Trent</a:t>
            </a:r>
            <a:r>
              <a:rPr lang="en-US" sz="3200" dirty="0">
                <a:solidFill>
                  <a:srgbClr val="000000"/>
                </a:solidFill>
                <a:latin typeface="Times New Roman - 48"/>
              </a:rPr>
              <a:t>, findings:</a:t>
            </a:r>
          </a:p>
          <a:p>
            <a:pPr algn="ctr"/>
            <a:endParaRPr lang="en-US" sz="3600" dirty="0">
              <a:latin typeface="Times New Roman - 48"/>
            </a:endParaRPr>
          </a:p>
          <a:p>
            <a:pPr algn="ctr"/>
            <a:r>
              <a:rPr lang="en-US" sz="3600" dirty="0" smtClean="0">
                <a:latin typeface="Times New Roman - 48"/>
              </a:rPr>
              <a:t>The </a:t>
            </a:r>
            <a:r>
              <a:rPr lang="en-US" sz="3600" dirty="0">
                <a:latin typeface="Times New Roman - 48"/>
              </a:rPr>
              <a:t>Church's interpretation of the Bible was final.  Any Christian who substituted his or her own interpretation was a heretic.</a:t>
            </a:r>
          </a:p>
          <a:p>
            <a:pPr algn="ctr"/>
            <a:r>
              <a:rPr lang="en-US" sz="3600" dirty="0" smtClean="0">
                <a:latin typeface="Times New Roman - 48"/>
              </a:rPr>
              <a:t>Christians </a:t>
            </a:r>
            <a:r>
              <a:rPr lang="en-US" sz="3600" dirty="0">
                <a:latin typeface="Times New Roman - 48"/>
              </a:rPr>
              <a:t>needed faith and good works for salvation.  They were not saved by faith alone, as Luther argued.</a:t>
            </a:r>
          </a:p>
          <a:p>
            <a:pPr algn="ctr"/>
            <a:r>
              <a:rPr lang="en-US" sz="3600" dirty="0" smtClean="0">
                <a:latin typeface="Times New Roman - 48"/>
              </a:rPr>
              <a:t>Indulgences </a:t>
            </a:r>
            <a:r>
              <a:rPr lang="en-US" sz="3600" dirty="0">
                <a:latin typeface="Times New Roman - 48"/>
              </a:rPr>
              <a:t>were valid expressions of faith.  But the false selling of indulgences was banned.</a:t>
            </a:r>
          </a:p>
        </p:txBody>
      </p:sp>
      <p:sp>
        <p:nvSpPr>
          <p:cNvPr id="3" name="Freeform 2"/>
          <p:cNvSpPr/>
          <p:nvPr/>
        </p:nvSpPr>
        <p:spPr>
          <a:xfrm>
            <a:off x="3703320" y="893712"/>
            <a:ext cx="4057651" cy="111715"/>
          </a:xfrm>
          <a:custGeom>
            <a:avLst/>
            <a:gdLst/>
            <a:ahLst/>
            <a:cxnLst/>
            <a:rect l="0" t="0" r="0" b="0"/>
            <a:pathLst>
              <a:path w="4508501" h="228601">
                <a:moveTo>
                  <a:pt x="0" y="0"/>
                </a:moveTo>
                <a:lnTo>
                  <a:pt x="13970" y="6350"/>
                </a:lnTo>
                <a:lnTo>
                  <a:pt x="139700" y="13970"/>
                </a:lnTo>
                <a:lnTo>
                  <a:pt x="166370" y="19050"/>
                </a:lnTo>
                <a:lnTo>
                  <a:pt x="217170" y="24129"/>
                </a:lnTo>
                <a:lnTo>
                  <a:pt x="233679" y="26670"/>
                </a:lnTo>
                <a:lnTo>
                  <a:pt x="248920" y="31750"/>
                </a:lnTo>
                <a:lnTo>
                  <a:pt x="262890" y="38100"/>
                </a:lnTo>
                <a:lnTo>
                  <a:pt x="281940" y="44450"/>
                </a:lnTo>
                <a:lnTo>
                  <a:pt x="302259" y="49529"/>
                </a:lnTo>
                <a:lnTo>
                  <a:pt x="323850" y="53339"/>
                </a:lnTo>
                <a:lnTo>
                  <a:pt x="342900" y="58420"/>
                </a:lnTo>
                <a:lnTo>
                  <a:pt x="359409" y="63500"/>
                </a:lnTo>
                <a:lnTo>
                  <a:pt x="375920" y="67310"/>
                </a:lnTo>
                <a:lnTo>
                  <a:pt x="438150" y="73660"/>
                </a:lnTo>
                <a:lnTo>
                  <a:pt x="457200" y="77470"/>
                </a:lnTo>
                <a:lnTo>
                  <a:pt x="473709" y="82550"/>
                </a:lnTo>
                <a:lnTo>
                  <a:pt x="488950" y="88900"/>
                </a:lnTo>
                <a:lnTo>
                  <a:pt x="521970" y="96520"/>
                </a:lnTo>
                <a:lnTo>
                  <a:pt x="552450" y="100329"/>
                </a:lnTo>
                <a:lnTo>
                  <a:pt x="575309" y="106679"/>
                </a:lnTo>
                <a:lnTo>
                  <a:pt x="648970" y="116839"/>
                </a:lnTo>
                <a:lnTo>
                  <a:pt x="684529" y="124460"/>
                </a:lnTo>
                <a:lnTo>
                  <a:pt x="728979" y="132079"/>
                </a:lnTo>
                <a:lnTo>
                  <a:pt x="850900" y="138429"/>
                </a:lnTo>
                <a:lnTo>
                  <a:pt x="969009" y="139700"/>
                </a:lnTo>
                <a:lnTo>
                  <a:pt x="1075690" y="142239"/>
                </a:lnTo>
                <a:lnTo>
                  <a:pt x="1106170" y="147320"/>
                </a:lnTo>
                <a:lnTo>
                  <a:pt x="1135379" y="153670"/>
                </a:lnTo>
                <a:lnTo>
                  <a:pt x="1197609" y="160020"/>
                </a:lnTo>
                <a:lnTo>
                  <a:pt x="1323340" y="166370"/>
                </a:lnTo>
                <a:lnTo>
                  <a:pt x="1360170" y="171450"/>
                </a:lnTo>
                <a:lnTo>
                  <a:pt x="1478279" y="177800"/>
                </a:lnTo>
                <a:lnTo>
                  <a:pt x="2138679" y="177800"/>
                </a:lnTo>
                <a:lnTo>
                  <a:pt x="2188209" y="171450"/>
                </a:lnTo>
                <a:lnTo>
                  <a:pt x="2320290" y="165100"/>
                </a:lnTo>
                <a:lnTo>
                  <a:pt x="2835909" y="165100"/>
                </a:lnTo>
                <a:lnTo>
                  <a:pt x="2852419" y="162560"/>
                </a:lnTo>
                <a:lnTo>
                  <a:pt x="2870200" y="157479"/>
                </a:lnTo>
                <a:lnTo>
                  <a:pt x="2886709" y="151129"/>
                </a:lnTo>
                <a:lnTo>
                  <a:pt x="2924809" y="144779"/>
                </a:lnTo>
                <a:lnTo>
                  <a:pt x="3051809" y="139700"/>
                </a:lnTo>
                <a:lnTo>
                  <a:pt x="3498850" y="139700"/>
                </a:lnTo>
                <a:lnTo>
                  <a:pt x="3517900" y="142239"/>
                </a:lnTo>
                <a:lnTo>
                  <a:pt x="3534409" y="147320"/>
                </a:lnTo>
                <a:lnTo>
                  <a:pt x="3550919" y="153670"/>
                </a:lnTo>
                <a:lnTo>
                  <a:pt x="3586480" y="160020"/>
                </a:lnTo>
                <a:lnTo>
                  <a:pt x="3718559" y="165100"/>
                </a:lnTo>
                <a:lnTo>
                  <a:pt x="3888740" y="165100"/>
                </a:lnTo>
                <a:lnTo>
                  <a:pt x="3940809" y="171450"/>
                </a:lnTo>
                <a:lnTo>
                  <a:pt x="4071619" y="177800"/>
                </a:lnTo>
                <a:lnTo>
                  <a:pt x="4171950" y="179070"/>
                </a:lnTo>
                <a:lnTo>
                  <a:pt x="4201159" y="184150"/>
                </a:lnTo>
                <a:lnTo>
                  <a:pt x="4304030" y="190500"/>
                </a:lnTo>
                <a:lnTo>
                  <a:pt x="4321809" y="193039"/>
                </a:lnTo>
                <a:lnTo>
                  <a:pt x="4337050" y="198120"/>
                </a:lnTo>
                <a:lnTo>
                  <a:pt x="4352290" y="203200"/>
                </a:lnTo>
                <a:lnTo>
                  <a:pt x="4384040" y="210820"/>
                </a:lnTo>
                <a:lnTo>
                  <a:pt x="4417059" y="214629"/>
                </a:lnTo>
                <a:lnTo>
                  <a:pt x="4436109" y="218439"/>
                </a:lnTo>
                <a:lnTo>
                  <a:pt x="4508500" y="2286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0478" tIns="30239" rIns="60478" bIns="30239" rtlCol="0" anchor="ctr"/>
          <a:lstStyle/>
          <a:p>
            <a:pPr algn="ctr"/>
            <a:endParaRPr lang="en-US"/>
          </a:p>
        </p:txBody>
      </p:sp>
    </p:spTree>
    <p:extLst>
      <p:ext uri="{BB962C8B-B14F-4D97-AF65-F5344CB8AC3E}">
        <p14:creationId xmlns:p14="http://schemas.microsoft.com/office/powerpoint/2010/main" val="1168627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10.1, </a:t>
            </a:r>
            <a:r>
              <a:rPr lang="en-US" dirty="0" err="1" smtClean="0"/>
              <a:t>Vocab</a:t>
            </a:r>
            <a:endParaRPr lang="en-US" dirty="0"/>
          </a:p>
        </p:txBody>
      </p:sp>
      <p:sp>
        <p:nvSpPr>
          <p:cNvPr id="3" name="Content Placeholder 2"/>
          <p:cNvSpPr>
            <a:spLocks noGrp="1"/>
          </p:cNvSpPr>
          <p:nvPr>
            <p:ph idx="1"/>
          </p:nvPr>
        </p:nvSpPr>
        <p:spPr/>
        <p:txBody>
          <a:bodyPr>
            <a:noAutofit/>
          </a:bodyPr>
          <a:lstStyle/>
          <a:p>
            <a:r>
              <a:rPr lang="en-US" sz="3600" b="1" dirty="0" smtClean="0"/>
              <a:t>Christian humanism</a:t>
            </a:r>
          </a:p>
          <a:p>
            <a:r>
              <a:rPr lang="en-US" sz="3600" b="1" dirty="0" smtClean="0"/>
              <a:t>Salvation</a:t>
            </a:r>
          </a:p>
          <a:p>
            <a:r>
              <a:rPr lang="en-US" sz="3600" b="1" dirty="0" smtClean="0"/>
              <a:t>Indulgence</a:t>
            </a:r>
          </a:p>
          <a:p>
            <a:r>
              <a:rPr lang="en-US" sz="3600" b="1" dirty="0" smtClean="0"/>
              <a:t>Lutheranism</a:t>
            </a:r>
          </a:p>
          <a:p>
            <a:r>
              <a:rPr lang="en-US" sz="3600" dirty="0" smtClean="0"/>
              <a:t>Fundamental</a:t>
            </a:r>
          </a:p>
          <a:p>
            <a:r>
              <a:rPr lang="en-US" sz="3600" dirty="0" smtClean="0"/>
              <a:t>External</a:t>
            </a:r>
          </a:p>
          <a:p>
            <a:r>
              <a:rPr lang="en-US" sz="3600" dirty="0" smtClean="0"/>
              <a:t>Valid</a:t>
            </a:r>
          </a:p>
        </p:txBody>
      </p:sp>
    </p:spTree>
    <p:extLst>
      <p:ext uri="{BB962C8B-B14F-4D97-AF65-F5344CB8AC3E}">
        <p14:creationId xmlns:p14="http://schemas.microsoft.com/office/powerpoint/2010/main" val="2365071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Catholic Response</a:t>
            </a:r>
            <a:endParaRPr lang="en-US" dirty="0"/>
          </a:p>
        </p:txBody>
      </p:sp>
      <p:sp>
        <p:nvSpPr>
          <p:cNvPr id="3" name="Content Placeholder 2"/>
          <p:cNvSpPr>
            <a:spLocks noGrp="1"/>
          </p:cNvSpPr>
          <p:nvPr>
            <p:ph idx="1"/>
          </p:nvPr>
        </p:nvSpPr>
        <p:spPr>
          <a:xfrm>
            <a:off x="0" y="685800"/>
            <a:ext cx="9144000" cy="6172200"/>
          </a:xfrm>
        </p:spPr>
        <p:txBody>
          <a:bodyPr>
            <a:noAutofit/>
          </a:bodyPr>
          <a:lstStyle/>
          <a:p>
            <a:r>
              <a:rPr lang="en-US" b="1" dirty="0" smtClean="0"/>
              <a:t>Catholicism’s Counter-Reformation</a:t>
            </a:r>
          </a:p>
          <a:p>
            <a:pPr lvl="1"/>
            <a:r>
              <a:rPr lang="en-US" sz="3200" dirty="0" smtClean="0"/>
              <a:t>Spain’s Ignatius of Loyola created the </a:t>
            </a:r>
            <a:r>
              <a:rPr lang="en-US" sz="3200" b="1" dirty="0" smtClean="0"/>
              <a:t>Jesuits</a:t>
            </a:r>
          </a:p>
          <a:p>
            <a:pPr lvl="2"/>
            <a:r>
              <a:rPr lang="en-US" sz="3200" dirty="0" smtClean="0"/>
              <a:t>Missionaries who spread Catholic faith via education</a:t>
            </a:r>
          </a:p>
          <a:p>
            <a:pPr lvl="1"/>
            <a:r>
              <a:rPr lang="en-US" sz="3200" dirty="0" smtClean="0"/>
              <a:t>Papal reform</a:t>
            </a:r>
          </a:p>
          <a:p>
            <a:pPr lvl="2"/>
            <a:r>
              <a:rPr lang="en-US" sz="3200" dirty="0" smtClean="0"/>
              <a:t>Pope Paul III appoints reform commission to </a:t>
            </a:r>
            <a:r>
              <a:rPr lang="en-US" sz="3200" i="1" dirty="0" smtClean="0"/>
              <a:t>look for</a:t>
            </a:r>
            <a:r>
              <a:rPr lang="en-US" sz="3200" dirty="0" smtClean="0"/>
              <a:t> corruption</a:t>
            </a:r>
          </a:p>
          <a:p>
            <a:pPr lvl="1"/>
            <a:r>
              <a:rPr lang="en-US" sz="3200" b="1" dirty="0" smtClean="0"/>
              <a:t>Council of Trent </a:t>
            </a:r>
            <a:r>
              <a:rPr lang="en-US" sz="3200" dirty="0" smtClean="0"/>
              <a:t>(took 18 yrs!) </a:t>
            </a:r>
            <a:r>
              <a:rPr lang="en-US" sz="3200" dirty="0" smtClean="0">
                <a:sym typeface="Wingdings" pitchFamily="2" charset="2"/>
              </a:rPr>
              <a:t> did little reforming</a:t>
            </a:r>
            <a:endParaRPr lang="en-US" sz="3200" dirty="0" smtClean="0"/>
          </a:p>
          <a:p>
            <a:pPr lvl="2"/>
            <a:r>
              <a:rPr lang="en-US" sz="3200" dirty="0" smtClean="0"/>
              <a:t>Reaffirmed traditional Catholic teaching and printed clear doctrine</a:t>
            </a:r>
            <a:endParaRPr lang="en-US" sz="3200" dirty="0"/>
          </a:p>
        </p:txBody>
      </p:sp>
    </p:spTree>
    <p:extLst>
      <p:ext uri="{BB962C8B-B14F-4D97-AF65-F5344CB8AC3E}">
        <p14:creationId xmlns:p14="http://schemas.microsoft.com/office/powerpoint/2010/main" val="34447958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10.2 Discussion &amp; Review</a:t>
            </a:r>
            <a:endParaRPr lang="en-US" dirty="0"/>
          </a:p>
        </p:txBody>
      </p:sp>
      <p:sp>
        <p:nvSpPr>
          <p:cNvPr id="3" name="Content Placeholder 2"/>
          <p:cNvSpPr>
            <a:spLocks noGrp="1"/>
          </p:cNvSpPr>
          <p:nvPr>
            <p:ph idx="1"/>
          </p:nvPr>
        </p:nvSpPr>
        <p:spPr/>
        <p:txBody>
          <a:bodyPr>
            <a:normAutofit/>
          </a:bodyPr>
          <a:lstStyle/>
          <a:p>
            <a:r>
              <a:rPr lang="en-US" dirty="0" smtClean="0"/>
              <a:t>Which Protestant group believed that church and state should be separate?</a:t>
            </a:r>
          </a:p>
          <a:p>
            <a:pPr marL="0" indent="0">
              <a:buNone/>
            </a:pPr>
            <a:endParaRPr lang="en-US" dirty="0" smtClean="0"/>
          </a:p>
          <a:p>
            <a:r>
              <a:rPr lang="en-US" dirty="0" smtClean="0"/>
              <a:t>What does the term ‘predestination’ mean?</a:t>
            </a:r>
          </a:p>
          <a:p>
            <a:pPr marL="0" indent="0">
              <a:buNone/>
            </a:pPr>
            <a:endParaRPr lang="en-US" dirty="0" smtClean="0"/>
          </a:p>
          <a:p>
            <a:r>
              <a:rPr lang="en-US" dirty="0" smtClean="0"/>
              <a:t>T/F: The catholic church allowed clergy to marry.</a:t>
            </a:r>
          </a:p>
        </p:txBody>
      </p:sp>
    </p:spTree>
    <p:extLst>
      <p:ext uri="{BB962C8B-B14F-4D97-AF65-F5344CB8AC3E}">
        <p14:creationId xmlns:p14="http://schemas.microsoft.com/office/powerpoint/2010/main" val="41321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10.2 Discussion &amp;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Which Protestant group believed that church and state should be separate?</a:t>
            </a:r>
          </a:p>
          <a:p>
            <a:pPr lvl="1"/>
            <a:r>
              <a:rPr lang="en-US" b="1" dirty="0" smtClean="0"/>
              <a:t>Anabaptists</a:t>
            </a:r>
          </a:p>
          <a:p>
            <a:r>
              <a:rPr lang="en-US" dirty="0" smtClean="0"/>
              <a:t>What does the term ‘predestination’ mean?</a:t>
            </a:r>
          </a:p>
          <a:p>
            <a:pPr lvl="1"/>
            <a:r>
              <a:rPr lang="en-US" b="1" dirty="0" smtClean="0"/>
              <a:t>God has already determined whether or not individuals would be saved.</a:t>
            </a:r>
          </a:p>
          <a:p>
            <a:r>
              <a:rPr lang="en-US" dirty="0" smtClean="0"/>
              <a:t>T/F: The catholic church allowed clergy to marry.</a:t>
            </a:r>
          </a:p>
          <a:p>
            <a:pPr lvl="1"/>
            <a:r>
              <a:rPr lang="en-US" b="1" dirty="0" smtClean="0"/>
              <a:t>False</a:t>
            </a:r>
          </a:p>
        </p:txBody>
      </p:sp>
    </p:spTree>
    <p:extLst>
      <p:ext uri="{BB962C8B-B14F-4D97-AF65-F5344CB8AC3E}">
        <p14:creationId xmlns:p14="http://schemas.microsoft.com/office/powerpoint/2010/main" val="16706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covered on Exam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World Map- continents and oceans</a:t>
            </a:r>
          </a:p>
          <a:p>
            <a:r>
              <a:rPr lang="en-US" dirty="0" smtClean="0"/>
              <a:t>Chapters-</a:t>
            </a:r>
          </a:p>
          <a:p>
            <a:r>
              <a:rPr lang="en-US" dirty="0" smtClean="0"/>
              <a:t>2</a:t>
            </a:r>
          </a:p>
          <a:p>
            <a:r>
              <a:rPr lang="en-US" dirty="0" smtClean="0"/>
              <a:t>3</a:t>
            </a:r>
          </a:p>
          <a:p>
            <a:r>
              <a:rPr lang="en-US" dirty="0" smtClean="0"/>
              <a:t>4</a:t>
            </a:r>
          </a:p>
          <a:p>
            <a:r>
              <a:rPr lang="en-US" dirty="0" smtClean="0"/>
              <a:t>5</a:t>
            </a:r>
          </a:p>
          <a:p>
            <a:r>
              <a:rPr lang="en-US" dirty="0" smtClean="0"/>
              <a:t>6</a:t>
            </a:r>
          </a:p>
          <a:p>
            <a:r>
              <a:rPr lang="en-US" dirty="0" smtClean="0"/>
              <a:t>9</a:t>
            </a:r>
          </a:p>
          <a:p>
            <a:r>
              <a:rPr lang="en-US" smtClean="0"/>
              <a:t>10</a:t>
            </a:r>
          </a:p>
          <a:p>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043365" y="4065340"/>
              <a:ext cx="14040" cy="15840"/>
            </p14:xfrm>
          </p:contentPart>
        </mc:Choice>
        <mc:Fallback xmlns="">
          <p:pic>
            <p:nvPicPr>
              <p:cNvPr id="5" name="Ink 4"/>
              <p:cNvPicPr/>
              <p:nvPr/>
            </p:nvPicPr>
            <p:blipFill>
              <a:blip r:embed="rId3"/>
              <a:stretch>
                <a:fillRect/>
              </a:stretch>
            </p:blipFill>
            <p:spPr>
              <a:xfrm>
                <a:off x="3031485" y="4053460"/>
                <a:ext cx="37800" cy="39600"/>
              </a:xfrm>
              <a:prstGeom prst="rect">
                <a:avLst/>
              </a:prstGeom>
            </p:spPr>
          </p:pic>
        </mc:Fallback>
      </mc:AlternateContent>
      <p:sp>
        <p:nvSpPr>
          <p:cNvPr id="6" name="Freeform 5"/>
          <p:cNvSpPr/>
          <p:nvPr/>
        </p:nvSpPr>
        <p:spPr>
          <a:xfrm>
            <a:off x="8259960" y="6241851"/>
            <a:ext cx="428626" cy="241102"/>
          </a:xfrm>
          <a:custGeom>
            <a:avLst/>
            <a:gdLst/>
            <a:ahLst/>
            <a:cxnLst/>
            <a:rect l="0" t="0" r="0" b="0"/>
            <a:pathLst>
              <a:path w="428626" h="241102">
                <a:moveTo>
                  <a:pt x="62508" y="178594"/>
                </a:moveTo>
                <a:lnTo>
                  <a:pt x="62508" y="178594"/>
                </a:lnTo>
                <a:lnTo>
                  <a:pt x="62508" y="187523"/>
                </a:lnTo>
                <a:lnTo>
                  <a:pt x="62508" y="187523"/>
                </a:lnTo>
                <a:lnTo>
                  <a:pt x="71438" y="187523"/>
                </a:lnTo>
                <a:lnTo>
                  <a:pt x="80367" y="187523"/>
                </a:lnTo>
                <a:lnTo>
                  <a:pt x="89297" y="187523"/>
                </a:lnTo>
                <a:lnTo>
                  <a:pt x="98227" y="196453"/>
                </a:lnTo>
                <a:lnTo>
                  <a:pt x="116086" y="196453"/>
                </a:lnTo>
                <a:lnTo>
                  <a:pt x="125016" y="205383"/>
                </a:lnTo>
                <a:lnTo>
                  <a:pt x="142875" y="205383"/>
                </a:lnTo>
                <a:lnTo>
                  <a:pt x="151805" y="205383"/>
                </a:lnTo>
                <a:lnTo>
                  <a:pt x="169664" y="214312"/>
                </a:lnTo>
                <a:lnTo>
                  <a:pt x="178594" y="214312"/>
                </a:lnTo>
                <a:lnTo>
                  <a:pt x="196453" y="223242"/>
                </a:lnTo>
                <a:lnTo>
                  <a:pt x="214313" y="223242"/>
                </a:lnTo>
                <a:lnTo>
                  <a:pt x="223242" y="223242"/>
                </a:lnTo>
                <a:lnTo>
                  <a:pt x="241102" y="223242"/>
                </a:lnTo>
                <a:lnTo>
                  <a:pt x="267891" y="214312"/>
                </a:lnTo>
                <a:lnTo>
                  <a:pt x="276820" y="214312"/>
                </a:lnTo>
                <a:lnTo>
                  <a:pt x="294680" y="214312"/>
                </a:lnTo>
                <a:lnTo>
                  <a:pt x="312539" y="205383"/>
                </a:lnTo>
                <a:lnTo>
                  <a:pt x="330399" y="196453"/>
                </a:lnTo>
                <a:lnTo>
                  <a:pt x="339328" y="187523"/>
                </a:lnTo>
                <a:lnTo>
                  <a:pt x="357188" y="169664"/>
                </a:lnTo>
                <a:lnTo>
                  <a:pt x="375047" y="160734"/>
                </a:lnTo>
                <a:lnTo>
                  <a:pt x="383977" y="142875"/>
                </a:lnTo>
                <a:lnTo>
                  <a:pt x="392906" y="125015"/>
                </a:lnTo>
                <a:lnTo>
                  <a:pt x="410766" y="107156"/>
                </a:lnTo>
                <a:lnTo>
                  <a:pt x="410766" y="98226"/>
                </a:lnTo>
                <a:lnTo>
                  <a:pt x="419695" y="80367"/>
                </a:lnTo>
                <a:lnTo>
                  <a:pt x="428625" y="62508"/>
                </a:lnTo>
                <a:lnTo>
                  <a:pt x="428625" y="44648"/>
                </a:lnTo>
                <a:lnTo>
                  <a:pt x="428625" y="26789"/>
                </a:lnTo>
                <a:lnTo>
                  <a:pt x="419695" y="17859"/>
                </a:lnTo>
                <a:lnTo>
                  <a:pt x="419695" y="8929"/>
                </a:lnTo>
                <a:lnTo>
                  <a:pt x="410766" y="8929"/>
                </a:lnTo>
                <a:lnTo>
                  <a:pt x="401836" y="0"/>
                </a:lnTo>
                <a:lnTo>
                  <a:pt x="392906" y="0"/>
                </a:lnTo>
                <a:lnTo>
                  <a:pt x="383977" y="0"/>
                </a:lnTo>
                <a:lnTo>
                  <a:pt x="366117" y="0"/>
                </a:lnTo>
                <a:lnTo>
                  <a:pt x="348258" y="8929"/>
                </a:lnTo>
                <a:lnTo>
                  <a:pt x="330399" y="8929"/>
                </a:lnTo>
                <a:lnTo>
                  <a:pt x="312539" y="17859"/>
                </a:lnTo>
                <a:lnTo>
                  <a:pt x="294680" y="26789"/>
                </a:lnTo>
                <a:lnTo>
                  <a:pt x="267891" y="35719"/>
                </a:lnTo>
                <a:lnTo>
                  <a:pt x="250031" y="44648"/>
                </a:lnTo>
                <a:lnTo>
                  <a:pt x="223242" y="62508"/>
                </a:lnTo>
                <a:lnTo>
                  <a:pt x="205383" y="71437"/>
                </a:lnTo>
                <a:lnTo>
                  <a:pt x="178594" y="89297"/>
                </a:lnTo>
                <a:lnTo>
                  <a:pt x="160735" y="107156"/>
                </a:lnTo>
                <a:lnTo>
                  <a:pt x="142875" y="116086"/>
                </a:lnTo>
                <a:lnTo>
                  <a:pt x="125016" y="133945"/>
                </a:lnTo>
                <a:lnTo>
                  <a:pt x="107156" y="151804"/>
                </a:lnTo>
                <a:lnTo>
                  <a:pt x="89297" y="169664"/>
                </a:lnTo>
                <a:lnTo>
                  <a:pt x="80367" y="187523"/>
                </a:lnTo>
                <a:lnTo>
                  <a:pt x="71438" y="205383"/>
                </a:lnTo>
                <a:lnTo>
                  <a:pt x="62508" y="214312"/>
                </a:lnTo>
                <a:lnTo>
                  <a:pt x="53578" y="232172"/>
                </a:lnTo>
                <a:lnTo>
                  <a:pt x="44649" y="232172"/>
                </a:lnTo>
                <a:lnTo>
                  <a:pt x="35719" y="241101"/>
                </a:lnTo>
                <a:lnTo>
                  <a:pt x="35719" y="241101"/>
                </a:lnTo>
                <a:lnTo>
                  <a:pt x="26789" y="241101"/>
                </a:lnTo>
                <a:lnTo>
                  <a:pt x="26789" y="232172"/>
                </a:lnTo>
                <a:lnTo>
                  <a:pt x="17860" y="232172"/>
                </a:lnTo>
                <a:lnTo>
                  <a:pt x="8930" y="223242"/>
                </a:lnTo>
                <a:lnTo>
                  <a:pt x="8930" y="214312"/>
                </a:lnTo>
                <a:lnTo>
                  <a:pt x="8930" y="196453"/>
                </a:lnTo>
                <a:lnTo>
                  <a:pt x="0" y="187523"/>
                </a:lnTo>
                <a:lnTo>
                  <a:pt x="0" y="187523"/>
                </a:lnTo>
                <a:lnTo>
                  <a:pt x="0"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750969" y="6197202"/>
            <a:ext cx="392907" cy="214314"/>
          </a:xfrm>
          <a:custGeom>
            <a:avLst/>
            <a:gdLst/>
            <a:ahLst/>
            <a:cxnLst/>
            <a:rect l="0" t="0" r="0" b="0"/>
            <a:pathLst>
              <a:path w="392907" h="214314">
                <a:moveTo>
                  <a:pt x="383976" y="196453"/>
                </a:moveTo>
                <a:lnTo>
                  <a:pt x="383976" y="196453"/>
                </a:lnTo>
                <a:lnTo>
                  <a:pt x="375047" y="187524"/>
                </a:lnTo>
                <a:lnTo>
                  <a:pt x="375047" y="187524"/>
                </a:lnTo>
                <a:lnTo>
                  <a:pt x="366117" y="187524"/>
                </a:lnTo>
                <a:lnTo>
                  <a:pt x="366117" y="178594"/>
                </a:lnTo>
                <a:lnTo>
                  <a:pt x="357187" y="169664"/>
                </a:lnTo>
                <a:lnTo>
                  <a:pt x="357187" y="169664"/>
                </a:lnTo>
                <a:lnTo>
                  <a:pt x="348258" y="160735"/>
                </a:lnTo>
                <a:lnTo>
                  <a:pt x="339328" y="151805"/>
                </a:lnTo>
                <a:lnTo>
                  <a:pt x="330398" y="142875"/>
                </a:lnTo>
                <a:lnTo>
                  <a:pt x="321469" y="133946"/>
                </a:lnTo>
                <a:lnTo>
                  <a:pt x="303609" y="125016"/>
                </a:lnTo>
                <a:lnTo>
                  <a:pt x="294679" y="107157"/>
                </a:lnTo>
                <a:lnTo>
                  <a:pt x="285750" y="98227"/>
                </a:lnTo>
                <a:lnTo>
                  <a:pt x="267890" y="89297"/>
                </a:lnTo>
                <a:lnTo>
                  <a:pt x="258961" y="71438"/>
                </a:lnTo>
                <a:lnTo>
                  <a:pt x="241101" y="62508"/>
                </a:lnTo>
                <a:lnTo>
                  <a:pt x="223242" y="44649"/>
                </a:lnTo>
                <a:lnTo>
                  <a:pt x="214312" y="35719"/>
                </a:lnTo>
                <a:lnTo>
                  <a:pt x="196453" y="26789"/>
                </a:lnTo>
                <a:lnTo>
                  <a:pt x="178594" y="17860"/>
                </a:lnTo>
                <a:lnTo>
                  <a:pt x="169664" y="17860"/>
                </a:lnTo>
                <a:lnTo>
                  <a:pt x="151804" y="8930"/>
                </a:lnTo>
                <a:lnTo>
                  <a:pt x="133945" y="0"/>
                </a:lnTo>
                <a:lnTo>
                  <a:pt x="125015" y="0"/>
                </a:lnTo>
                <a:lnTo>
                  <a:pt x="107156" y="0"/>
                </a:lnTo>
                <a:lnTo>
                  <a:pt x="98226" y="0"/>
                </a:lnTo>
                <a:lnTo>
                  <a:pt x="80367" y="0"/>
                </a:lnTo>
                <a:lnTo>
                  <a:pt x="71437" y="8930"/>
                </a:lnTo>
                <a:lnTo>
                  <a:pt x="53578" y="17860"/>
                </a:lnTo>
                <a:lnTo>
                  <a:pt x="44648" y="17860"/>
                </a:lnTo>
                <a:lnTo>
                  <a:pt x="35719" y="26789"/>
                </a:lnTo>
                <a:lnTo>
                  <a:pt x="26789" y="35719"/>
                </a:lnTo>
                <a:lnTo>
                  <a:pt x="17859" y="44649"/>
                </a:lnTo>
                <a:lnTo>
                  <a:pt x="8929" y="53578"/>
                </a:lnTo>
                <a:lnTo>
                  <a:pt x="8929" y="62508"/>
                </a:lnTo>
                <a:lnTo>
                  <a:pt x="0" y="62508"/>
                </a:lnTo>
                <a:lnTo>
                  <a:pt x="0" y="71438"/>
                </a:lnTo>
                <a:lnTo>
                  <a:pt x="0" y="80368"/>
                </a:lnTo>
                <a:lnTo>
                  <a:pt x="0" y="89297"/>
                </a:lnTo>
                <a:lnTo>
                  <a:pt x="0" y="89297"/>
                </a:lnTo>
                <a:lnTo>
                  <a:pt x="8929" y="98227"/>
                </a:lnTo>
                <a:lnTo>
                  <a:pt x="8929" y="98227"/>
                </a:lnTo>
                <a:lnTo>
                  <a:pt x="17859" y="98227"/>
                </a:lnTo>
                <a:lnTo>
                  <a:pt x="26789" y="107157"/>
                </a:lnTo>
                <a:lnTo>
                  <a:pt x="44648" y="107157"/>
                </a:lnTo>
                <a:lnTo>
                  <a:pt x="53578" y="107157"/>
                </a:lnTo>
                <a:lnTo>
                  <a:pt x="71437" y="116086"/>
                </a:lnTo>
                <a:lnTo>
                  <a:pt x="80367" y="116086"/>
                </a:lnTo>
                <a:lnTo>
                  <a:pt x="98226" y="125016"/>
                </a:lnTo>
                <a:lnTo>
                  <a:pt x="116086" y="125016"/>
                </a:lnTo>
                <a:lnTo>
                  <a:pt x="133945" y="133946"/>
                </a:lnTo>
                <a:lnTo>
                  <a:pt x="160734" y="142875"/>
                </a:lnTo>
                <a:lnTo>
                  <a:pt x="178594" y="151805"/>
                </a:lnTo>
                <a:lnTo>
                  <a:pt x="196453" y="151805"/>
                </a:lnTo>
                <a:lnTo>
                  <a:pt x="214312" y="160735"/>
                </a:lnTo>
                <a:lnTo>
                  <a:pt x="232172" y="169664"/>
                </a:lnTo>
                <a:lnTo>
                  <a:pt x="250031" y="169664"/>
                </a:lnTo>
                <a:lnTo>
                  <a:pt x="258961" y="169664"/>
                </a:lnTo>
                <a:lnTo>
                  <a:pt x="276820" y="178594"/>
                </a:lnTo>
                <a:lnTo>
                  <a:pt x="285750" y="178594"/>
                </a:lnTo>
                <a:lnTo>
                  <a:pt x="303609" y="178594"/>
                </a:lnTo>
                <a:lnTo>
                  <a:pt x="312539" y="178594"/>
                </a:lnTo>
                <a:lnTo>
                  <a:pt x="330398" y="178594"/>
                </a:lnTo>
                <a:lnTo>
                  <a:pt x="348258" y="178594"/>
                </a:lnTo>
                <a:lnTo>
                  <a:pt x="357187" y="187524"/>
                </a:lnTo>
                <a:lnTo>
                  <a:pt x="375047" y="196453"/>
                </a:lnTo>
                <a:lnTo>
                  <a:pt x="383976" y="205383"/>
                </a:lnTo>
                <a:lnTo>
                  <a:pt x="392906" y="214313"/>
                </a:lnTo>
                <a:lnTo>
                  <a:pt x="392906"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875984" y="6482952"/>
            <a:ext cx="8931" cy="1"/>
          </a:xfrm>
          <a:custGeom>
            <a:avLst/>
            <a:gdLst/>
            <a:ahLst/>
            <a:cxnLst/>
            <a:rect l="0" t="0" r="0" b="0"/>
            <a:pathLst>
              <a:path w="8931" h="1">
                <a:moveTo>
                  <a:pt x="8930" y="0"/>
                </a:move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849195" y="6518671"/>
            <a:ext cx="571501" cy="116087"/>
          </a:xfrm>
          <a:custGeom>
            <a:avLst/>
            <a:gdLst/>
            <a:ahLst/>
            <a:cxnLst/>
            <a:rect l="0" t="0" r="0" b="0"/>
            <a:pathLst>
              <a:path w="571501" h="116087">
                <a:moveTo>
                  <a:pt x="0" y="0"/>
                </a:moveTo>
                <a:lnTo>
                  <a:pt x="0" y="0"/>
                </a:lnTo>
                <a:lnTo>
                  <a:pt x="0" y="0"/>
                </a:lnTo>
                <a:lnTo>
                  <a:pt x="0" y="0"/>
                </a:lnTo>
                <a:lnTo>
                  <a:pt x="0" y="0"/>
                </a:lnTo>
                <a:lnTo>
                  <a:pt x="0" y="0"/>
                </a:lnTo>
                <a:lnTo>
                  <a:pt x="0" y="0"/>
                </a:lnTo>
                <a:lnTo>
                  <a:pt x="8930" y="0"/>
                </a:lnTo>
                <a:lnTo>
                  <a:pt x="8930" y="8930"/>
                </a:lnTo>
                <a:lnTo>
                  <a:pt x="17860" y="8930"/>
                </a:lnTo>
                <a:lnTo>
                  <a:pt x="26789" y="17859"/>
                </a:lnTo>
                <a:lnTo>
                  <a:pt x="35719" y="26789"/>
                </a:lnTo>
                <a:lnTo>
                  <a:pt x="44649" y="44649"/>
                </a:lnTo>
                <a:lnTo>
                  <a:pt x="53578" y="53578"/>
                </a:lnTo>
                <a:lnTo>
                  <a:pt x="71438" y="71438"/>
                </a:lnTo>
                <a:lnTo>
                  <a:pt x="80368" y="80367"/>
                </a:lnTo>
                <a:lnTo>
                  <a:pt x="98227" y="89297"/>
                </a:lnTo>
                <a:lnTo>
                  <a:pt x="116086" y="98227"/>
                </a:lnTo>
                <a:lnTo>
                  <a:pt x="125016" y="98227"/>
                </a:lnTo>
                <a:lnTo>
                  <a:pt x="142875" y="107156"/>
                </a:lnTo>
                <a:lnTo>
                  <a:pt x="160735" y="107156"/>
                </a:lnTo>
                <a:lnTo>
                  <a:pt x="178594" y="116086"/>
                </a:lnTo>
                <a:lnTo>
                  <a:pt x="196453" y="116086"/>
                </a:lnTo>
                <a:lnTo>
                  <a:pt x="214313" y="116086"/>
                </a:lnTo>
                <a:lnTo>
                  <a:pt x="232172" y="107156"/>
                </a:lnTo>
                <a:lnTo>
                  <a:pt x="258961" y="107156"/>
                </a:lnTo>
                <a:lnTo>
                  <a:pt x="276821" y="98227"/>
                </a:lnTo>
                <a:lnTo>
                  <a:pt x="303610" y="98227"/>
                </a:lnTo>
                <a:lnTo>
                  <a:pt x="321469" y="89297"/>
                </a:lnTo>
                <a:lnTo>
                  <a:pt x="348257" y="80367"/>
                </a:lnTo>
                <a:lnTo>
                  <a:pt x="366117" y="80367"/>
                </a:lnTo>
                <a:lnTo>
                  <a:pt x="392906" y="71438"/>
                </a:lnTo>
                <a:lnTo>
                  <a:pt x="419695" y="62508"/>
                </a:lnTo>
                <a:lnTo>
                  <a:pt x="446484" y="62508"/>
                </a:lnTo>
                <a:lnTo>
                  <a:pt x="473273" y="53578"/>
                </a:lnTo>
                <a:lnTo>
                  <a:pt x="508992" y="53578"/>
                </a:lnTo>
                <a:lnTo>
                  <a:pt x="535781" y="44649"/>
                </a:lnTo>
                <a:lnTo>
                  <a:pt x="553640" y="44649"/>
                </a:lnTo>
                <a:lnTo>
                  <a:pt x="571500" y="44649"/>
                </a:lnTo>
                <a:lnTo>
                  <a:pt x="571500" y="446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6617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3600" dirty="0" smtClean="0"/>
              <a:t>Humanism from Italy spreads North comes to </a:t>
            </a:r>
            <a:r>
              <a:rPr lang="en-US" sz="3600" dirty="0"/>
              <a:t>be called Christian </a:t>
            </a:r>
            <a:r>
              <a:rPr lang="en-US" sz="3600" dirty="0" smtClean="0"/>
              <a:t>Humanism</a:t>
            </a:r>
          </a:p>
          <a:p>
            <a:r>
              <a:rPr lang="en-US" sz="3600" dirty="0" smtClean="0"/>
              <a:t>Goal is to reform the Catholic Church</a:t>
            </a:r>
          </a:p>
          <a:p>
            <a:pPr marL="342900" lvl="2" indent="-342900"/>
            <a:r>
              <a:rPr lang="en-US" sz="3600" dirty="0"/>
              <a:t>Belief that humans </a:t>
            </a:r>
            <a:r>
              <a:rPr lang="en-US" sz="3600" dirty="0" smtClean="0"/>
              <a:t>had the ability to reason and improve themselves. </a:t>
            </a:r>
            <a:endParaRPr lang="en-US" sz="3600" dirty="0"/>
          </a:p>
          <a:p>
            <a:pPr marL="342900" lvl="2" indent="-342900"/>
            <a:r>
              <a:rPr lang="en-US" sz="3600" dirty="0" smtClean="0"/>
              <a:t>By reading the classics and Christian fundamentals you would become more religious. </a:t>
            </a:r>
            <a:endParaRPr lang="en-US" sz="3600" dirty="0"/>
          </a:p>
        </p:txBody>
      </p:sp>
    </p:spTree>
    <p:extLst>
      <p:ext uri="{BB962C8B-B14F-4D97-AF65-F5344CB8AC3E}">
        <p14:creationId xmlns:p14="http://schemas.microsoft.com/office/powerpoint/2010/main" val="317896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rasmus[1].jpg"/>
          <p:cNvPicPr>
            <a:picLocks/>
          </p:cNvPicPr>
          <p:nvPr/>
        </p:nvPicPr>
        <p:blipFill>
          <a:blip r:embed="rId2" cstate="print"/>
          <a:stretch>
            <a:fillRect/>
          </a:stretch>
        </p:blipFill>
        <p:spPr>
          <a:xfrm>
            <a:off x="1160145" y="34135"/>
            <a:ext cx="2517914" cy="1712762"/>
          </a:xfrm>
          <a:prstGeom prst="rect">
            <a:avLst/>
          </a:prstGeom>
          <a:solidFill>
            <a:scrgbClr r="0" g="0" b="0">
              <a:alpha val="0"/>
            </a:scrgbClr>
          </a:solidFill>
        </p:spPr>
      </p:pic>
      <p:sp>
        <p:nvSpPr>
          <p:cNvPr id="4" name="TextBox 3"/>
          <p:cNvSpPr txBox="1"/>
          <p:nvPr/>
        </p:nvSpPr>
        <p:spPr>
          <a:xfrm>
            <a:off x="3810000" y="304800"/>
            <a:ext cx="1897380" cy="415012"/>
          </a:xfrm>
          <a:prstGeom prst="rect">
            <a:avLst/>
          </a:prstGeom>
          <a:noFill/>
        </p:spPr>
        <p:txBody>
          <a:bodyPr vert="horz" lIns="60478" tIns="30239" rIns="60478" bIns="30239" rtlCol="0">
            <a:spAutoFit/>
          </a:bodyPr>
          <a:lstStyle/>
          <a:p>
            <a:r>
              <a:rPr lang="en-US" sz="2300" dirty="0">
                <a:solidFill>
                  <a:srgbClr val="000000"/>
                </a:solidFill>
                <a:latin typeface="Times New Roman - 36"/>
              </a:rPr>
              <a:t>Erasmus</a:t>
            </a:r>
          </a:p>
        </p:txBody>
      </p:sp>
      <p:sp>
        <p:nvSpPr>
          <p:cNvPr id="6" name="TextBox 5"/>
          <p:cNvSpPr txBox="1"/>
          <p:nvPr/>
        </p:nvSpPr>
        <p:spPr>
          <a:xfrm>
            <a:off x="114300" y="1746897"/>
            <a:ext cx="8846820" cy="3385055"/>
          </a:xfrm>
          <a:prstGeom prst="rect">
            <a:avLst/>
          </a:prstGeom>
          <a:noFill/>
        </p:spPr>
        <p:txBody>
          <a:bodyPr vert="horz" lIns="60478" tIns="30239" rIns="60478" bIns="30239" rtlCol="0">
            <a:spAutoFit/>
          </a:bodyPr>
          <a:lstStyle/>
          <a:p>
            <a:pPr algn="ctr"/>
            <a:r>
              <a:rPr lang="en-US" sz="3600" u="sng" dirty="0">
                <a:solidFill>
                  <a:srgbClr val="000000"/>
                </a:solidFill>
                <a:latin typeface="Times New Roman - 48"/>
              </a:rPr>
              <a:t>Erasmus  thought that </a:t>
            </a:r>
            <a:r>
              <a:rPr lang="en-US" sz="3600" u="sng" dirty="0" err="1">
                <a:solidFill>
                  <a:srgbClr val="000000"/>
                </a:solidFill>
                <a:latin typeface="Times New Roman - 48"/>
              </a:rPr>
              <a:t>Christiantiy</a:t>
            </a:r>
            <a:r>
              <a:rPr lang="en-US" sz="3600" u="sng" dirty="0">
                <a:solidFill>
                  <a:srgbClr val="000000"/>
                </a:solidFill>
                <a:latin typeface="Times New Roman - 48"/>
              </a:rPr>
              <a:t> should show people </a:t>
            </a:r>
            <a:r>
              <a:rPr lang="en-US" sz="3600" u="sng" dirty="0">
                <a:solidFill>
                  <a:srgbClr val="FF0000"/>
                </a:solidFill>
                <a:latin typeface="Times New Roman - 48"/>
              </a:rPr>
              <a:t>how</a:t>
            </a:r>
            <a:r>
              <a:rPr lang="en-US" sz="3600" u="sng" dirty="0">
                <a:solidFill>
                  <a:srgbClr val="000000"/>
                </a:solidFill>
                <a:latin typeface="Times New Roman - 48"/>
              </a:rPr>
              <a:t> to live good lives on a </a:t>
            </a:r>
            <a:r>
              <a:rPr lang="en-US" sz="3600" u="sng" dirty="0">
                <a:solidFill>
                  <a:srgbClr val="FF0000"/>
                </a:solidFill>
                <a:latin typeface="Times New Roman - 48"/>
              </a:rPr>
              <a:t>daily</a:t>
            </a:r>
            <a:r>
              <a:rPr lang="en-US" sz="3600" u="sng" dirty="0">
                <a:solidFill>
                  <a:srgbClr val="000000"/>
                </a:solidFill>
                <a:latin typeface="Times New Roman - 48"/>
              </a:rPr>
              <a:t> basis rather than provide a system of beliefs that people have to practice to be saved.  He sought to reform the Catholic Church </a:t>
            </a:r>
            <a:r>
              <a:rPr lang="en-US" sz="3600" u="sng" dirty="0">
                <a:solidFill>
                  <a:srgbClr val="FF0000"/>
                </a:solidFill>
                <a:latin typeface="Times New Roman - 48"/>
              </a:rPr>
              <a:t>not</a:t>
            </a:r>
            <a:r>
              <a:rPr lang="en-US" sz="3600" u="sng" dirty="0">
                <a:solidFill>
                  <a:srgbClr val="000000"/>
                </a:solidFill>
                <a:latin typeface="Times New Roman - 48"/>
              </a:rPr>
              <a:t> break away.</a:t>
            </a:r>
          </a:p>
        </p:txBody>
      </p:sp>
      <p:sp>
        <p:nvSpPr>
          <p:cNvPr id="7" name="TextBox 6"/>
          <p:cNvSpPr txBox="1"/>
          <p:nvPr/>
        </p:nvSpPr>
        <p:spPr>
          <a:xfrm>
            <a:off x="368691" y="5029200"/>
            <a:ext cx="8161020" cy="1723062"/>
          </a:xfrm>
          <a:prstGeom prst="rect">
            <a:avLst/>
          </a:prstGeom>
          <a:noFill/>
        </p:spPr>
        <p:txBody>
          <a:bodyPr vert="horz" lIns="60478" tIns="30239" rIns="60478" bIns="30239" rtlCol="0">
            <a:spAutoFit/>
          </a:bodyPr>
          <a:lstStyle/>
          <a:p>
            <a:r>
              <a:rPr lang="en-US" sz="3600" dirty="0">
                <a:solidFill>
                  <a:srgbClr val="000000"/>
                </a:solidFill>
                <a:latin typeface="Times New Roman - 48"/>
              </a:rPr>
              <a:t>Erasmus and others were calling for reforms because of the </a:t>
            </a:r>
            <a:r>
              <a:rPr lang="en-US" sz="3600" dirty="0">
                <a:solidFill>
                  <a:srgbClr val="FF0000"/>
                </a:solidFill>
                <a:latin typeface="Times New Roman - 48"/>
              </a:rPr>
              <a:t>corruption</a:t>
            </a:r>
            <a:r>
              <a:rPr lang="en-US" sz="3600" dirty="0">
                <a:solidFill>
                  <a:srgbClr val="000000"/>
                </a:solidFill>
                <a:latin typeface="Times New Roman - 48"/>
              </a:rPr>
              <a:t> in the Catholic Church.  </a:t>
            </a:r>
          </a:p>
        </p:txBody>
      </p:sp>
    </p:spTree>
    <p:extLst>
      <p:ext uri="{BB962C8B-B14F-4D97-AF65-F5344CB8AC3E}">
        <p14:creationId xmlns:p14="http://schemas.microsoft.com/office/powerpoint/2010/main" val="36255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Erasmus</a:t>
            </a:r>
            <a:endParaRPr lang="en-US" dirty="0"/>
          </a:p>
        </p:txBody>
      </p:sp>
      <p:sp>
        <p:nvSpPr>
          <p:cNvPr id="4" name="Content Placeholder 3"/>
          <p:cNvSpPr>
            <a:spLocks noGrp="1"/>
          </p:cNvSpPr>
          <p:nvPr>
            <p:ph sz="half" idx="2"/>
          </p:nvPr>
        </p:nvSpPr>
        <p:spPr>
          <a:xfrm>
            <a:off x="3409950" y="1295400"/>
            <a:ext cx="5734050" cy="5562600"/>
          </a:xfrm>
        </p:spPr>
        <p:txBody>
          <a:bodyPr>
            <a:normAutofit/>
          </a:bodyPr>
          <a:lstStyle/>
          <a:p>
            <a:r>
              <a:rPr lang="en-US" sz="3600" b="1" dirty="0" smtClean="0"/>
              <a:t>Father of Christian Humanism</a:t>
            </a:r>
          </a:p>
          <a:p>
            <a:pPr lvl="1"/>
            <a:r>
              <a:rPr lang="en-US" sz="3600" dirty="0" smtClean="0"/>
              <a:t>Into self improvement in the spirit of purging impure appetites</a:t>
            </a:r>
          </a:p>
          <a:p>
            <a:pPr lvl="2"/>
            <a:r>
              <a:rPr lang="en-US" sz="3600" b="1" dirty="0" smtClean="0"/>
              <a:t>Thought Catholic ideas were unnecessary</a:t>
            </a:r>
            <a:r>
              <a:rPr lang="en-US" sz="3600" dirty="0" smtClean="0"/>
              <a:t>: pilgrimage, fasting, relics, etc</a:t>
            </a:r>
            <a:r>
              <a:rPr lang="en-US" sz="3600" dirty="0"/>
              <a:t>.</a:t>
            </a:r>
            <a:endParaRPr lang="en-US" sz="3600" dirty="0" smtClean="0"/>
          </a:p>
        </p:txBody>
      </p:sp>
      <p:pic>
        <p:nvPicPr>
          <p:cNvPr id="5123" name="Picture 3"/>
          <p:cNvPicPr>
            <a:picLocks noChangeAspect="1" noChangeArrowheads="1"/>
          </p:cNvPicPr>
          <p:nvPr/>
        </p:nvPicPr>
        <p:blipFill>
          <a:blip r:embed="rId2" cstate="print"/>
          <a:srcRect/>
          <a:stretch>
            <a:fillRect/>
          </a:stretch>
        </p:blipFill>
        <p:spPr bwMode="auto">
          <a:xfrm>
            <a:off x="0" y="1752600"/>
            <a:ext cx="3409950" cy="4838700"/>
          </a:xfrm>
          <a:prstGeom prst="rect">
            <a:avLst/>
          </a:prstGeom>
          <a:noFill/>
          <a:ln w="9525">
            <a:noFill/>
            <a:miter lim="800000"/>
            <a:headEnd/>
            <a:tailEnd/>
          </a:ln>
        </p:spPr>
      </p:pic>
    </p:spTree>
    <p:extLst>
      <p:ext uri="{BB962C8B-B14F-4D97-AF65-F5344CB8AC3E}">
        <p14:creationId xmlns:p14="http://schemas.microsoft.com/office/powerpoint/2010/main" val="229603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2331</Words>
  <Application>Microsoft Office PowerPoint</Application>
  <PresentationFormat>On-screen Show (4:3)</PresentationFormat>
  <Paragraphs>227</Paragraphs>
  <Slides>63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Eras Demi ITC - 28</vt:lpstr>
      <vt:lpstr>Times New Roman - 16</vt:lpstr>
      <vt:lpstr>Times New Roman - 20</vt:lpstr>
      <vt:lpstr>Times New Roman - 24</vt:lpstr>
      <vt:lpstr>Times New Roman - 36</vt:lpstr>
      <vt:lpstr>Times New Roman - 48</vt:lpstr>
      <vt:lpstr>Wingdings</vt:lpstr>
      <vt:lpstr>Office Theme</vt:lpstr>
      <vt:lpstr>Chapter 16  The Reformation in Europe</vt:lpstr>
      <vt:lpstr>PowerPoint Presentation</vt:lpstr>
      <vt:lpstr>PowerPoint Presentation</vt:lpstr>
      <vt:lpstr>PowerPoint Presentation</vt:lpstr>
      <vt:lpstr>PowerPoint Presentation</vt:lpstr>
      <vt:lpstr>Ch 10.1, Vocab</vt:lpstr>
      <vt:lpstr>PowerPoint Presentation</vt:lpstr>
      <vt:lpstr>PowerPoint Presentation</vt:lpstr>
      <vt:lpstr>Erasmus</vt:lpstr>
      <vt:lpstr>PowerPoint Presentation</vt:lpstr>
      <vt:lpstr>PowerPoint Presentation</vt:lpstr>
      <vt:lpstr>Problems w/ Church</vt:lpstr>
      <vt:lpstr>Martin Luther (the original)</vt:lpstr>
      <vt:lpstr>PowerPoint Presentation</vt:lpstr>
      <vt:lpstr>PowerPoint Presentation</vt:lpstr>
      <vt:lpstr>PowerPoint Presentation</vt:lpstr>
      <vt:lpstr>Query</vt:lpstr>
      <vt:lpstr>Query</vt:lpstr>
      <vt:lpstr>PowerPoint Presentation</vt:lpstr>
      <vt:lpstr>PowerPoint Presentation</vt:lpstr>
      <vt:lpstr>PowerPoint Presentation</vt:lpstr>
      <vt:lpstr>95 Theses, But the Pope Ain’t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of Lutheranism</vt:lpstr>
      <vt:lpstr>PowerPoint Presentation</vt:lpstr>
      <vt:lpstr>Politics and Reformation</vt:lpstr>
      <vt:lpstr>Query</vt:lpstr>
      <vt:lpstr>Query</vt:lpstr>
      <vt:lpstr>Ch 10.1 Discussion &amp; Review</vt:lpstr>
      <vt:lpstr>Ch 10.1 Discussion &amp; Review</vt:lpstr>
      <vt:lpstr>PowerPoint Presentation</vt:lpstr>
      <vt:lpstr>PowerPoint Presentation</vt:lpstr>
      <vt:lpstr>PowerPoint Presentation</vt:lpstr>
      <vt:lpstr>Protestantism continues…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Anabaptists</vt:lpstr>
      <vt:lpstr>Reformation &amp; Society</vt:lpstr>
      <vt:lpstr>PowerPoint Presentation</vt:lpstr>
      <vt:lpstr>PowerPoint Presentation</vt:lpstr>
      <vt:lpstr>PowerPoint Presentation</vt:lpstr>
      <vt:lpstr>Catholic Response</vt:lpstr>
      <vt:lpstr>Ch 10.2 Discussion &amp; Review</vt:lpstr>
      <vt:lpstr>Ch 10.2 Discussion &amp; Review</vt:lpstr>
      <vt:lpstr>Chapters covered on Exam</vt:lpstr>
    </vt:vector>
  </TitlesOfParts>
  <Company>ACPS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The Reformation in Europe</dc:title>
  <dc:creator>Risa J. Wray</dc:creator>
  <cp:lastModifiedBy>Risa J. Wray</cp:lastModifiedBy>
  <cp:revision>26</cp:revision>
  <dcterms:created xsi:type="dcterms:W3CDTF">2012-10-29T14:39:40Z</dcterms:created>
  <dcterms:modified xsi:type="dcterms:W3CDTF">2018-01-30T13:41:40Z</dcterms:modified>
</cp:coreProperties>
</file>