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9" r:id="rId4"/>
    <p:sldId id="268" r:id="rId5"/>
    <p:sldId id="269" r:id="rId6"/>
    <p:sldId id="270" r:id="rId7"/>
    <p:sldId id="271" r:id="rId8"/>
    <p:sldId id="272" r:id="rId9"/>
    <p:sldId id="273" r:id="rId10"/>
    <p:sldId id="274" r:id="rId11"/>
    <p:sldId id="275" r:id="rId12"/>
    <p:sldId id="276" r:id="rId13"/>
    <p:sldId id="264" r:id="rId14"/>
    <p:sldId id="277" r:id="rId15"/>
    <p:sldId id="278" r:id="rId16"/>
    <p:sldId id="279" r:id="rId17"/>
    <p:sldId id="282" r:id="rId18"/>
    <p:sldId id="265" r:id="rId19"/>
    <p:sldId id="283" r:id="rId20"/>
    <p:sldId id="284" r:id="rId21"/>
    <p:sldId id="285" r:id="rId22"/>
    <p:sldId id="286" r:id="rId23"/>
    <p:sldId id="260" r:id="rId24"/>
    <p:sldId id="266" r:id="rId25"/>
    <p:sldId id="288" r:id="rId26"/>
    <p:sldId id="297" r:id="rId27"/>
    <p:sldId id="298" r:id="rId28"/>
    <p:sldId id="299" r:id="rId29"/>
    <p:sldId id="301" r:id="rId30"/>
    <p:sldId id="289" r:id="rId31"/>
    <p:sldId id="290" r:id="rId32"/>
    <p:sldId id="291" r:id="rId33"/>
    <p:sldId id="261" r:id="rId34"/>
    <p:sldId id="262" r:id="rId35"/>
    <p:sldId id="292" r:id="rId36"/>
    <p:sldId id="302" r:id="rId37"/>
    <p:sldId id="303" r:id="rId38"/>
    <p:sldId id="304" r:id="rId39"/>
    <p:sldId id="305" r:id="rId40"/>
    <p:sldId id="306" r:id="rId41"/>
    <p:sldId id="307" r:id="rId42"/>
    <p:sldId id="308" r:id="rId43"/>
    <p:sldId id="309" r:id="rId44"/>
    <p:sldId id="310" r:id="rId45"/>
    <p:sldId id="293" r:id="rId46"/>
    <p:sldId id="294" r:id="rId47"/>
    <p:sldId id="311" r:id="rId48"/>
    <p:sldId id="312" r:id="rId49"/>
    <p:sldId id="313" r:id="rId50"/>
    <p:sldId id="314" r:id="rId51"/>
    <p:sldId id="315" r:id="rId52"/>
    <p:sldId id="316" r:id="rId53"/>
    <p:sldId id="317" r:id="rId54"/>
    <p:sldId id="318" r:id="rId55"/>
    <p:sldId id="319" r:id="rId56"/>
    <p:sldId id="320" r:id="rId57"/>
    <p:sldId id="321" r:id="rId58"/>
    <p:sldId id="323" r:id="rId59"/>
    <p:sldId id="324" r:id="rId60"/>
    <p:sldId id="325" r:id="rId61"/>
  </p:sldIdLst>
  <p:sldSz cx="9144000" cy="6858000" type="screen4x3"/>
  <p:notesSz cx="6858000" cy="9144000"/>
  <p:defaultTextStyle>
    <a:defPPr>
      <a:defRPr lang="en-US"/>
    </a:defPPr>
    <a:lvl1pPr marL="0" algn="l" defTabSz="914337" rtl="0" eaLnBrk="1" latinLnBrk="0" hangingPunct="1">
      <a:defRPr sz="1800" kern="1200">
        <a:solidFill>
          <a:schemeClr val="tx1"/>
        </a:solidFill>
        <a:latin typeface="+mn-lt"/>
        <a:ea typeface="+mn-ea"/>
        <a:cs typeface="+mn-cs"/>
      </a:defRPr>
    </a:lvl1pPr>
    <a:lvl2pPr marL="457169" algn="l" defTabSz="914337" rtl="0" eaLnBrk="1" latinLnBrk="0" hangingPunct="1">
      <a:defRPr sz="1800" kern="1200">
        <a:solidFill>
          <a:schemeClr val="tx1"/>
        </a:solidFill>
        <a:latin typeface="+mn-lt"/>
        <a:ea typeface="+mn-ea"/>
        <a:cs typeface="+mn-cs"/>
      </a:defRPr>
    </a:lvl2pPr>
    <a:lvl3pPr marL="914337" algn="l" defTabSz="914337" rtl="0" eaLnBrk="1" latinLnBrk="0" hangingPunct="1">
      <a:defRPr sz="1800" kern="1200">
        <a:solidFill>
          <a:schemeClr val="tx1"/>
        </a:solidFill>
        <a:latin typeface="+mn-lt"/>
        <a:ea typeface="+mn-ea"/>
        <a:cs typeface="+mn-cs"/>
      </a:defRPr>
    </a:lvl3pPr>
    <a:lvl4pPr marL="1371505" algn="l" defTabSz="914337" rtl="0" eaLnBrk="1" latinLnBrk="0" hangingPunct="1">
      <a:defRPr sz="1800" kern="1200">
        <a:solidFill>
          <a:schemeClr val="tx1"/>
        </a:solidFill>
        <a:latin typeface="+mn-lt"/>
        <a:ea typeface="+mn-ea"/>
        <a:cs typeface="+mn-cs"/>
      </a:defRPr>
    </a:lvl4pPr>
    <a:lvl5pPr marL="1828673" algn="l" defTabSz="914337" rtl="0" eaLnBrk="1" latinLnBrk="0" hangingPunct="1">
      <a:defRPr sz="1800" kern="1200">
        <a:solidFill>
          <a:schemeClr val="tx1"/>
        </a:solidFill>
        <a:latin typeface="+mn-lt"/>
        <a:ea typeface="+mn-ea"/>
        <a:cs typeface="+mn-cs"/>
      </a:defRPr>
    </a:lvl5pPr>
    <a:lvl6pPr marL="2285842" algn="l" defTabSz="914337" rtl="0" eaLnBrk="1" latinLnBrk="0" hangingPunct="1">
      <a:defRPr sz="1800" kern="1200">
        <a:solidFill>
          <a:schemeClr val="tx1"/>
        </a:solidFill>
        <a:latin typeface="+mn-lt"/>
        <a:ea typeface="+mn-ea"/>
        <a:cs typeface="+mn-cs"/>
      </a:defRPr>
    </a:lvl6pPr>
    <a:lvl7pPr marL="2743010" algn="l" defTabSz="914337" rtl="0" eaLnBrk="1" latinLnBrk="0" hangingPunct="1">
      <a:defRPr sz="1800" kern="1200">
        <a:solidFill>
          <a:schemeClr val="tx1"/>
        </a:solidFill>
        <a:latin typeface="+mn-lt"/>
        <a:ea typeface="+mn-ea"/>
        <a:cs typeface="+mn-cs"/>
      </a:defRPr>
    </a:lvl7pPr>
    <a:lvl8pPr marL="3200179" algn="l" defTabSz="914337" rtl="0" eaLnBrk="1" latinLnBrk="0" hangingPunct="1">
      <a:defRPr sz="1800" kern="1200">
        <a:solidFill>
          <a:schemeClr val="tx1"/>
        </a:solidFill>
        <a:latin typeface="+mn-lt"/>
        <a:ea typeface="+mn-ea"/>
        <a:cs typeface="+mn-cs"/>
      </a:defRPr>
    </a:lvl8pPr>
    <a:lvl9pPr marL="3657347" algn="l" defTabSz="91433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3" d="100"/>
          <a:sy n="43" d="100"/>
        </p:scale>
        <p:origin x="64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9" indent="0" algn="ctr">
              <a:buNone/>
              <a:defRPr>
                <a:solidFill>
                  <a:schemeClr val="tx1">
                    <a:tint val="75000"/>
                  </a:schemeClr>
                </a:solidFill>
              </a:defRPr>
            </a:lvl2pPr>
            <a:lvl3pPr marL="914337" indent="0" algn="ctr">
              <a:buNone/>
              <a:defRPr>
                <a:solidFill>
                  <a:schemeClr val="tx1">
                    <a:tint val="75000"/>
                  </a:schemeClr>
                </a:solidFill>
              </a:defRPr>
            </a:lvl3pPr>
            <a:lvl4pPr marL="1371505" indent="0" algn="ctr">
              <a:buNone/>
              <a:defRPr>
                <a:solidFill>
                  <a:schemeClr val="tx1">
                    <a:tint val="75000"/>
                  </a:schemeClr>
                </a:solidFill>
              </a:defRPr>
            </a:lvl4pPr>
            <a:lvl5pPr marL="1828673" indent="0" algn="ctr">
              <a:buNone/>
              <a:defRPr>
                <a:solidFill>
                  <a:schemeClr val="tx1">
                    <a:tint val="75000"/>
                  </a:schemeClr>
                </a:solidFill>
              </a:defRPr>
            </a:lvl5pPr>
            <a:lvl6pPr marL="2285842" indent="0" algn="ctr">
              <a:buNone/>
              <a:defRPr>
                <a:solidFill>
                  <a:schemeClr val="tx1">
                    <a:tint val="75000"/>
                  </a:schemeClr>
                </a:solidFill>
              </a:defRPr>
            </a:lvl6pPr>
            <a:lvl7pPr marL="2743010" indent="0" algn="ctr">
              <a:buNone/>
              <a:defRPr>
                <a:solidFill>
                  <a:schemeClr val="tx1">
                    <a:tint val="75000"/>
                  </a:schemeClr>
                </a:solidFill>
              </a:defRPr>
            </a:lvl7pPr>
            <a:lvl8pPr marL="3200179" indent="0" algn="ctr">
              <a:buNone/>
              <a:defRPr>
                <a:solidFill>
                  <a:schemeClr val="tx1">
                    <a:tint val="75000"/>
                  </a:schemeClr>
                </a:solidFill>
              </a:defRPr>
            </a:lvl8pPr>
            <a:lvl9pPr marL="36573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3B1A84-0ECC-4418-8070-386FF4F705E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3789258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3B1A84-0ECC-4418-8070-386FF4F705E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4103274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3B1A84-0ECC-4418-8070-386FF4F705E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402665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3B1A84-0ECC-4418-8070-386FF4F705E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353137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69" indent="0">
              <a:buNone/>
              <a:defRPr sz="1800">
                <a:solidFill>
                  <a:schemeClr val="tx1">
                    <a:tint val="75000"/>
                  </a:schemeClr>
                </a:solidFill>
              </a:defRPr>
            </a:lvl2pPr>
            <a:lvl3pPr marL="914337" indent="0">
              <a:buNone/>
              <a:defRPr sz="1600">
                <a:solidFill>
                  <a:schemeClr val="tx1">
                    <a:tint val="75000"/>
                  </a:schemeClr>
                </a:solidFill>
              </a:defRPr>
            </a:lvl3pPr>
            <a:lvl4pPr marL="1371505" indent="0">
              <a:buNone/>
              <a:defRPr sz="1400">
                <a:solidFill>
                  <a:schemeClr val="tx1">
                    <a:tint val="75000"/>
                  </a:schemeClr>
                </a:solidFill>
              </a:defRPr>
            </a:lvl4pPr>
            <a:lvl5pPr marL="1828673" indent="0">
              <a:buNone/>
              <a:defRPr sz="1400">
                <a:solidFill>
                  <a:schemeClr val="tx1">
                    <a:tint val="75000"/>
                  </a:schemeClr>
                </a:solidFill>
              </a:defRPr>
            </a:lvl5pPr>
            <a:lvl6pPr marL="2285842" indent="0">
              <a:buNone/>
              <a:defRPr sz="1400">
                <a:solidFill>
                  <a:schemeClr val="tx1">
                    <a:tint val="75000"/>
                  </a:schemeClr>
                </a:solidFill>
              </a:defRPr>
            </a:lvl6pPr>
            <a:lvl7pPr marL="2743010" indent="0">
              <a:buNone/>
              <a:defRPr sz="1400">
                <a:solidFill>
                  <a:schemeClr val="tx1">
                    <a:tint val="75000"/>
                  </a:schemeClr>
                </a:solidFill>
              </a:defRPr>
            </a:lvl7pPr>
            <a:lvl8pPr marL="3200179" indent="0">
              <a:buNone/>
              <a:defRPr sz="1400">
                <a:solidFill>
                  <a:schemeClr val="tx1">
                    <a:tint val="75000"/>
                  </a:schemeClr>
                </a:solidFill>
              </a:defRPr>
            </a:lvl8pPr>
            <a:lvl9pPr marL="36573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3B1A84-0ECC-4418-8070-386FF4F705E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339145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3B1A84-0ECC-4418-8070-386FF4F705E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137102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69" indent="0">
              <a:buNone/>
              <a:defRPr sz="2000" b="1"/>
            </a:lvl2pPr>
            <a:lvl3pPr marL="914337" indent="0">
              <a:buNone/>
              <a:defRPr sz="1800" b="1"/>
            </a:lvl3pPr>
            <a:lvl4pPr marL="1371505" indent="0">
              <a:buNone/>
              <a:defRPr sz="1600" b="1"/>
            </a:lvl4pPr>
            <a:lvl5pPr marL="1828673" indent="0">
              <a:buNone/>
              <a:defRPr sz="1600" b="1"/>
            </a:lvl5pPr>
            <a:lvl6pPr marL="2285842" indent="0">
              <a:buNone/>
              <a:defRPr sz="1600" b="1"/>
            </a:lvl6pPr>
            <a:lvl7pPr marL="2743010" indent="0">
              <a:buNone/>
              <a:defRPr sz="1600" b="1"/>
            </a:lvl7pPr>
            <a:lvl8pPr marL="3200179" indent="0">
              <a:buNone/>
              <a:defRPr sz="1600" b="1"/>
            </a:lvl8pPr>
            <a:lvl9pPr marL="36573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69" indent="0">
              <a:buNone/>
              <a:defRPr sz="2000" b="1"/>
            </a:lvl2pPr>
            <a:lvl3pPr marL="914337" indent="0">
              <a:buNone/>
              <a:defRPr sz="1800" b="1"/>
            </a:lvl3pPr>
            <a:lvl4pPr marL="1371505" indent="0">
              <a:buNone/>
              <a:defRPr sz="1600" b="1"/>
            </a:lvl4pPr>
            <a:lvl5pPr marL="1828673" indent="0">
              <a:buNone/>
              <a:defRPr sz="1600" b="1"/>
            </a:lvl5pPr>
            <a:lvl6pPr marL="2285842" indent="0">
              <a:buNone/>
              <a:defRPr sz="1600" b="1"/>
            </a:lvl6pPr>
            <a:lvl7pPr marL="2743010" indent="0">
              <a:buNone/>
              <a:defRPr sz="1600" b="1"/>
            </a:lvl7pPr>
            <a:lvl8pPr marL="3200179" indent="0">
              <a:buNone/>
              <a:defRPr sz="1600" b="1"/>
            </a:lvl8pPr>
            <a:lvl9pPr marL="36573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3B1A84-0ECC-4418-8070-386FF4F705E2}" type="datetimeFigureOut">
              <a:rPr lang="en-US" smtClean="0"/>
              <a:t>1/10/2018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381964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3B1A84-0ECC-4418-8070-386FF4F705E2}" type="datetimeFigureOut">
              <a:rPr lang="en-US" smtClean="0"/>
              <a:t>1/10/2018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6154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B1A84-0ECC-4418-8070-386FF4F705E2}" type="datetimeFigureOut">
              <a:rPr lang="en-US" smtClean="0"/>
              <a:t>1/10/2018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202239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69" indent="0">
              <a:buNone/>
              <a:defRPr sz="1200"/>
            </a:lvl2pPr>
            <a:lvl3pPr marL="914337" indent="0">
              <a:buNone/>
              <a:defRPr sz="1000"/>
            </a:lvl3pPr>
            <a:lvl4pPr marL="1371505" indent="0">
              <a:buNone/>
              <a:defRPr sz="900"/>
            </a:lvl4pPr>
            <a:lvl5pPr marL="1828673" indent="0">
              <a:buNone/>
              <a:defRPr sz="900"/>
            </a:lvl5pPr>
            <a:lvl6pPr marL="2285842" indent="0">
              <a:buNone/>
              <a:defRPr sz="900"/>
            </a:lvl6pPr>
            <a:lvl7pPr marL="2743010" indent="0">
              <a:buNone/>
              <a:defRPr sz="900"/>
            </a:lvl7pPr>
            <a:lvl8pPr marL="3200179" indent="0">
              <a:buNone/>
              <a:defRPr sz="900"/>
            </a:lvl8pPr>
            <a:lvl9pPr marL="36573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3B1A84-0ECC-4418-8070-386FF4F705E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144153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9" indent="0">
              <a:buNone/>
              <a:defRPr sz="2800"/>
            </a:lvl2pPr>
            <a:lvl3pPr marL="914337" indent="0">
              <a:buNone/>
              <a:defRPr sz="2400"/>
            </a:lvl3pPr>
            <a:lvl4pPr marL="1371505" indent="0">
              <a:buNone/>
              <a:defRPr sz="2000"/>
            </a:lvl4pPr>
            <a:lvl5pPr marL="1828673" indent="0">
              <a:buNone/>
              <a:defRPr sz="2000"/>
            </a:lvl5pPr>
            <a:lvl6pPr marL="2285842" indent="0">
              <a:buNone/>
              <a:defRPr sz="2000"/>
            </a:lvl6pPr>
            <a:lvl7pPr marL="2743010" indent="0">
              <a:buNone/>
              <a:defRPr sz="2000"/>
            </a:lvl7pPr>
            <a:lvl8pPr marL="3200179" indent="0">
              <a:buNone/>
              <a:defRPr sz="2000"/>
            </a:lvl8pPr>
            <a:lvl9pPr marL="365734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9" indent="0">
              <a:buNone/>
              <a:defRPr sz="1200"/>
            </a:lvl2pPr>
            <a:lvl3pPr marL="914337" indent="0">
              <a:buNone/>
              <a:defRPr sz="1000"/>
            </a:lvl3pPr>
            <a:lvl4pPr marL="1371505" indent="0">
              <a:buNone/>
              <a:defRPr sz="900"/>
            </a:lvl4pPr>
            <a:lvl5pPr marL="1828673" indent="0">
              <a:buNone/>
              <a:defRPr sz="900"/>
            </a:lvl5pPr>
            <a:lvl6pPr marL="2285842" indent="0">
              <a:buNone/>
              <a:defRPr sz="900"/>
            </a:lvl6pPr>
            <a:lvl7pPr marL="2743010" indent="0">
              <a:buNone/>
              <a:defRPr sz="900"/>
            </a:lvl7pPr>
            <a:lvl8pPr marL="3200179" indent="0">
              <a:buNone/>
              <a:defRPr sz="900"/>
            </a:lvl8pPr>
            <a:lvl9pPr marL="36573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3B1A84-0ECC-4418-8070-386FF4F705E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D23754-BE1C-4C10-B2E3-0269A5903694}" type="slidenum">
              <a:rPr lang="en-US" smtClean="0"/>
              <a:t>‹#›</a:t>
            </a:fld>
            <a:endParaRPr lang="en-US"/>
          </a:p>
        </p:txBody>
      </p:sp>
    </p:spTree>
    <p:extLst>
      <p:ext uri="{BB962C8B-B14F-4D97-AF65-F5344CB8AC3E}">
        <p14:creationId xmlns:p14="http://schemas.microsoft.com/office/powerpoint/2010/main" val="170619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17" rIns="91433"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3" tIns="45717" rIns="91433"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fld id="{AB3B1A84-0ECC-4418-8070-386FF4F705E2}" type="datetimeFigureOut">
              <a:rPr lang="en-US" smtClean="0"/>
              <a:t>1/10/2018</a:t>
            </a:fld>
            <a:endParaRPr lang="en-US"/>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fld id="{A5D23754-BE1C-4C10-B2E3-0269A5903694}" type="slidenum">
              <a:rPr lang="en-US" smtClean="0"/>
              <a:t>‹#›</a:t>
            </a:fld>
            <a:endParaRPr lang="en-US"/>
          </a:p>
        </p:txBody>
      </p:sp>
    </p:spTree>
    <p:extLst>
      <p:ext uri="{BB962C8B-B14F-4D97-AF65-F5344CB8AC3E}">
        <p14:creationId xmlns:p14="http://schemas.microsoft.com/office/powerpoint/2010/main" val="199086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37" rtl="0" eaLnBrk="1" latinLnBrk="0" hangingPunct="1">
        <a:spcBef>
          <a:spcPct val="0"/>
        </a:spcBef>
        <a:buNone/>
        <a:defRPr sz="4400" kern="1200">
          <a:solidFill>
            <a:schemeClr val="tx1"/>
          </a:solidFill>
          <a:latin typeface="+mj-lt"/>
          <a:ea typeface="+mj-ea"/>
          <a:cs typeface="+mj-cs"/>
        </a:defRPr>
      </a:lvl1pPr>
    </p:titleStyle>
    <p:bodyStyle>
      <a:lvl1pPr marL="342877" indent="-342877" algn="l" defTabSz="9143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9" indent="-285730" algn="l" defTabSz="9143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21" indent="-228584" algn="l" defTabSz="9143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9"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8"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26"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94"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63"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31" indent="-228584" algn="l" defTabSz="9143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7" rtl="0" eaLnBrk="1" latinLnBrk="0" hangingPunct="1">
        <a:defRPr sz="1800" kern="1200">
          <a:solidFill>
            <a:schemeClr val="tx1"/>
          </a:solidFill>
          <a:latin typeface="+mn-lt"/>
          <a:ea typeface="+mn-ea"/>
          <a:cs typeface="+mn-cs"/>
        </a:defRPr>
      </a:lvl1pPr>
      <a:lvl2pPr marL="457169" algn="l" defTabSz="914337" rtl="0" eaLnBrk="1" latinLnBrk="0" hangingPunct="1">
        <a:defRPr sz="1800" kern="1200">
          <a:solidFill>
            <a:schemeClr val="tx1"/>
          </a:solidFill>
          <a:latin typeface="+mn-lt"/>
          <a:ea typeface="+mn-ea"/>
          <a:cs typeface="+mn-cs"/>
        </a:defRPr>
      </a:lvl2pPr>
      <a:lvl3pPr marL="914337" algn="l" defTabSz="914337" rtl="0" eaLnBrk="1" latinLnBrk="0" hangingPunct="1">
        <a:defRPr sz="1800" kern="1200">
          <a:solidFill>
            <a:schemeClr val="tx1"/>
          </a:solidFill>
          <a:latin typeface="+mn-lt"/>
          <a:ea typeface="+mn-ea"/>
          <a:cs typeface="+mn-cs"/>
        </a:defRPr>
      </a:lvl3pPr>
      <a:lvl4pPr marL="1371505" algn="l" defTabSz="914337" rtl="0" eaLnBrk="1" latinLnBrk="0" hangingPunct="1">
        <a:defRPr sz="1800" kern="1200">
          <a:solidFill>
            <a:schemeClr val="tx1"/>
          </a:solidFill>
          <a:latin typeface="+mn-lt"/>
          <a:ea typeface="+mn-ea"/>
          <a:cs typeface="+mn-cs"/>
        </a:defRPr>
      </a:lvl4pPr>
      <a:lvl5pPr marL="1828673" algn="l" defTabSz="914337" rtl="0" eaLnBrk="1" latinLnBrk="0" hangingPunct="1">
        <a:defRPr sz="1800" kern="1200">
          <a:solidFill>
            <a:schemeClr val="tx1"/>
          </a:solidFill>
          <a:latin typeface="+mn-lt"/>
          <a:ea typeface="+mn-ea"/>
          <a:cs typeface="+mn-cs"/>
        </a:defRPr>
      </a:lvl5pPr>
      <a:lvl6pPr marL="2285842" algn="l" defTabSz="914337" rtl="0" eaLnBrk="1" latinLnBrk="0" hangingPunct="1">
        <a:defRPr sz="1800" kern="1200">
          <a:solidFill>
            <a:schemeClr val="tx1"/>
          </a:solidFill>
          <a:latin typeface="+mn-lt"/>
          <a:ea typeface="+mn-ea"/>
          <a:cs typeface="+mn-cs"/>
        </a:defRPr>
      </a:lvl6pPr>
      <a:lvl7pPr marL="2743010" algn="l" defTabSz="914337" rtl="0" eaLnBrk="1" latinLnBrk="0" hangingPunct="1">
        <a:defRPr sz="1800" kern="1200">
          <a:solidFill>
            <a:schemeClr val="tx1"/>
          </a:solidFill>
          <a:latin typeface="+mn-lt"/>
          <a:ea typeface="+mn-ea"/>
          <a:cs typeface="+mn-cs"/>
        </a:defRPr>
      </a:lvl7pPr>
      <a:lvl8pPr marL="3200179" algn="l" defTabSz="914337" rtl="0" eaLnBrk="1" latinLnBrk="0" hangingPunct="1">
        <a:defRPr sz="1800" kern="1200">
          <a:solidFill>
            <a:schemeClr val="tx1"/>
          </a:solidFill>
          <a:latin typeface="+mn-lt"/>
          <a:ea typeface="+mn-ea"/>
          <a:cs typeface="+mn-cs"/>
        </a:defRPr>
      </a:lvl8pPr>
      <a:lvl9pPr marL="3657347" algn="l" defTabSz="9143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www.cbc.ca/archives/categories/lifestyle/travel/unesco-world-heritage-sites-in-canada/the-great-story-of-head-smashed-in-buffalo-jump.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210238"/>
            <a:ext cx="6546073" cy="646325"/>
          </a:xfrm>
          <a:prstGeom prst="rect">
            <a:avLst/>
          </a:prstGeom>
          <a:noFill/>
        </p:spPr>
        <p:txBody>
          <a:bodyPr wrap="none" lIns="91433" tIns="45717" rIns="91433" bIns="45717" rtlCol="0">
            <a:spAutoFit/>
          </a:bodyPr>
          <a:lstStyle/>
          <a:p>
            <a:r>
              <a:rPr lang="en-US" sz="3600" dirty="0"/>
              <a:t>Chapter 8 Pre-Columbian America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09506"/>
            <a:ext cx="3733800" cy="568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9955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2890" y="458037"/>
            <a:ext cx="8552612" cy="4571163"/>
          </a:xfrm>
          <a:prstGeom prst="rect">
            <a:avLst/>
          </a:prstGeom>
          <a:solidFill>
            <a:scrgbClr r="0" g="0" b="0">
              <a:alpha val="0"/>
            </a:scrgbClr>
          </a:solidFill>
        </p:spPr>
      </p:pic>
    </p:spTree>
    <p:extLst>
      <p:ext uri="{BB962C8B-B14F-4D97-AF65-F5344CB8AC3E}">
        <p14:creationId xmlns:p14="http://schemas.microsoft.com/office/powerpoint/2010/main" val="705449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28600" y="106666"/>
            <a:ext cx="4514736" cy="2514056"/>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4240530" y="87843"/>
            <a:ext cx="4008387" cy="2666463"/>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125730" y="2826650"/>
            <a:ext cx="4001529" cy="3256954"/>
          </a:xfrm>
          <a:prstGeom prst="rect">
            <a:avLst/>
          </a:prstGeom>
          <a:solidFill>
            <a:scrgbClr r="0" g="0" b="0">
              <a:alpha val="0"/>
            </a:scrgbClr>
          </a:solidFill>
        </p:spPr>
      </p:pic>
      <p:pic>
        <p:nvPicPr>
          <p:cNvPr id="5" name="Picture 4"/>
          <p:cNvPicPr>
            <a:picLocks/>
          </p:cNvPicPr>
          <p:nvPr/>
        </p:nvPicPr>
        <p:blipFill>
          <a:blip r:embed="rId5">
            <a:extLst>
              <a:ext uri="{28A0092B-C50C-407E-A947-70E740481C1C}">
                <a14:useLocalDpi xmlns:a14="http://schemas.microsoft.com/office/drawing/2010/main" val="0"/>
              </a:ext>
            </a:extLst>
          </a:blip>
          <a:stretch>
            <a:fillRect/>
          </a:stretch>
        </p:blipFill>
        <p:spPr>
          <a:xfrm>
            <a:off x="4251960" y="2723122"/>
            <a:ext cx="4212412" cy="3483149"/>
          </a:xfrm>
          <a:prstGeom prst="rect">
            <a:avLst/>
          </a:prstGeom>
          <a:solidFill>
            <a:scrgbClr r="0" g="0" b="0">
              <a:alpha val="0"/>
            </a:scrgbClr>
          </a:solidFill>
        </p:spPr>
      </p:pic>
    </p:spTree>
    <p:extLst>
      <p:ext uri="{BB962C8B-B14F-4D97-AF65-F5344CB8AC3E}">
        <p14:creationId xmlns:p14="http://schemas.microsoft.com/office/powerpoint/2010/main" val="3242166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38038"/>
            <a:ext cx="8991600" cy="1354118"/>
          </a:xfrm>
          <a:prstGeom prst="rect">
            <a:avLst/>
          </a:prstGeom>
          <a:noFill/>
        </p:spPr>
        <p:txBody>
          <a:bodyPr vert="horz" wrap="square" lIns="60862" tIns="30431" rIns="60862" bIns="30431" rtlCol="0">
            <a:spAutoFit/>
          </a:bodyPr>
          <a:lstStyle/>
          <a:p>
            <a:r>
              <a:rPr lang="en-US" sz="2800" dirty="0">
                <a:solidFill>
                  <a:srgbClr val="000000"/>
                </a:solidFill>
                <a:latin typeface="Arial - 47"/>
              </a:rPr>
              <a:t>Great Plains Indians-west of the </a:t>
            </a:r>
            <a:r>
              <a:rPr lang="en-US" sz="2800" dirty="0" smtClean="0">
                <a:solidFill>
                  <a:srgbClr val="000000"/>
                </a:solidFill>
                <a:latin typeface="Arial - 47"/>
              </a:rPr>
              <a:t>Mississippi</a:t>
            </a:r>
            <a:r>
              <a:rPr lang="en-US" sz="2800" dirty="0">
                <a:solidFill>
                  <a:srgbClr val="000000"/>
                </a:solidFill>
                <a:latin typeface="Arial - 47"/>
              </a:rPr>
              <a:t>.  Men left villages </a:t>
            </a:r>
            <a:r>
              <a:rPr lang="en-US" sz="2800" dirty="0" smtClean="0">
                <a:solidFill>
                  <a:srgbClr val="000000"/>
                </a:solidFill>
                <a:latin typeface="Arial - 47"/>
              </a:rPr>
              <a:t>every </a:t>
            </a:r>
            <a:r>
              <a:rPr lang="en-US" sz="2800" dirty="0">
                <a:solidFill>
                  <a:srgbClr val="000000"/>
                </a:solidFill>
                <a:latin typeface="Arial - 47"/>
              </a:rPr>
              <a:t>summer to hunt </a:t>
            </a:r>
            <a:r>
              <a:rPr lang="en-US" sz="2800" dirty="0">
                <a:latin typeface="Arial - 47"/>
              </a:rPr>
              <a:t>buffalo.  Tepees </a:t>
            </a:r>
            <a:r>
              <a:rPr lang="en-US" sz="2800" dirty="0">
                <a:solidFill>
                  <a:srgbClr val="000000"/>
                </a:solidFill>
                <a:latin typeface="Arial - 47"/>
              </a:rPr>
              <a:t>were made from stretching buffalo skins over </a:t>
            </a:r>
            <a:r>
              <a:rPr lang="en-US" sz="2800" dirty="0" smtClean="0">
                <a:solidFill>
                  <a:srgbClr val="000000"/>
                </a:solidFill>
                <a:latin typeface="Arial - 47"/>
              </a:rPr>
              <a:t>wooden </a:t>
            </a:r>
            <a:r>
              <a:rPr lang="en-US" sz="2800" dirty="0">
                <a:solidFill>
                  <a:srgbClr val="000000"/>
                </a:solidFill>
                <a:latin typeface="Arial - 47"/>
              </a:rPr>
              <a:t>poles.</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524000" y="1867841"/>
            <a:ext cx="3898202" cy="2009623"/>
          </a:xfrm>
          <a:prstGeom prst="rect">
            <a:avLst/>
          </a:prstGeom>
          <a:solidFill>
            <a:scrgbClr r="0" g="0" b="0">
              <a:alpha val="0"/>
            </a:scrgbClr>
          </a:solidFill>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4038600" y="3810000"/>
            <a:ext cx="4871999" cy="2966475"/>
          </a:xfrm>
          <a:prstGeom prst="rect">
            <a:avLst/>
          </a:prstGeom>
          <a:solidFill>
            <a:scrgbClr r="0" g="0" b="0">
              <a:alpha val="0"/>
            </a:scrgbClr>
          </a:solidFill>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39384" y="4018898"/>
            <a:ext cx="4065270" cy="2548677"/>
          </a:xfrm>
          <a:prstGeom prst="rect">
            <a:avLst/>
          </a:prstGeom>
          <a:solidFill>
            <a:scrgbClr r="0" g="0" b="0">
              <a:alpha val="0"/>
            </a:scrgbClr>
          </a:solidFill>
        </p:spPr>
      </p:pic>
    </p:spTree>
    <p:extLst>
      <p:ext uri="{BB962C8B-B14F-4D97-AF65-F5344CB8AC3E}">
        <p14:creationId xmlns:p14="http://schemas.microsoft.com/office/powerpoint/2010/main" val="1435336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6037"/>
            <a:ext cx="5221684" cy="373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937" y="3429000"/>
            <a:ext cx="613808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62600" y="838200"/>
            <a:ext cx="3276600" cy="1754326"/>
          </a:xfrm>
          <a:prstGeom prst="rect">
            <a:avLst/>
          </a:prstGeom>
        </p:spPr>
        <p:txBody>
          <a:bodyPr wrap="square">
            <a:spAutoFit/>
          </a:bodyPr>
          <a:lstStyle/>
          <a:p>
            <a:r>
              <a:rPr lang="en-US" dirty="0" smtClean="0">
                <a:hlinkClick r:id="rId4"/>
              </a:rPr>
              <a:t>http://www.cbc.ca/archives/categories/lifestyle/travel/unesco-world-heritage-sites-in-canada/the-great-story-of-head-smashed-in-buffalo-jump.html</a:t>
            </a:r>
            <a:endParaRPr lang="en-US" dirty="0" smtClean="0"/>
          </a:p>
          <a:p>
            <a:endParaRPr lang="en-US" dirty="0"/>
          </a:p>
        </p:txBody>
      </p:sp>
    </p:spTree>
    <p:extLst>
      <p:ext uri="{BB962C8B-B14F-4D97-AF65-F5344CB8AC3E}">
        <p14:creationId xmlns:p14="http://schemas.microsoft.com/office/powerpoint/2010/main" val="3778855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14351" y="150587"/>
            <a:ext cx="8100098" cy="4040413"/>
          </a:xfrm>
          <a:prstGeom prst="rect">
            <a:avLst/>
          </a:prstGeom>
          <a:solidFill>
            <a:scrgbClr r="0" g="0" b="0">
              <a:alpha val="0"/>
            </a:scrgbClr>
          </a:solidFill>
        </p:spPr>
      </p:pic>
      <p:sp>
        <p:nvSpPr>
          <p:cNvPr id="3" name="TextBox 2"/>
          <p:cNvSpPr txBox="1"/>
          <p:nvPr/>
        </p:nvSpPr>
        <p:spPr>
          <a:xfrm>
            <a:off x="76200" y="4343400"/>
            <a:ext cx="8991600" cy="2877612"/>
          </a:xfrm>
          <a:prstGeom prst="rect">
            <a:avLst/>
          </a:prstGeom>
          <a:noFill/>
        </p:spPr>
        <p:txBody>
          <a:bodyPr vert="horz" wrap="square" lIns="60862" tIns="30431" rIns="60862" bIns="30431" rtlCol="0">
            <a:spAutoFit/>
          </a:bodyPr>
          <a:lstStyle/>
          <a:p>
            <a:r>
              <a:rPr lang="en-US" sz="3200" dirty="0" smtClean="0">
                <a:solidFill>
                  <a:srgbClr val="000000"/>
                </a:solidFill>
                <a:latin typeface="Times New Roman - 47"/>
              </a:rPr>
              <a:t>A few of the Plains tribes include: </a:t>
            </a:r>
            <a:r>
              <a:rPr lang="en-US" sz="3200" dirty="0" smtClean="0">
                <a:solidFill>
                  <a:srgbClr val="000000"/>
                </a:solidFill>
                <a:latin typeface="Times New Roman - 48"/>
              </a:rPr>
              <a:t>Blackfoot, Arapaho,  Cheyenne, Comanche, Crow, Lakota,  Apache – All parts of the buffalo were used, meat, skins, bones etc.  They grew corn, beans and squash along river valleys too.</a:t>
            </a:r>
          </a:p>
          <a:p>
            <a:r>
              <a:rPr lang="en-US" sz="2300" dirty="0" smtClean="0">
                <a:solidFill>
                  <a:srgbClr val="000000"/>
                </a:solidFill>
                <a:latin typeface="Times New Roman - 47"/>
              </a:rPr>
              <a:t>  </a:t>
            </a:r>
            <a:endParaRPr lang="en-US" sz="2300" dirty="0">
              <a:solidFill>
                <a:srgbClr val="000000"/>
              </a:solidFill>
              <a:latin typeface="Times New Roman - 47"/>
            </a:endParaRPr>
          </a:p>
        </p:txBody>
      </p:sp>
    </p:spTree>
    <p:extLst>
      <p:ext uri="{BB962C8B-B14F-4D97-AF65-F5344CB8AC3E}">
        <p14:creationId xmlns:p14="http://schemas.microsoft.com/office/powerpoint/2010/main" val="828822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05790" y="106666"/>
            <a:ext cx="8255775" cy="3162334"/>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31494" y="3269000"/>
            <a:ext cx="4726305" cy="3360399"/>
          </a:xfrm>
          <a:prstGeom prst="rect">
            <a:avLst/>
          </a:prstGeom>
          <a:solidFill>
            <a:scrgbClr r="0" g="0" b="0">
              <a:alpha val="0"/>
            </a:scrgbClr>
          </a:solidFill>
        </p:spPr>
      </p:pic>
    </p:spTree>
    <p:extLst>
      <p:ext uri="{BB962C8B-B14F-4D97-AF65-F5344CB8AC3E}">
        <p14:creationId xmlns:p14="http://schemas.microsoft.com/office/powerpoint/2010/main" val="1158367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20040" y="175684"/>
            <a:ext cx="8367217" cy="3634315"/>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490655" y="3657600"/>
            <a:ext cx="3554044" cy="3011852"/>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4876800" y="3441549"/>
            <a:ext cx="3980155" cy="3227903"/>
          </a:xfrm>
          <a:prstGeom prst="rect">
            <a:avLst/>
          </a:prstGeom>
          <a:solidFill>
            <a:scrgbClr r="0" g="0" b="0">
              <a:alpha val="0"/>
            </a:scrgbClr>
          </a:solidFill>
        </p:spPr>
      </p:pic>
    </p:spTree>
    <p:extLst>
      <p:ext uri="{BB962C8B-B14F-4D97-AF65-F5344CB8AC3E}">
        <p14:creationId xmlns:p14="http://schemas.microsoft.com/office/powerpoint/2010/main" val="2811742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88234"/>
            <a:ext cx="8763000" cy="3385443"/>
          </a:xfrm>
          <a:prstGeom prst="rect">
            <a:avLst/>
          </a:prstGeom>
          <a:noFill/>
        </p:spPr>
        <p:txBody>
          <a:bodyPr vert="horz" wrap="square" lIns="60862" tIns="30431" rIns="60862" bIns="30431" rtlCol="0">
            <a:spAutoFit/>
          </a:bodyPr>
          <a:lstStyle/>
          <a:p>
            <a:r>
              <a:rPr lang="en-US" sz="3600" dirty="0">
                <a:solidFill>
                  <a:srgbClr val="000000"/>
                </a:solidFill>
                <a:latin typeface="Arial - 47"/>
              </a:rPr>
              <a:t>Southwest People: Anasazi</a:t>
            </a:r>
          </a:p>
          <a:p>
            <a:r>
              <a:rPr lang="en-US" sz="3600" dirty="0">
                <a:solidFill>
                  <a:srgbClr val="000000"/>
                </a:solidFill>
                <a:latin typeface="Arial - 47"/>
              </a:rPr>
              <a:t>New Mexico etc.  Very dry but </a:t>
            </a:r>
            <a:r>
              <a:rPr lang="en-US" sz="3600" dirty="0" smtClean="0">
                <a:solidFill>
                  <a:srgbClr val="000000"/>
                </a:solidFill>
                <a:latin typeface="Arial - 47"/>
              </a:rPr>
              <a:t>they </a:t>
            </a:r>
            <a:r>
              <a:rPr lang="en-US" sz="3600" dirty="0">
                <a:solidFill>
                  <a:srgbClr val="000000"/>
                </a:solidFill>
                <a:latin typeface="Arial - 47"/>
              </a:rPr>
              <a:t>were able to establish an </a:t>
            </a:r>
            <a:r>
              <a:rPr lang="en-US" sz="3600" dirty="0" smtClean="0">
                <a:solidFill>
                  <a:srgbClr val="000000"/>
                </a:solidFill>
                <a:latin typeface="Arial - 47"/>
              </a:rPr>
              <a:t>extensive </a:t>
            </a:r>
            <a:r>
              <a:rPr lang="en-US" sz="3600" dirty="0">
                <a:latin typeface="Arial - 47"/>
              </a:rPr>
              <a:t>farming</a:t>
            </a:r>
            <a:r>
              <a:rPr lang="en-US" sz="3600" dirty="0">
                <a:solidFill>
                  <a:srgbClr val="000000"/>
                </a:solidFill>
                <a:latin typeface="Arial - 47"/>
              </a:rPr>
              <a:t> society.  They used canals and earth dams to </a:t>
            </a:r>
            <a:r>
              <a:rPr lang="en-US" sz="3600" dirty="0" smtClean="0">
                <a:solidFill>
                  <a:srgbClr val="000000"/>
                </a:solidFill>
                <a:latin typeface="Arial - 47"/>
              </a:rPr>
              <a:t>turn </a:t>
            </a:r>
            <a:r>
              <a:rPr lang="en-US" sz="3600" dirty="0">
                <a:latin typeface="Arial - 47"/>
              </a:rPr>
              <a:t>desert </a:t>
            </a:r>
            <a:r>
              <a:rPr lang="en-US" sz="3600" dirty="0">
                <a:solidFill>
                  <a:srgbClr val="000000"/>
                </a:solidFill>
                <a:latin typeface="Arial - 47"/>
              </a:rPr>
              <a:t>into farmland.  Great at making baskets and pottery.</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742950" y="3573677"/>
            <a:ext cx="7582319" cy="2915175"/>
          </a:xfrm>
          <a:prstGeom prst="rect">
            <a:avLst/>
          </a:prstGeom>
          <a:solidFill>
            <a:scrgbClr r="0" g="0" b="0">
              <a:alpha val="0"/>
            </a:scrgbClr>
          </a:solidFill>
        </p:spPr>
      </p:pic>
    </p:spTree>
    <p:extLst>
      <p:ext uri="{BB962C8B-B14F-4D97-AF65-F5344CB8AC3E}">
        <p14:creationId xmlns:p14="http://schemas.microsoft.com/office/powerpoint/2010/main" val="3442501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54000" y="357455"/>
            <a:ext cx="8661400" cy="5967145"/>
          </a:xfrm>
          <a:prstGeom prst="rect">
            <a:avLst/>
          </a:prstGeom>
          <a:solidFill>
            <a:scrgbClr r="0" g="0" b="0">
              <a:alpha val="0"/>
            </a:scrgbClr>
          </a:solidFill>
        </p:spPr>
      </p:pic>
    </p:spTree>
    <p:extLst>
      <p:ext uri="{BB962C8B-B14F-4D97-AF65-F5344CB8AC3E}">
        <p14:creationId xmlns:p14="http://schemas.microsoft.com/office/powerpoint/2010/main" val="3253069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05790" y="263528"/>
            <a:ext cx="8010716" cy="5680072"/>
          </a:xfrm>
          <a:prstGeom prst="rect">
            <a:avLst/>
          </a:prstGeom>
          <a:solidFill>
            <a:scrgbClr r="0" g="0" b="0">
              <a:alpha val="0"/>
            </a:scrgbClr>
          </a:solidFill>
        </p:spPr>
      </p:pic>
      <p:sp>
        <p:nvSpPr>
          <p:cNvPr id="4" name="TextBox 3"/>
          <p:cNvSpPr txBox="1"/>
          <p:nvPr/>
        </p:nvSpPr>
        <p:spPr>
          <a:xfrm>
            <a:off x="2438400" y="6096000"/>
            <a:ext cx="4246355" cy="646331"/>
          </a:xfrm>
          <a:prstGeom prst="rect">
            <a:avLst/>
          </a:prstGeom>
          <a:noFill/>
        </p:spPr>
        <p:txBody>
          <a:bodyPr wrap="none" rtlCol="0">
            <a:spAutoFit/>
          </a:bodyPr>
          <a:lstStyle/>
          <a:p>
            <a:r>
              <a:rPr lang="en-US" sz="3600" dirty="0" smtClean="0"/>
              <a:t>Mesa Verde-Colorado</a:t>
            </a:r>
            <a:endParaRPr lang="en-US" sz="3600" dirty="0"/>
          </a:p>
        </p:txBody>
      </p:sp>
    </p:spTree>
    <p:extLst>
      <p:ext uri="{BB962C8B-B14F-4D97-AF65-F5344CB8AC3E}">
        <p14:creationId xmlns:p14="http://schemas.microsoft.com/office/powerpoint/2010/main" val="2129576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5293"/>
            <a:ext cx="8795004" cy="1123281"/>
          </a:xfrm>
          <a:prstGeom prst="rect">
            <a:avLst/>
          </a:prstGeom>
          <a:noFill/>
        </p:spPr>
        <p:txBody>
          <a:bodyPr vert="horz" wrap="square" lIns="60858" tIns="30429" rIns="60858" bIns="30429" rtlCol="0">
            <a:spAutoFit/>
          </a:bodyPr>
          <a:lstStyle/>
          <a:p>
            <a:r>
              <a:rPr lang="en-US" sz="2300" dirty="0">
                <a:solidFill>
                  <a:srgbClr val="FF0000"/>
                </a:solidFill>
                <a:latin typeface="Arial - 47"/>
              </a:rPr>
              <a:t>Bering</a:t>
            </a:r>
            <a:r>
              <a:rPr lang="en-US" sz="2300" dirty="0">
                <a:solidFill>
                  <a:srgbClr val="000000"/>
                </a:solidFill>
                <a:latin typeface="Arial - 47"/>
              </a:rPr>
              <a:t> Strait - between Alaska and Russia (58 miles) During the </a:t>
            </a:r>
            <a:r>
              <a:rPr lang="en-US" sz="2300" dirty="0" smtClean="0">
                <a:solidFill>
                  <a:srgbClr val="000000"/>
                </a:solidFill>
                <a:latin typeface="Arial - 47"/>
              </a:rPr>
              <a:t>last </a:t>
            </a:r>
            <a:r>
              <a:rPr lang="en-US" sz="2300" dirty="0">
                <a:solidFill>
                  <a:srgbClr val="000000"/>
                </a:solidFill>
                <a:latin typeface="Arial - 47"/>
              </a:rPr>
              <a:t>Ice Age (100,000 - 8,000 </a:t>
            </a:r>
            <a:r>
              <a:rPr lang="en-US" sz="2300" dirty="0" smtClean="0">
                <a:solidFill>
                  <a:srgbClr val="000000"/>
                </a:solidFill>
                <a:latin typeface="Arial - 47"/>
              </a:rPr>
              <a:t>years </a:t>
            </a:r>
            <a:r>
              <a:rPr lang="en-US" sz="2300" dirty="0">
                <a:solidFill>
                  <a:srgbClr val="000000"/>
                </a:solidFill>
                <a:latin typeface="Arial - 47"/>
              </a:rPr>
              <a:t>ago)there was a </a:t>
            </a:r>
            <a:r>
              <a:rPr lang="en-US" sz="2300" dirty="0">
                <a:solidFill>
                  <a:srgbClr val="FF0000"/>
                </a:solidFill>
                <a:latin typeface="Arial - 47"/>
              </a:rPr>
              <a:t>land</a:t>
            </a:r>
            <a:r>
              <a:rPr lang="en-US" sz="2300" dirty="0">
                <a:solidFill>
                  <a:srgbClr val="000000"/>
                </a:solidFill>
                <a:latin typeface="Arial - 47"/>
              </a:rPr>
              <a:t> </a:t>
            </a:r>
            <a:r>
              <a:rPr lang="en-US" sz="2300" dirty="0" smtClean="0">
                <a:solidFill>
                  <a:srgbClr val="000000"/>
                </a:solidFill>
                <a:latin typeface="Arial - 47"/>
              </a:rPr>
              <a:t>bridge </a:t>
            </a:r>
            <a:r>
              <a:rPr lang="en-US" sz="2300" dirty="0">
                <a:solidFill>
                  <a:srgbClr val="000000"/>
                </a:solidFill>
                <a:latin typeface="Arial - 47"/>
              </a:rPr>
              <a:t>that allowed people from </a:t>
            </a:r>
            <a:r>
              <a:rPr lang="en-US" sz="2300" dirty="0" smtClean="0">
                <a:solidFill>
                  <a:srgbClr val="000000"/>
                </a:solidFill>
                <a:latin typeface="Arial - 47"/>
              </a:rPr>
              <a:t>Asia </a:t>
            </a:r>
            <a:r>
              <a:rPr lang="en-US" sz="2300" dirty="0">
                <a:solidFill>
                  <a:srgbClr val="000000"/>
                </a:solidFill>
                <a:latin typeface="Arial - 47"/>
              </a:rPr>
              <a:t>to migrate to North America.</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55812" y="1295400"/>
            <a:ext cx="4880610" cy="5029200"/>
          </a:xfrm>
          <a:prstGeom prst="rect">
            <a:avLst/>
          </a:prstGeom>
          <a:solidFill>
            <a:scrgbClr r="0" g="0" b="0">
              <a:alpha val="0"/>
            </a:scrgbClr>
          </a:solid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763" y="3352800"/>
            <a:ext cx="5672137" cy="284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512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98634" y="381000"/>
            <a:ext cx="8762999" cy="6196392"/>
          </a:xfrm>
          <a:prstGeom prst="rect">
            <a:avLst/>
          </a:prstGeom>
          <a:solidFill>
            <a:scrgbClr r="0" g="0" b="0">
              <a:alpha val="0"/>
            </a:scrgbClr>
          </a:solidFill>
        </p:spPr>
      </p:pic>
    </p:spTree>
    <p:extLst>
      <p:ext uri="{BB962C8B-B14F-4D97-AF65-F5344CB8AC3E}">
        <p14:creationId xmlns:p14="http://schemas.microsoft.com/office/powerpoint/2010/main" val="865046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291590" y="152400"/>
            <a:ext cx="5715000" cy="2684638"/>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1600200" y="3021460"/>
            <a:ext cx="5715000" cy="3630201"/>
          </a:xfrm>
          <a:prstGeom prst="rect">
            <a:avLst/>
          </a:prstGeom>
          <a:solidFill>
            <a:scrgbClr r="0" g="0" b="0">
              <a:alpha val="0"/>
            </a:scrgbClr>
          </a:solidFill>
        </p:spPr>
      </p:pic>
    </p:spTree>
    <p:extLst>
      <p:ext uri="{BB962C8B-B14F-4D97-AF65-F5344CB8AC3E}">
        <p14:creationId xmlns:p14="http://schemas.microsoft.com/office/powerpoint/2010/main" val="1144467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202140" y="381000"/>
            <a:ext cx="6705600" cy="5105400"/>
          </a:xfrm>
          <a:prstGeom prst="rect">
            <a:avLst/>
          </a:prstGeom>
          <a:solidFill>
            <a:scrgbClr r="0" g="0" b="0">
              <a:alpha val="0"/>
            </a:scrgbClr>
          </a:solidFill>
        </p:spPr>
      </p:pic>
    </p:spTree>
    <p:extLst>
      <p:ext uri="{BB962C8B-B14F-4D97-AF65-F5344CB8AC3E}">
        <p14:creationId xmlns:p14="http://schemas.microsoft.com/office/powerpoint/2010/main" val="1054135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97" y="609601"/>
            <a:ext cx="888800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237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81000" y="457200"/>
            <a:ext cx="8279511" cy="5791200"/>
          </a:xfrm>
          <a:prstGeom prst="rect">
            <a:avLst/>
          </a:prstGeom>
          <a:solidFill>
            <a:scrgbClr r="0" g="0" b="0">
              <a:alpha val="0"/>
            </a:scrgbClr>
          </a:solidFill>
        </p:spPr>
      </p:pic>
    </p:spTree>
    <p:extLst>
      <p:ext uri="{BB962C8B-B14F-4D97-AF65-F5344CB8AC3E}">
        <p14:creationId xmlns:p14="http://schemas.microsoft.com/office/powerpoint/2010/main" val="701407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92" y="263528"/>
            <a:ext cx="8796757" cy="1961548"/>
          </a:xfrm>
          <a:prstGeom prst="rect">
            <a:avLst/>
          </a:prstGeom>
          <a:noFill/>
        </p:spPr>
        <p:txBody>
          <a:bodyPr vert="horz" lIns="60862" tIns="30431" rIns="60862" bIns="30431" rtlCol="0">
            <a:spAutoFit/>
          </a:bodyPr>
          <a:lstStyle/>
          <a:p>
            <a:r>
              <a:rPr lang="en-US" sz="2400" dirty="0">
                <a:solidFill>
                  <a:srgbClr val="000000"/>
                </a:solidFill>
                <a:latin typeface="Arial - 48"/>
              </a:rPr>
              <a:t>Maya and Toltec were located on </a:t>
            </a:r>
            <a:r>
              <a:rPr lang="en-US" sz="2400" dirty="0" smtClean="0">
                <a:solidFill>
                  <a:srgbClr val="000000"/>
                </a:solidFill>
                <a:latin typeface="Arial - 48"/>
              </a:rPr>
              <a:t>the </a:t>
            </a:r>
            <a:r>
              <a:rPr lang="en-US" sz="2400" u="sng" dirty="0">
                <a:latin typeface="Arial - 48"/>
              </a:rPr>
              <a:t>Yucatan Peninsula</a:t>
            </a:r>
            <a:r>
              <a:rPr lang="en-US" sz="2400" dirty="0">
                <a:solidFill>
                  <a:srgbClr val="000000"/>
                </a:solidFill>
                <a:latin typeface="Arial - 48"/>
              </a:rPr>
              <a:t>.  (300-900 </a:t>
            </a:r>
            <a:r>
              <a:rPr lang="en-US" sz="2400" dirty="0" smtClean="0">
                <a:solidFill>
                  <a:srgbClr val="000000"/>
                </a:solidFill>
                <a:latin typeface="Arial - 48"/>
              </a:rPr>
              <a:t>A.D</a:t>
            </a:r>
            <a:r>
              <a:rPr lang="en-US" sz="2400" dirty="0">
                <a:solidFill>
                  <a:srgbClr val="000000"/>
                </a:solidFill>
                <a:latin typeface="Arial - 48"/>
              </a:rPr>
              <a:t>.) It was one of the most </a:t>
            </a:r>
            <a:r>
              <a:rPr lang="en-US" sz="2400" dirty="0" smtClean="0">
                <a:solidFill>
                  <a:srgbClr val="000000"/>
                </a:solidFill>
                <a:latin typeface="Arial - 48"/>
              </a:rPr>
              <a:t>sophisticated </a:t>
            </a:r>
            <a:r>
              <a:rPr lang="en-US" sz="2400" dirty="0">
                <a:solidFill>
                  <a:srgbClr val="000000"/>
                </a:solidFill>
                <a:latin typeface="Arial - 48"/>
              </a:rPr>
              <a:t>civilizations in the </a:t>
            </a:r>
            <a:r>
              <a:rPr lang="en-US" sz="2400" dirty="0" smtClean="0">
                <a:solidFill>
                  <a:srgbClr val="000000"/>
                </a:solidFill>
                <a:latin typeface="Arial - 48"/>
              </a:rPr>
              <a:t>Americas</a:t>
            </a:r>
            <a:r>
              <a:rPr lang="en-US" sz="2400" dirty="0">
                <a:solidFill>
                  <a:srgbClr val="000000"/>
                </a:solidFill>
                <a:latin typeface="Arial - 48"/>
              </a:rPr>
              <a:t>.  </a:t>
            </a:r>
            <a:r>
              <a:rPr lang="en-US" sz="2400" b="1" dirty="0">
                <a:solidFill>
                  <a:srgbClr val="000000"/>
                </a:solidFill>
                <a:latin typeface="Arial - 48"/>
              </a:rPr>
              <a:t>Decline came from </a:t>
            </a:r>
            <a:r>
              <a:rPr lang="en-US" sz="2400" b="1" dirty="0" smtClean="0">
                <a:solidFill>
                  <a:srgbClr val="000000"/>
                </a:solidFill>
                <a:latin typeface="Arial - 48"/>
              </a:rPr>
              <a:t>revolt</a:t>
            </a:r>
            <a:r>
              <a:rPr lang="en-US" sz="2400" b="1" dirty="0">
                <a:solidFill>
                  <a:srgbClr val="000000"/>
                </a:solidFill>
                <a:latin typeface="Arial - 48"/>
              </a:rPr>
              <a:t>, invasion and natural </a:t>
            </a:r>
            <a:r>
              <a:rPr lang="en-US" sz="2400" b="1" dirty="0" smtClean="0">
                <a:solidFill>
                  <a:srgbClr val="000000"/>
                </a:solidFill>
                <a:latin typeface="Arial - 48"/>
              </a:rPr>
              <a:t>disaster</a:t>
            </a:r>
            <a:r>
              <a:rPr lang="en-US" sz="2400" b="1" dirty="0">
                <a:solidFill>
                  <a:srgbClr val="000000"/>
                </a:solidFill>
                <a:latin typeface="Arial - 48"/>
              </a:rPr>
              <a:t>.</a:t>
            </a:r>
            <a:r>
              <a:rPr lang="en-US" sz="2400" dirty="0">
                <a:solidFill>
                  <a:srgbClr val="000000"/>
                </a:solidFill>
                <a:latin typeface="Arial - 48"/>
              </a:rPr>
              <a:t> </a:t>
            </a:r>
            <a:r>
              <a:rPr lang="en-US" sz="2400" dirty="0" smtClean="0">
                <a:solidFill>
                  <a:srgbClr val="000000"/>
                </a:solidFill>
                <a:latin typeface="Arial - 48"/>
              </a:rPr>
              <a:t>(Volcano) </a:t>
            </a:r>
            <a:r>
              <a:rPr lang="en-US" sz="2400" dirty="0">
                <a:solidFill>
                  <a:srgbClr val="000000"/>
                </a:solidFill>
                <a:latin typeface="Arial - 48"/>
              </a:rPr>
              <a:t>Dense jungle covered </a:t>
            </a:r>
            <a:r>
              <a:rPr lang="en-US" sz="2400" dirty="0" smtClean="0">
                <a:solidFill>
                  <a:srgbClr val="000000"/>
                </a:solidFill>
                <a:latin typeface="Arial - 48"/>
              </a:rPr>
              <a:t>cities </a:t>
            </a:r>
            <a:r>
              <a:rPr lang="en-US" sz="2400" dirty="0">
                <a:solidFill>
                  <a:srgbClr val="000000"/>
                </a:solidFill>
                <a:latin typeface="Arial - 48"/>
              </a:rPr>
              <a:t>that were not discovered until </a:t>
            </a:r>
            <a:r>
              <a:rPr lang="en-US" sz="2400" dirty="0" smtClean="0">
                <a:solidFill>
                  <a:srgbClr val="000000"/>
                </a:solidFill>
                <a:latin typeface="Arial - 48"/>
              </a:rPr>
              <a:t>1800's</a:t>
            </a:r>
            <a:r>
              <a:rPr lang="en-US" sz="2400" dirty="0">
                <a:solidFill>
                  <a:srgbClr val="000000"/>
                </a:solidFill>
                <a:latin typeface="Arial - 48"/>
              </a:rPr>
              <a:t>.</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074420" y="2362200"/>
            <a:ext cx="6770903" cy="4226840"/>
          </a:xfrm>
          <a:prstGeom prst="rect">
            <a:avLst/>
          </a:prstGeom>
          <a:solidFill>
            <a:scrgbClr r="0" g="0" b="0">
              <a:alpha val="0"/>
            </a:scrgbClr>
          </a:solidFill>
        </p:spPr>
      </p:pic>
    </p:spTree>
    <p:extLst>
      <p:ext uri="{BB962C8B-B14F-4D97-AF65-F5344CB8AC3E}">
        <p14:creationId xmlns:p14="http://schemas.microsoft.com/office/powerpoint/2010/main" val="2526051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57200"/>
            <a:ext cx="8915400" cy="6186309"/>
          </a:xfrm>
          <a:prstGeom prst="rect">
            <a:avLst/>
          </a:prstGeom>
          <a:noFill/>
        </p:spPr>
        <p:txBody>
          <a:bodyPr wrap="square" rtlCol="0">
            <a:spAutoFit/>
          </a:bodyPr>
          <a:lstStyle/>
          <a:p>
            <a:r>
              <a:rPr lang="en-US" sz="3600" dirty="0" smtClean="0"/>
              <a:t>Mayan cities built around central pyramid topped by a shrine to the Gods.  Developed a complicated calendar, palaces, ball court.  Ruled by hereditary ruling class.  City states often at war with each other, captured soldiers became slaves, captured nobles and war leaders were used for human sacrifice. Many kings claimed to be descended from the gods.  Most peasants were farmers.</a:t>
            </a:r>
          </a:p>
          <a:p>
            <a:r>
              <a:rPr lang="en-US" sz="3600" dirty="0" smtClean="0"/>
              <a:t>Maya numerals based on 20 and had a symbol for 0.</a:t>
            </a:r>
            <a:endParaRPr lang="en-US" sz="3600" dirty="0"/>
          </a:p>
        </p:txBody>
      </p:sp>
    </p:spTree>
    <p:extLst>
      <p:ext uri="{BB962C8B-B14F-4D97-AF65-F5344CB8AC3E}">
        <p14:creationId xmlns:p14="http://schemas.microsoft.com/office/powerpoint/2010/main" val="4041240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0"/>
            <a:ext cx="5348288" cy="398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7" y="3257550"/>
            <a:ext cx="6005513" cy="400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2755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54" y="1143000"/>
            <a:ext cx="7443031"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4897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44000" cy="6186309"/>
          </a:xfrm>
          <a:prstGeom prst="rect">
            <a:avLst/>
          </a:prstGeom>
          <a:noFill/>
        </p:spPr>
        <p:txBody>
          <a:bodyPr wrap="square" rtlCol="0">
            <a:spAutoFit/>
          </a:bodyPr>
          <a:lstStyle/>
          <a:p>
            <a:r>
              <a:rPr lang="en-US" sz="3600" dirty="0" smtClean="0"/>
              <a:t>Mayan supreme god = </a:t>
            </a:r>
            <a:r>
              <a:rPr lang="en-US" sz="3600" dirty="0" err="1" smtClean="0"/>
              <a:t>Itzamna</a:t>
            </a:r>
            <a:r>
              <a:rPr lang="en-US" sz="3600" dirty="0" smtClean="0"/>
              <a:t>  Human sacrifice to keep gods happy.  Created a complex writing system of hieroglyphs.  (Egypt) Spanish conquerors destroyed most writings stating they were evil.  Wrote on bark 4 remain.  </a:t>
            </a:r>
          </a:p>
          <a:p>
            <a:r>
              <a:rPr lang="en-US" sz="3600" dirty="0" smtClean="0"/>
              <a:t>Calendar = long count, based on cycles of creation and destruction.  12/23/2012 was supposed to be the END, were still here.</a:t>
            </a:r>
          </a:p>
          <a:p>
            <a:r>
              <a:rPr lang="en-US" sz="3600" dirty="0" smtClean="0"/>
              <a:t>2 systems for measuring time.  Solar calendar 365 days (18 months of 20 days plus 5 extra. And the sacred calendar of 260 days. (priests)</a:t>
            </a:r>
            <a:endParaRPr lang="en-US" sz="3600" dirty="0"/>
          </a:p>
        </p:txBody>
      </p:sp>
    </p:spTree>
    <p:extLst>
      <p:ext uri="{BB962C8B-B14F-4D97-AF65-F5344CB8AC3E}">
        <p14:creationId xmlns:p14="http://schemas.microsoft.com/office/powerpoint/2010/main" val="838593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40" y="153537"/>
            <a:ext cx="861060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522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17170" y="373331"/>
            <a:ext cx="8686800" cy="2244969"/>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02920" y="2618300"/>
            <a:ext cx="7884414" cy="4210590"/>
          </a:xfrm>
          <a:prstGeom prst="rect">
            <a:avLst/>
          </a:prstGeom>
          <a:solidFill>
            <a:scrgbClr r="0" g="0" b="0">
              <a:alpha val="0"/>
            </a:scrgbClr>
          </a:solidFill>
        </p:spPr>
      </p:pic>
    </p:spTree>
    <p:extLst>
      <p:ext uri="{BB962C8B-B14F-4D97-AF65-F5344CB8AC3E}">
        <p14:creationId xmlns:p14="http://schemas.microsoft.com/office/powerpoint/2010/main" val="926870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94360" y="527056"/>
            <a:ext cx="8164335" cy="4806944"/>
          </a:xfrm>
          <a:prstGeom prst="rect">
            <a:avLst/>
          </a:prstGeom>
          <a:solidFill>
            <a:scrgbClr r="0" g="0" b="0">
              <a:alpha val="0"/>
            </a:scrgbClr>
          </a:solidFill>
        </p:spPr>
      </p:pic>
      <p:sp>
        <p:nvSpPr>
          <p:cNvPr id="3" name="TextBox 2"/>
          <p:cNvSpPr txBox="1"/>
          <p:nvPr/>
        </p:nvSpPr>
        <p:spPr>
          <a:xfrm>
            <a:off x="3124200" y="5715000"/>
            <a:ext cx="3287268" cy="615454"/>
          </a:xfrm>
          <a:prstGeom prst="rect">
            <a:avLst/>
          </a:prstGeom>
          <a:noFill/>
        </p:spPr>
        <p:txBody>
          <a:bodyPr vert="horz" lIns="60862" tIns="30431" rIns="60862" bIns="30431" rtlCol="0">
            <a:spAutoFit/>
          </a:bodyPr>
          <a:lstStyle/>
          <a:p>
            <a:endParaRPr lang="en-US" dirty="0" smtClean="0"/>
          </a:p>
          <a:p>
            <a:r>
              <a:rPr lang="en-US" dirty="0" err="1" smtClean="0"/>
              <a:t>D</a:t>
            </a:r>
            <a:r>
              <a:rPr lang="en-US" u="sng" dirty="0" err="1">
                <a:solidFill>
                  <a:srgbClr val="0000FF"/>
                </a:solidFill>
                <a:latin typeface="Times New Roman - 36"/>
              </a:rPr>
              <a:t>zibanche</a:t>
            </a:r>
            <a:r>
              <a:rPr lang="en-US" u="sng" dirty="0">
                <a:solidFill>
                  <a:srgbClr val="0000FF"/>
                </a:solidFill>
                <a:latin typeface="Times New Roman - 36"/>
              </a:rPr>
              <a:t> Ruins</a:t>
            </a:r>
          </a:p>
        </p:txBody>
      </p:sp>
    </p:spTree>
    <p:extLst>
      <p:ext uri="{BB962C8B-B14F-4D97-AF65-F5344CB8AC3E}">
        <p14:creationId xmlns:p14="http://schemas.microsoft.com/office/powerpoint/2010/main" val="3500942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74370" y="508233"/>
            <a:ext cx="7315200" cy="5206767"/>
          </a:xfrm>
          <a:prstGeom prst="rect">
            <a:avLst/>
          </a:prstGeom>
          <a:solidFill>
            <a:scrgbClr r="0" g="0" b="0">
              <a:alpha val="0"/>
            </a:scrgbClr>
          </a:solidFill>
        </p:spPr>
      </p:pic>
    </p:spTree>
    <p:extLst>
      <p:ext uri="{BB962C8B-B14F-4D97-AF65-F5344CB8AC3E}">
        <p14:creationId xmlns:p14="http://schemas.microsoft.com/office/powerpoint/2010/main" val="2171910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04800" y="609600"/>
            <a:ext cx="8686800" cy="6172200"/>
          </a:xfrm>
          <a:prstGeom prst="rect">
            <a:avLst/>
          </a:prstGeom>
          <a:solidFill>
            <a:scrgbClr r="0" g="0" b="0">
              <a:alpha val="0"/>
            </a:scrgbClr>
          </a:solidFill>
        </p:spPr>
      </p:pic>
    </p:spTree>
    <p:extLst>
      <p:ext uri="{BB962C8B-B14F-4D97-AF65-F5344CB8AC3E}">
        <p14:creationId xmlns:p14="http://schemas.microsoft.com/office/powerpoint/2010/main" val="1305344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20700" y="774700"/>
            <a:ext cx="8941054" cy="6002528"/>
          </a:xfrm>
          <a:prstGeom prst="rect">
            <a:avLst/>
          </a:prstGeom>
          <a:solidFill>
            <a:scrgbClr r="0" g="0" b="0">
              <a:alpha val="0"/>
            </a:scrgbClr>
          </a:solidFill>
        </p:spPr>
      </p:pic>
    </p:spTree>
    <p:extLst>
      <p:ext uri="{BB962C8B-B14F-4D97-AF65-F5344CB8AC3E}">
        <p14:creationId xmlns:p14="http://schemas.microsoft.com/office/powerpoint/2010/main" val="39923927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6700" y="1231900"/>
            <a:ext cx="9031859" cy="4675886"/>
          </a:xfrm>
          <a:prstGeom prst="rect">
            <a:avLst/>
          </a:prstGeom>
          <a:solidFill>
            <a:scrgbClr r="0" g="0" b="0">
              <a:alpha val="0"/>
            </a:scrgbClr>
          </a:solidFill>
        </p:spPr>
      </p:pic>
    </p:spTree>
    <p:extLst>
      <p:ext uri="{BB962C8B-B14F-4D97-AF65-F5344CB8AC3E}">
        <p14:creationId xmlns:p14="http://schemas.microsoft.com/office/powerpoint/2010/main" val="2407905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839200" cy="5632311"/>
          </a:xfrm>
          <a:prstGeom prst="rect">
            <a:avLst/>
          </a:prstGeom>
          <a:noFill/>
        </p:spPr>
        <p:txBody>
          <a:bodyPr wrap="square" rtlCol="0">
            <a:spAutoFit/>
          </a:bodyPr>
          <a:lstStyle/>
          <a:p>
            <a:r>
              <a:rPr lang="en-US" sz="3600" dirty="0" smtClean="0"/>
              <a:t>The </a:t>
            </a:r>
            <a:r>
              <a:rPr lang="en-US" sz="3600" b="1" dirty="0" smtClean="0"/>
              <a:t>Toltec</a:t>
            </a:r>
            <a:r>
              <a:rPr lang="en-US" sz="3600" dirty="0" smtClean="0"/>
              <a:t>-peak at 950 to 1150, Tula near Mexico City.  </a:t>
            </a:r>
          </a:p>
          <a:p>
            <a:r>
              <a:rPr lang="en-US" sz="3600" dirty="0" smtClean="0"/>
              <a:t>Claim to fame!!!  </a:t>
            </a:r>
            <a:r>
              <a:rPr lang="en-US" sz="3600" b="1" dirty="0" smtClean="0"/>
              <a:t>First to do metal work in Mesoamerica (Gold, silver and copper)</a:t>
            </a:r>
          </a:p>
          <a:p>
            <a:r>
              <a:rPr lang="en-US" sz="3600" b="1" dirty="0" smtClean="0"/>
              <a:t>Like Bantu in Africa.</a:t>
            </a:r>
          </a:p>
          <a:p>
            <a:r>
              <a:rPr lang="en-US" sz="3600" dirty="0" smtClean="0"/>
              <a:t>Began to decline ~ 1125 due to fighting among groups in Tula.  No single ruling group for 200 years when Aztec Empire emerged, they carried on many of the Toltec traditions.</a:t>
            </a:r>
          </a:p>
          <a:p>
            <a:endParaRPr lang="en-US" sz="3600" dirty="0"/>
          </a:p>
        </p:txBody>
      </p:sp>
    </p:spTree>
    <p:extLst>
      <p:ext uri="{BB962C8B-B14F-4D97-AF65-F5344CB8AC3E}">
        <p14:creationId xmlns:p14="http://schemas.microsoft.com/office/powerpoint/2010/main" val="3384422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4506"/>
            <a:ext cx="8915400" cy="6740307"/>
          </a:xfrm>
          <a:prstGeom prst="rect">
            <a:avLst/>
          </a:prstGeom>
          <a:noFill/>
        </p:spPr>
        <p:txBody>
          <a:bodyPr wrap="square" rtlCol="0">
            <a:spAutoFit/>
          </a:bodyPr>
          <a:lstStyle/>
          <a:p>
            <a:r>
              <a:rPr lang="en-US" sz="3600" dirty="0" smtClean="0"/>
              <a:t>Aztec- 12</a:t>
            </a:r>
            <a:r>
              <a:rPr lang="en-US" sz="3600" baseline="30000" dirty="0" smtClean="0"/>
              <a:t>th</a:t>
            </a:r>
            <a:r>
              <a:rPr lang="en-US" sz="3600" dirty="0" smtClean="0"/>
              <a:t> century-Valley of Mexico, capital at Tenochtitlan now Mexico City. When Aztec’s arrived in the area, they were forced into the swamp snake infested area.  Aztec persevered!  Huitzilopochtli-Aztec God of war and of the sun, told them when they saw an eagle perched on a cactus growing out of a rock their journey would end.  That was Tenochtitlan!  For 100 years they built temples, public houses and houses.  Also stone roadways across Lake </a:t>
            </a:r>
            <a:r>
              <a:rPr lang="en-US" sz="3600" dirty="0" err="1" smtClean="0"/>
              <a:t>Texoco</a:t>
            </a:r>
            <a:r>
              <a:rPr lang="en-US" sz="3600" dirty="0" smtClean="0"/>
              <a:t> to city of Tenochtitlan.  </a:t>
            </a:r>
          </a:p>
          <a:p>
            <a:r>
              <a:rPr lang="en-US" sz="3600" dirty="0" smtClean="0"/>
              <a:t> </a:t>
            </a:r>
            <a:endParaRPr lang="en-US" sz="3600" dirty="0"/>
          </a:p>
        </p:txBody>
      </p:sp>
    </p:spTree>
    <p:extLst>
      <p:ext uri="{BB962C8B-B14F-4D97-AF65-F5344CB8AC3E}">
        <p14:creationId xmlns:p14="http://schemas.microsoft.com/office/powerpoint/2010/main" val="554963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 y="381000"/>
            <a:ext cx="8821436" cy="632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2704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5604409" cy="567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63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 y="87843"/>
            <a:ext cx="8526780" cy="1477229"/>
          </a:xfrm>
          <a:prstGeom prst="rect">
            <a:avLst/>
          </a:prstGeom>
          <a:noFill/>
        </p:spPr>
        <p:txBody>
          <a:bodyPr vert="horz" lIns="60862" tIns="30431" rIns="60862" bIns="30431" rtlCol="0">
            <a:spAutoFit/>
          </a:bodyPr>
          <a:lstStyle/>
          <a:p>
            <a:pPr algn="ctr"/>
            <a:r>
              <a:rPr lang="en-US" sz="2300" dirty="0">
                <a:solidFill>
                  <a:srgbClr val="000000"/>
                </a:solidFill>
                <a:latin typeface="Arial - 47"/>
              </a:rPr>
              <a:t>Eastern Woodlands: The Mound </a:t>
            </a:r>
            <a:r>
              <a:rPr lang="en-US" sz="2300" dirty="0" smtClean="0">
                <a:solidFill>
                  <a:srgbClr val="000000"/>
                </a:solidFill>
                <a:latin typeface="Arial - 47"/>
              </a:rPr>
              <a:t>Builders</a:t>
            </a:r>
            <a:endParaRPr lang="en-US" sz="2300" dirty="0">
              <a:solidFill>
                <a:srgbClr val="000000"/>
              </a:solidFill>
              <a:latin typeface="Arial - 47"/>
            </a:endParaRPr>
          </a:p>
          <a:p>
            <a:pPr algn="ctr"/>
            <a:r>
              <a:rPr lang="en-US" sz="2300" dirty="0">
                <a:solidFill>
                  <a:srgbClr val="000000"/>
                </a:solidFill>
                <a:latin typeface="Arial - 47"/>
              </a:rPr>
              <a:t>Great Lakes to the Gulf of Mexico</a:t>
            </a:r>
          </a:p>
          <a:p>
            <a:pPr algn="ctr"/>
            <a:r>
              <a:rPr lang="en-US" sz="2300" dirty="0">
                <a:solidFill>
                  <a:srgbClr val="000000"/>
                </a:solidFill>
                <a:latin typeface="Arial - 47"/>
              </a:rPr>
              <a:t>Made elaborate </a:t>
            </a:r>
            <a:r>
              <a:rPr lang="en-US" sz="2300" dirty="0">
                <a:latin typeface="Arial - 47"/>
              </a:rPr>
              <a:t>earth</a:t>
            </a:r>
            <a:r>
              <a:rPr lang="en-US" sz="2300" dirty="0">
                <a:solidFill>
                  <a:srgbClr val="000000"/>
                </a:solidFill>
                <a:latin typeface="Arial - 47"/>
              </a:rPr>
              <a:t> mounds </a:t>
            </a:r>
            <a:r>
              <a:rPr lang="en-US" sz="2300" dirty="0" smtClean="0">
                <a:solidFill>
                  <a:srgbClr val="000000"/>
                </a:solidFill>
                <a:latin typeface="Arial - 47"/>
              </a:rPr>
              <a:t>used </a:t>
            </a:r>
            <a:r>
              <a:rPr lang="en-US" sz="2300" dirty="0">
                <a:solidFill>
                  <a:srgbClr val="000000"/>
                </a:solidFill>
                <a:latin typeface="Arial - 47"/>
              </a:rPr>
              <a:t>as tombs or for ceremonies</a:t>
            </a:r>
            <a:r>
              <a:rPr lang="en-US" sz="2300" dirty="0" smtClean="0">
                <a:solidFill>
                  <a:srgbClr val="000000"/>
                </a:solidFill>
                <a:latin typeface="Arial - 47"/>
              </a:rPr>
              <a:t>.(</a:t>
            </a:r>
            <a:r>
              <a:rPr lang="en-US" sz="2300" dirty="0">
                <a:solidFill>
                  <a:srgbClr val="000000"/>
                </a:solidFill>
                <a:latin typeface="Arial - 47"/>
              </a:rPr>
              <a:t>1000 B.C.- 700 A.D.) </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481698" y="2662433"/>
            <a:ext cx="8313420" cy="4195567"/>
          </a:xfrm>
          <a:prstGeom prst="rect">
            <a:avLst/>
          </a:prstGeom>
          <a:solidFill>
            <a:scrgbClr r="0" g="0" b="0">
              <a:alpha val="0"/>
            </a:scrgbClr>
          </a:solidFill>
        </p:spPr>
      </p:pic>
      <p:sp>
        <p:nvSpPr>
          <p:cNvPr id="4" name="TextBox 3"/>
          <p:cNvSpPr txBox="1"/>
          <p:nvPr/>
        </p:nvSpPr>
        <p:spPr>
          <a:xfrm>
            <a:off x="297180" y="1676400"/>
            <a:ext cx="8682457" cy="800120"/>
          </a:xfrm>
          <a:prstGeom prst="rect">
            <a:avLst/>
          </a:prstGeom>
          <a:noFill/>
        </p:spPr>
        <p:txBody>
          <a:bodyPr vert="horz" lIns="60862" tIns="30431" rIns="60862" bIns="30431" rtlCol="0">
            <a:spAutoFit/>
          </a:bodyPr>
          <a:lstStyle/>
          <a:p>
            <a:r>
              <a:rPr lang="en-US" sz="2400" b="1" dirty="0">
                <a:solidFill>
                  <a:srgbClr val="000000"/>
                </a:solidFill>
                <a:latin typeface="Times New Roman - 48"/>
              </a:rPr>
              <a:t>The Iroquois, Mound Builders, </a:t>
            </a:r>
            <a:r>
              <a:rPr lang="en-US" sz="2400" b="1" dirty="0" smtClean="0">
                <a:solidFill>
                  <a:srgbClr val="000000"/>
                </a:solidFill>
                <a:latin typeface="Times New Roman - 48"/>
              </a:rPr>
              <a:t>Algonquian </a:t>
            </a:r>
            <a:r>
              <a:rPr lang="en-US" sz="2400" b="1" dirty="0">
                <a:solidFill>
                  <a:srgbClr val="000000"/>
                </a:solidFill>
                <a:latin typeface="Times New Roman - 48"/>
              </a:rPr>
              <a:t>and Shawnee, </a:t>
            </a:r>
            <a:r>
              <a:rPr lang="en-US" sz="2400" b="1" dirty="0" smtClean="0">
                <a:solidFill>
                  <a:srgbClr val="000000"/>
                </a:solidFill>
                <a:latin typeface="Times New Roman - 48"/>
              </a:rPr>
              <a:t>Cherokee</a:t>
            </a:r>
            <a:r>
              <a:rPr lang="en-US" sz="2400" b="1" dirty="0">
                <a:solidFill>
                  <a:srgbClr val="000000"/>
                </a:solidFill>
                <a:latin typeface="Times New Roman - 48"/>
              </a:rPr>
              <a:t>, Mohawk, Huron</a:t>
            </a:r>
          </a:p>
        </p:txBody>
      </p:sp>
    </p:spTree>
    <p:extLst>
      <p:ext uri="{BB962C8B-B14F-4D97-AF65-F5344CB8AC3E}">
        <p14:creationId xmlns:p14="http://schemas.microsoft.com/office/powerpoint/2010/main" val="2775025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3"/>
            <a:ext cx="8763000" cy="6740307"/>
          </a:xfrm>
          <a:prstGeom prst="rect">
            <a:avLst/>
          </a:prstGeom>
          <a:noFill/>
        </p:spPr>
        <p:txBody>
          <a:bodyPr wrap="square" rtlCol="0">
            <a:spAutoFit/>
          </a:bodyPr>
          <a:lstStyle/>
          <a:p>
            <a:r>
              <a:rPr lang="en-US" sz="3600" dirty="0" smtClean="0"/>
              <a:t>Created the Triple Alliance with Aztec, </a:t>
            </a:r>
            <a:r>
              <a:rPr lang="en-US" sz="3600" dirty="0" err="1" smtClean="0"/>
              <a:t>Tetzcoco</a:t>
            </a:r>
            <a:r>
              <a:rPr lang="en-US" sz="3600" dirty="0" smtClean="0"/>
              <a:t>, and </a:t>
            </a:r>
            <a:r>
              <a:rPr lang="en-US" sz="3600" dirty="0" err="1" smtClean="0"/>
              <a:t>Tlacopan</a:t>
            </a:r>
            <a:r>
              <a:rPr lang="en-US" sz="3600" dirty="0" smtClean="0"/>
              <a:t>, they dominated much of Mexico.  Montezuma was the last leader, Spanish arrival in the 1500’s was the end.</a:t>
            </a:r>
          </a:p>
          <a:p>
            <a:r>
              <a:rPr lang="en-US" sz="3600" dirty="0" smtClean="0"/>
              <a:t>Political and Social Structures-by 1500 ~ 4m Aztec lived in the valley of Mexico.  King (monarch) claimed total power and to be related to the Gods.  Council of lords and gov’t officials helped ruler.</a:t>
            </a:r>
          </a:p>
          <a:p>
            <a:r>
              <a:rPr lang="en-US" sz="3600" dirty="0" smtClean="0"/>
              <a:t>Nobility held positions in Gov’t, sons were sent to temple schools, military training.</a:t>
            </a:r>
            <a:endParaRPr lang="en-US" sz="3600" dirty="0"/>
          </a:p>
        </p:txBody>
      </p:sp>
    </p:spTree>
    <p:extLst>
      <p:ext uri="{BB962C8B-B14F-4D97-AF65-F5344CB8AC3E}">
        <p14:creationId xmlns:p14="http://schemas.microsoft.com/office/powerpoint/2010/main" val="2771230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915400" cy="5078313"/>
          </a:xfrm>
          <a:prstGeom prst="rect">
            <a:avLst/>
          </a:prstGeom>
          <a:noFill/>
        </p:spPr>
        <p:txBody>
          <a:bodyPr wrap="square" rtlCol="0">
            <a:spAutoFit/>
          </a:bodyPr>
          <a:lstStyle/>
          <a:p>
            <a:r>
              <a:rPr lang="en-US" sz="3600" dirty="0" smtClean="0"/>
              <a:t>Noble sons could choose a career in military, priest or government.  They received large estates from gov’t for their work.  Rest of population was indentured workers, slaves and commoners.  Most were commoners.  They built </a:t>
            </a:r>
            <a:r>
              <a:rPr lang="en-US" sz="3600" dirty="0" err="1" smtClean="0"/>
              <a:t>chinampas</a:t>
            </a:r>
            <a:r>
              <a:rPr lang="en-US" sz="3600" dirty="0" smtClean="0"/>
              <a:t> (swampy islands surrounded by canals where crops were grown.  Canals provided method of travel too.  Trade was active.</a:t>
            </a:r>
            <a:endParaRPr lang="en-US" sz="3600" dirty="0"/>
          </a:p>
        </p:txBody>
      </p:sp>
    </p:spTree>
    <p:extLst>
      <p:ext uri="{BB962C8B-B14F-4D97-AF65-F5344CB8AC3E}">
        <p14:creationId xmlns:p14="http://schemas.microsoft.com/office/powerpoint/2010/main" val="1783171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15917"/>
            <a:ext cx="4956706" cy="350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429000"/>
            <a:ext cx="4880506" cy="331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487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6340197"/>
          </a:xfrm>
          <a:prstGeom prst="rect">
            <a:avLst/>
          </a:prstGeom>
          <a:noFill/>
        </p:spPr>
        <p:txBody>
          <a:bodyPr wrap="square" rtlCol="0">
            <a:spAutoFit/>
          </a:bodyPr>
          <a:lstStyle/>
          <a:p>
            <a:r>
              <a:rPr lang="en-US" sz="3600" dirty="0" smtClean="0"/>
              <a:t>Gender rolls-</a:t>
            </a:r>
          </a:p>
          <a:p>
            <a:r>
              <a:rPr lang="en-US" sz="3600" dirty="0" smtClean="0"/>
              <a:t>Men-warriors, farmers etc.</a:t>
            </a:r>
          </a:p>
          <a:p>
            <a:r>
              <a:rPr lang="en-US" sz="3600" dirty="0" smtClean="0"/>
              <a:t>Women-weavers, raising children some trained as priestesses. </a:t>
            </a:r>
          </a:p>
          <a:p>
            <a:endParaRPr lang="en-US" sz="1000" dirty="0"/>
          </a:p>
          <a:p>
            <a:r>
              <a:rPr lang="en-US" sz="3600" dirty="0" smtClean="0"/>
              <a:t>Women could inherit property, enter into contracts.  </a:t>
            </a:r>
          </a:p>
          <a:p>
            <a:endParaRPr lang="en-US" sz="3600" dirty="0"/>
          </a:p>
          <a:p>
            <a:r>
              <a:rPr lang="en-US" sz="3600" dirty="0" smtClean="0"/>
              <a:t>Polytheistic</a:t>
            </a:r>
          </a:p>
          <a:p>
            <a:r>
              <a:rPr lang="en-US" sz="3600" dirty="0" smtClean="0"/>
              <a:t>Supreme God =</a:t>
            </a:r>
            <a:r>
              <a:rPr lang="en-US" sz="3600" dirty="0" err="1" smtClean="0"/>
              <a:t>Ometeotl</a:t>
            </a:r>
            <a:r>
              <a:rPr lang="en-US" sz="3600" dirty="0" smtClean="0"/>
              <a:t>-power of the heavens.</a:t>
            </a:r>
          </a:p>
          <a:p>
            <a:r>
              <a:rPr lang="en-US" sz="3600" dirty="0" smtClean="0"/>
              <a:t>Huitzilopochtli= God of sun and war</a:t>
            </a:r>
          </a:p>
          <a:p>
            <a:r>
              <a:rPr lang="en-US" sz="3600" dirty="0" smtClean="0"/>
              <a:t>Quetzalcoatl= long story…….</a:t>
            </a:r>
            <a:endParaRPr lang="en-US" sz="3600" dirty="0"/>
          </a:p>
        </p:txBody>
      </p:sp>
    </p:spTree>
    <p:extLst>
      <p:ext uri="{BB962C8B-B14F-4D97-AF65-F5344CB8AC3E}">
        <p14:creationId xmlns:p14="http://schemas.microsoft.com/office/powerpoint/2010/main" val="821911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6186309"/>
          </a:xfrm>
          <a:prstGeom prst="rect">
            <a:avLst/>
          </a:prstGeom>
          <a:noFill/>
        </p:spPr>
        <p:txBody>
          <a:bodyPr wrap="square" rtlCol="0">
            <a:spAutoFit/>
          </a:bodyPr>
          <a:lstStyle/>
          <a:p>
            <a:r>
              <a:rPr lang="en-US" sz="3600" dirty="0" smtClean="0"/>
              <a:t>Quetzalcoatl left valley of Mexico in 10</a:t>
            </a:r>
            <a:r>
              <a:rPr lang="en-US" sz="3600" baseline="30000" dirty="0" smtClean="0"/>
              <a:t>th</a:t>
            </a:r>
            <a:r>
              <a:rPr lang="en-US" sz="3600" dirty="0" smtClean="0"/>
              <a:t> century promising to return in triumph.  When Spanish show up, Aztec’s believe that they are representatives of Quetzalcoatl.</a:t>
            </a:r>
          </a:p>
          <a:p>
            <a:r>
              <a:rPr lang="en-US" sz="3600" dirty="0" smtClean="0"/>
              <a:t>Religion-based on belief of unending struggle good v. evil.  4 cycles have been completed.  To keep Gods happy they practiced human sacrifice.  At top of pyramid dedicated to Huitzilopochtli.</a:t>
            </a:r>
          </a:p>
          <a:p>
            <a:r>
              <a:rPr lang="en-US" sz="3600" dirty="0" smtClean="0"/>
              <a:t>Advances in astronomy-sun calendar.  Very similar to Maya, number system too.</a:t>
            </a:r>
            <a:endParaRPr lang="en-US" sz="3600" dirty="0"/>
          </a:p>
        </p:txBody>
      </p:sp>
    </p:spTree>
    <p:extLst>
      <p:ext uri="{BB962C8B-B14F-4D97-AF65-F5344CB8AC3E}">
        <p14:creationId xmlns:p14="http://schemas.microsoft.com/office/powerpoint/2010/main" val="12739936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39200" cy="4524315"/>
          </a:xfrm>
          <a:prstGeom prst="rect">
            <a:avLst/>
          </a:prstGeom>
          <a:noFill/>
        </p:spPr>
        <p:txBody>
          <a:bodyPr wrap="square" rtlCol="0">
            <a:spAutoFit/>
          </a:bodyPr>
          <a:lstStyle/>
          <a:p>
            <a:r>
              <a:rPr lang="en-US" sz="3600" dirty="0" smtClean="0"/>
              <a:t>Nazca and Moche- were around before Inca in S.A. What we know is from what they left behind.   Nazca = Peru, pottery, no pyramids.</a:t>
            </a:r>
          </a:p>
          <a:p>
            <a:r>
              <a:rPr lang="en-US" sz="3600" dirty="0" smtClean="0"/>
              <a:t>Nazca lines- did they worship outdoors???  Images scratched in the ground shaped like animals, birds, humans, geometric shapes.</a:t>
            </a:r>
          </a:p>
          <a:p>
            <a:endParaRPr lang="en-US" sz="3600" dirty="0"/>
          </a:p>
          <a:p>
            <a:r>
              <a:rPr lang="en-US" sz="3600" dirty="0" smtClean="0"/>
              <a:t>SHAPES CAN ONLY BE SEEN FROM THE AIR.</a:t>
            </a:r>
            <a:endParaRPr lang="en-US" sz="3600" dirty="0"/>
          </a:p>
        </p:txBody>
      </p:sp>
    </p:spTree>
    <p:extLst>
      <p:ext uri="{BB962C8B-B14F-4D97-AF65-F5344CB8AC3E}">
        <p14:creationId xmlns:p14="http://schemas.microsoft.com/office/powerpoint/2010/main" val="27880109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1" y="609600"/>
            <a:ext cx="8825929" cy="555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8086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3533"/>
            <a:ext cx="6781800" cy="631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5530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3" y="381000"/>
            <a:ext cx="8031637" cy="60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6553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3" y="381000"/>
            <a:ext cx="793501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268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40030" y="332546"/>
            <a:ext cx="3614509" cy="2334453"/>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977640" y="476859"/>
            <a:ext cx="5063490" cy="2190139"/>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838200" y="2971800"/>
            <a:ext cx="8001000" cy="3704519"/>
          </a:xfrm>
          <a:prstGeom prst="rect">
            <a:avLst/>
          </a:prstGeom>
          <a:solidFill>
            <a:scrgbClr r="0" g="0" b="0">
              <a:alpha val="0"/>
            </a:scrgbClr>
          </a:solidFill>
        </p:spPr>
      </p:pic>
    </p:spTree>
    <p:extLst>
      <p:ext uri="{BB962C8B-B14F-4D97-AF65-F5344CB8AC3E}">
        <p14:creationId xmlns:p14="http://schemas.microsoft.com/office/powerpoint/2010/main" val="1990509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9644"/>
            <a:ext cx="5848350" cy="606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845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04800"/>
            <a:ext cx="8839200" cy="5632311"/>
          </a:xfrm>
          <a:prstGeom prst="rect">
            <a:avLst/>
          </a:prstGeom>
          <a:noFill/>
        </p:spPr>
        <p:txBody>
          <a:bodyPr wrap="square" rtlCol="0">
            <a:spAutoFit/>
          </a:bodyPr>
          <a:lstStyle/>
          <a:p>
            <a:r>
              <a:rPr lang="en-US" sz="3600" dirty="0" smtClean="0"/>
              <a:t>The Moche- Pacific coast near Ecuador, grew maize, peanuts, potatoes and cotton.  No written language, pottery shows a culture of warfare and sacrifices.</a:t>
            </a:r>
          </a:p>
          <a:p>
            <a:r>
              <a:rPr lang="en-US" sz="3600" dirty="0" smtClean="0"/>
              <a:t>Collapsed ultimately replaced by the Inca.</a:t>
            </a:r>
          </a:p>
          <a:p>
            <a:endParaRPr lang="en-US" sz="3600" dirty="0"/>
          </a:p>
          <a:p>
            <a:r>
              <a:rPr lang="en-US" sz="3600" dirty="0" smtClean="0"/>
              <a:t>Inca- mountains of southern Peru.  Initially very small but under </a:t>
            </a:r>
            <a:r>
              <a:rPr lang="en-US" sz="3600" dirty="0" err="1" smtClean="0"/>
              <a:t>Pachacuti</a:t>
            </a:r>
            <a:r>
              <a:rPr lang="en-US" sz="3600" dirty="0" smtClean="0"/>
              <a:t> they launched a campaign of conquest that brought the entire region under Inca control.</a:t>
            </a:r>
            <a:endParaRPr lang="en-US" sz="3600" dirty="0"/>
          </a:p>
        </p:txBody>
      </p:sp>
    </p:spTree>
    <p:extLst>
      <p:ext uri="{BB962C8B-B14F-4D97-AF65-F5344CB8AC3E}">
        <p14:creationId xmlns:p14="http://schemas.microsoft.com/office/powerpoint/2010/main" val="8441227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9144000" cy="5632311"/>
          </a:xfrm>
          <a:prstGeom prst="rect">
            <a:avLst/>
          </a:prstGeom>
          <a:noFill/>
        </p:spPr>
        <p:txBody>
          <a:bodyPr wrap="square" rtlCol="0">
            <a:spAutoFit/>
          </a:bodyPr>
          <a:lstStyle/>
          <a:p>
            <a:r>
              <a:rPr lang="en-US" sz="3600" dirty="0" smtClean="0"/>
              <a:t>Cuzco (high in the mountains) the capital went from mud to major city of stone.  Huge temple dedicated to the sun.  Grew to near 12m people.  Area enlarged by war!  All young men required to serve in the army.  </a:t>
            </a:r>
            <a:endParaRPr lang="en-US" sz="3600" dirty="0"/>
          </a:p>
          <a:p>
            <a:r>
              <a:rPr lang="en-US" sz="3600" dirty="0" smtClean="0"/>
              <a:t>No wheel!  Used llamas.</a:t>
            </a:r>
          </a:p>
          <a:p>
            <a:r>
              <a:rPr lang="en-US" sz="3600" dirty="0" smtClean="0"/>
              <a:t>When new people conquered they were taught the language.  High Inca official sent to rule new areas.  Children of local leaders taken hostage and sent to capital and educated in Incan ways.</a:t>
            </a:r>
            <a:endParaRPr lang="en-US" sz="3600" dirty="0"/>
          </a:p>
        </p:txBody>
      </p:sp>
    </p:spTree>
    <p:extLst>
      <p:ext uri="{BB962C8B-B14F-4D97-AF65-F5344CB8AC3E}">
        <p14:creationId xmlns:p14="http://schemas.microsoft.com/office/powerpoint/2010/main" val="39315051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67800" cy="4524315"/>
          </a:xfrm>
          <a:prstGeom prst="rect">
            <a:avLst/>
          </a:prstGeom>
          <a:noFill/>
        </p:spPr>
        <p:txBody>
          <a:bodyPr wrap="square" rtlCol="0">
            <a:spAutoFit/>
          </a:bodyPr>
          <a:lstStyle/>
          <a:p>
            <a:r>
              <a:rPr lang="en-US" sz="3600" dirty="0" smtClean="0"/>
              <a:t>Inca divided into 4 quarters each ruled by governor related to royal family.  Emperor believed to be a descendent of </a:t>
            </a:r>
            <a:r>
              <a:rPr lang="en-US" sz="3600" dirty="0" err="1" smtClean="0"/>
              <a:t>Inti</a:t>
            </a:r>
            <a:r>
              <a:rPr lang="en-US" sz="3600" dirty="0" smtClean="0"/>
              <a:t> “sun god”.  Forced labor-all Inca were required to provide labor several weeks each year.</a:t>
            </a:r>
          </a:p>
          <a:p>
            <a:r>
              <a:rPr lang="en-US" sz="3600" dirty="0" smtClean="0"/>
              <a:t>Men and women were required to choose spouse from immediate tribal group.  W- raise kids and weave cloth.  Some girls= priestesses.</a:t>
            </a:r>
            <a:endParaRPr 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958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9868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82" y="76200"/>
            <a:ext cx="9067800" cy="2862322"/>
          </a:xfrm>
          <a:prstGeom prst="rect">
            <a:avLst/>
          </a:prstGeom>
          <a:noFill/>
        </p:spPr>
        <p:txBody>
          <a:bodyPr wrap="square" rtlCol="0">
            <a:spAutoFit/>
          </a:bodyPr>
          <a:lstStyle/>
          <a:p>
            <a:r>
              <a:rPr lang="en-US" sz="3600" dirty="0" smtClean="0"/>
              <a:t>Inca economy = high altitude agriculture, terraced farms &amp; irrigation systems, corn, potatoes. Extensive trade networks, organized and regulated by government.</a:t>
            </a:r>
          </a:p>
          <a:p>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80" y="2538413"/>
            <a:ext cx="3996519" cy="416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2538412"/>
            <a:ext cx="4909783" cy="416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183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27" y="152400"/>
            <a:ext cx="8839200" cy="5632311"/>
          </a:xfrm>
          <a:prstGeom prst="rect">
            <a:avLst/>
          </a:prstGeom>
          <a:noFill/>
        </p:spPr>
        <p:txBody>
          <a:bodyPr wrap="square" rtlCol="0">
            <a:spAutoFit/>
          </a:bodyPr>
          <a:lstStyle/>
          <a:p>
            <a:r>
              <a:rPr lang="en-US" sz="3600" dirty="0" smtClean="0"/>
              <a:t>Inca were great builders and the best engineers of Native American people.  Built 24.8 miles of roads!!!  No wheels.</a:t>
            </a:r>
          </a:p>
          <a:p>
            <a:r>
              <a:rPr lang="en-US" sz="3600" dirty="0" smtClean="0"/>
              <a:t>Rest houses located day apart, suspension bridges over ravines and waterways.  Roads built primarily for military and </a:t>
            </a:r>
            <a:r>
              <a:rPr lang="en-US" sz="3600" dirty="0" err="1" smtClean="0"/>
              <a:t>govt</a:t>
            </a:r>
            <a:r>
              <a:rPr lang="en-US" sz="3600" dirty="0" smtClean="0"/>
              <a:t>, need permission to use for personal use.</a:t>
            </a:r>
          </a:p>
          <a:p>
            <a:endParaRPr lang="en-US" sz="3600" dirty="0"/>
          </a:p>
          <a:p>
            <a:r>
              <a:rPr lang="en-US" sz="3600" dirty="0" smtClean="0"/>
              <a:t>Trained runners would carry messages up to 140 miles per day (pony express, royal road)</a:t>
            </a:r>
            <a:endParaRPr lang="en-US" sz="3600" dirty="0"/>
          </a:p>
        </p:txBody>
      </p:sp>
    </p:spTree>
    <p:extLst>
      <p:ext uri="{BB962C8B-B14F-4D97-AF65-F5344CB8AC3E}">
        <p14:creationId xmlns:p14="http://schemas.microsoft.com/office/powerpoint/2010/main" val="27821152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377687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4203"/>
            <a:ext cx="4545305" cy="291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3962400"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0514" y="3200399"/>
            <a:ext cx="4439591" cy="333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9455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915400" cy="1200329"/>
          </a:xfrm>
          <a:prstGeom prst="rect">
            <a:avLst/>
          </a:prstGeom>
          <a:noFill/>
        </p:spPr>
        <p:txBody>
          <a:bodyPr wrap="square" rtlCol="0">
            <a:spAutoFit/>
          </a:bodyPr>
          <a:lstStyle/>
          <a:p>
            <a:r>
              <a:rPr lang="en-US" sz="3600" dirty="0" smtClean="0"/>
              <a:t>Buildings and monuments- built with perfectly cut stone without mortar!</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52729"/>
            <a:ext cx="41783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352728"/>
            <a:ext cx="4203700" cy="321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4815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8763000" cy="4524315"/>
          </a:xfrm>
          <a:prstGeom prst="rect">
            <a:avLst/>
          </a:prstGeom>
          <a:noFill/>
        </p:spPr>
        <p:txBody>
          <a:bodyPr wrap="square" rtlCol="0">
            <a:spAutoFit/>
          </a:bodyPr>
          <a:lstStyle/>
          <a:p>
            <a:r>
              <a:rPr lang="en-US" sz="3600" dirty="0" smtClean="0"/>
              <a:t>No written writing system- quipu system of knotted strings.  Maintain records war, goods exchanged.  Number based on 10.</a:t>
            </a:r>
          </a:p>
          <a:p>
            <a:endParaRPr lang="en-US" sz="3600" dirty="0"/>
          </a:p>
          <a:p>
            <a:r>
              <a:rPr lang="en-US" sz="3600" dirty="0" smtClean="0"/>
              <a:t>Plays- valiant military victories.  Actors were members of the nobility.</a:t>
            </a:r>
          </a:p>
          <a:p>
            <a:endParaRPr lang="en-US" sz="3600" dirty="0"/>
          </a:p>
          <a:p>
            <a:r>
              <a:rPr lang="en-US" sz="3600" dirty="0" smtClean="0"/>
              <a:t>Astronomy and calendars using </a:t>
            </a:r>
            <a:r>
              <a:rPr lang="en-US" sz="3600" smtClean="0"/>
              <a:t>the sun 365.</a:t>
            </a:r>
            <a:endParaRPr lang="en-US" sz="3600" dirty="0"/>
          </a:p>
        </p:txBody>
      </p:sp>
    </p:spTree>
    <p:extLst>
      <p:ext uri="{BB962C8B-B14F-4D97-AF65-F5344CB8AC3E}">
        <p14:creationId xmlns:p14="http://schemas.microsoft.com/office/powerpoint/2010/main" val="5176924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14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074420" y="194508"/>
            <a:ext cx="6858000" cy="2701091"/>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1108710" y="3200400"/>
            <a:ext cx="7179069" cy="3441897"/>
          </a:xfrm>
          <a:prstGeom prst="rect">
            <a:avLst/>
          </a:prstGeom>
          <a:solidFill>
            <a:scrgbClr r="0" g="0" b="0">
              <a:alpha val="0"/>
            </a:scrgbClr>
          </a:solidFill>
        </p:spPr>
      </p:pic>
    </p:spTree>
    <p:extLst>
      <p:ext uri="{BB962C8B-B14F-4D97-AF65-F5344CB8AC3E}">
        <p14:creationId xmlns:p14="http://schemas.microsoft.com/office/powerpoint/2010/main" val="35811600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30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228600"/>
            <a:ext cx="8839199" cy="5478324"/>
          </a:xfrm>
          <a:prstGeom prst="rect">
            <a:avLst/>
          </a:prstGeom>
          <a:noFill/>
        </p:spPr>
        <p:txBody>
          <a:bodyPr vert="horz" wrap="square" lIns="60862" tIns="30431" rIns="60862" bIns="30431" rtlCol="0">
            <a:spAutoFit/>
          </a:bodyPr>
          <a:lstStyle/>
          <a:p>
            <a:r>
              <a:rPr lang="en-US" sz="3200" dirty="0">
                <a:solidFill>
                  <a:srgbClr val="000000"/>
                </a:solidFill>
                <a:latin typeface="+mj-lt"/>
              </a:rPr>
              <a:t>Eastern Woodlands: Iroquois</a:t>
            </a:r>
          </a:p>
          <a:p>
            <a:r>
              <a:rPr lang="en-US" sz="3200" dirty="0">
                <a:solidFill>
                  <a:srgbClr val="000000"/>
                </a:solidFill>
                <a:latin typeface="+mj-lt"/>
              </a:rPr>
              <a:t>Northeast of the Mississippi culture.  </a:t>
            </a:r>
            <a:r>
              <a:rPr lang="en-US" sz="3200" dirty="0" smtClean="0">
                <a:solidFill>
                  <a:srgbClr val="000000"/>
                </a:solidFill>
                <a:latin typeface="+mj-lt"/>
              </a:rPr>
              <a:t>Lived </a:t>
            </a:r>
            <a:r>
              <a:rPr lang="en-US" sz="3200" dirty="0">
                <a:solidFill>
                  <a:srgbClr val="000000"/>
                </a:solidFill>
                <a:latin typeface="+mj-lt"/>
              </a:rPr>
              <a:t>in </a:t>
            </a:r>
            <a:r>
              <a:rPr lang="en-US" sz="3200" dirty="0">
                <a:latin typeface="+mj-lt"/>
              </a:rPr>
              <a:t>longhouses</a:t>
            </a:r>
            <a:r>
              <a:rPr lang="en-US" sz="3200" dirty="0">
                <a:solidFill>
                  <a:srgbClr val="000000"/>
                </a:solidFill>
                <a:latin typeface="+mj-lt"/>
              </a:rPr>
              <a:t> surrounded by </a:t>
            </a:r>
            <a:r>
              <a:rPr lang="en-US" sz="3200" dirty="0" smtClean="0">
                <a:solidFill>
                  <a:srgbClr val="000000"/>
                </a:solidFill>
                <a:latin typeface="+mj-lt"/>
              </a:rPr>
              <a:t>a </a:t>
            </a:r>
            <a:r>
              <a:rPr lang="en-US" sz="3200" dirty="0">
                <a:solidFill>
                  <a:srgbClr val="000000"/>
                </a:solidFill>
                <a:latin typeface="+mj-lt"/>
              </a:rPr>
              <a:t>wooden fence.  150-200 ft. </a:t>
            </a:r>
            <a:r>
              <a:rPr lang="en-US" sz="3200" dirty="0" smtClean="0">
                <a:solidFill>
                  <a:srgbClr val="000000"/>
                </a:solidFill>
                <a:latin typeface="+mj-lt"/>
              </a:rPr>
              <a:t>housed </a:t>
            </a:r>
            <a:r>
              <a:rPr lang="en-US" sz="3200" dirty="0">
                <a:solidFill>
                  <a:srgbClr val="000000"/>
                </a:solidFill>
                <a:latin typeface="+mj-lt"/>
              </a:rPr>
              <a:t>a dozen families.  Men </a:t>
            </a:r>
            <a:r>
              <a:rPr lang="en-US" sz="3200" dirty="0" smtClean="0">
                <a:solidFill>
                  <a:srgbClr val="000000"/>
                </a:solidFill>
                <a:latin typeface="+mj-lt"/>
              </a:rPr>
              <a:t>hunted </a:t>
            </a:r>
            <a:r>
              <a:rPr lang="en-US" sz="3200" dirty="0">
                <a:solidFill>
                  <a:srgbClr val="000000"/>
                </a:solidFill>
                <a:latin typeface="+mj-lt"/>
              </a:rPr>
              <a:t>deer, bear, caribou.  </a:t>
            </a:r>
            <a:r>
              <a:rPr lang="en-US" sz="3200" dirty="0" smtClean="0">
                <a:solidFill>
                  <a:srgbClr val="000000"/>
                </a:solidFill>
                <a:latin typeface="+mj-lt"/>
              </a:rPr>
              <a:t>Women </a:t>
            </a:r>
            <a:r>
              <a:rPr lang="en-US" sz="3200" dirty="0">
                <a:solidFill>
                  <a:srgbClr val="000000"/>
                </a:solidFill>
                <a:latin typeface="+mj-lt"/>
              </a:rPr>
              <a:t>owned the dwellings, </a:t>
            </a:r>
            <a:r>
              <a:rPr lang="en-US" sz="3200" dirty="0" smtClean="0">
                <a:solidFill>
                  <a:srgbClr val="000000"/>
                </a:solidFill>
                <a:latin typeface="+mj-lt"/>
              </a:rPr>
              <a:t>gathered </a:t>
            </a:r>
            <a:r>
              <a:rPr lang="en-US" sz="3200" dirty="0">
                <a:solidFill>
                  <a:srgbClr val="000000"/>
                </a:solidFill>
                <a:latin typeface="+mj-lt"/>
              </a:rPr>
              <a:t>food, tended the gardens,  </a:t>
            </a:r>
            <a:r>
              <a:rPr lang="en-US" sz="3200" dirty="0" smtClean="0">
                <a:latin typeface="+mj-lt"/>
              </a:rPr>
              <a:t>3 </a:t>
            </a:r>
            <a:r>
              <a:rPr lang="en-US" sz="3200" dirty="0">
                <a:latin typeface="+mj-lt"/>
              </a:rPr>
              <a:t>sisters</a:t>
            </a:r>
            <a:r>
              <a:rPr lang="en-US" sz="3200" dirty="0">
                <a:solidFill>
                  <a:srgbClr val="000000"/>
                </a:solidFill>
                <a:latin typeface="+mj-lt"/>
              </a:rPr>
              <a:t>= corn, beans and squash.  </a:t>
            </a:r>
            <a:r>
              <a:rPr lang="en-US" sz="3200" dirty="0" smtClean="0">
                <a:solidFill>
                  <a:srgbClr val="000000"/>
                </a:solidFill>
                <a:latin typeface="+mj-lt"/>
              </a:rPr>
              <a:t>Wars </a:t>
            </a:r>
            <a:r>
              <a:rPr lang="en-US" sz="3200" dirty="0">
                <a:solidFill>
                  <a:srgbClr val="000000"/>
                </a:solidFill>
                <a:latin typeface="+mj-lt"/>
              </a:rPr>
              <a:t>were common.  The Great </a:t>
            </a:r>
            <a:r>
              <a:rPr lang="en-US" sz="3200" dirty="0" smtClean="0">
                <a:solidFill>
                  <a:srgbClr val="000000"/>
                </a:solidFill>
                <a:latin typeface="+mj-lt"/>
              </a:rPr>
              <a:t>Peace=created </a:t>
            </a:r>
            <a:r>
              <a:rPr lang="en-US" sz="3200" dirty="0">
                <a:solidFill>
                  <a:srgbClr val="000000"/>
                </a:solidFill>
                <a:latin typeface="+mj-lt"/>
              </a:rPr>
              <a:t>the Iroquois League </a:t>
            </a:r>
            <a:r>
              <a:rPr lang="en-US" sz="3200" dirty="0" smtClean="0">
                <a:solidFill>
                  <a:srgbClr val="000000"/>
                </a:solidFill>
                <a:latin typeface="+mj-lt"/>
              </a:rPr>
              <a:t>required </a:t>
            </a:r>
            <a:r>
              <a:rPr lang="en-US" sz="3200" dirty="0">
                <a:solidFill>
                  <a:srgbClr val="000000"/>
                </a:solidFill>
                <a:latin typeface="+mj-lt"/>
              </a:rPr>
              <a:t>they always think what is in </a:t>
            </a:r>
            <a:r>
              <a:rPr lang="en-US" sz="3200" dirty="0" smtClean="0">
                <a:solidFill>
                  <a:srgbClr val="000000"/>
                </a:solidFill>
                <a:latin typeface="+mj-lt"/>
              </a:rPr>
              <a:t>the </a:t>
            </a:r>
            <a:r>
              <a:rPr lang="en-US" sz="3200" dirty="0">
                <a:solidFill>
                  <a:srgbClr val="000000"/>
                </a:solidFill>
                <a:latin typeface="+mj-lt"/>
              </a:rPr>
              <a:t>best interest of the GROUP</a:t>
            </a:r>
            <a:r>
              <a:rPr lang="en-US" sz="3200" dirty="0" smtClean="0">
                <a:solidFill>
                  <a:srgbClr val="000000"/>
                </a:solidFill>
                <a:latin typeface="+mj-lt"/>
              </a:rPr>
              <a:t>.  Council members (well respected male) were chosen by clan mother.</a:t>
            </a:r>
            <a:endParaRPr lang="en-US" sz="3200" dirty="0">
              <a:solidFill>
                <a:srgbClr val="000000"/>
              </a:solidFill>
              <a:latin typeface="+mj-lt"/>
            </a:endParaRPr>
          </a:p>
        </p:txBody>
      </p:sp>
    </p:spTree>
    <p:extLst>
      <p:ext uri="{BB962C8B-B14F-4D97-AF65-F5344CB8AC3E}">
        <p14:creationId xmlns:p14="http://schemas.microsoft.com/office/powerpoint/2010/main" val="66729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108710" y="269802"/>
            <a:ext cx="6892289" cy="5826198"/>
          </a:xfrm>
          <a:prstGeom prst="rect">
            <a:avLst/>
          </a:prstGeom>
          <a:solidFill>
            <a:scrgbClr r="0" g="0" b="0">
              <a:alpha val="0"/>
            </a:scrgbClr>
          </a:solidFill>
        </p:spPr>
      </p:pic>
    </p:spTree>
    <p:extLst>
      <p:ext uri="{BB962C8B-B14F-4D97-AF65-F5344CB8AC3E}">
        <p14:creationId xmlns:p14="http://schemas.microsoft.com/office/powerpoint/2010/main" val="3705784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97205" y="263528"/>
            <a:ext cx="7240676" cy="2936872"/>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1025240" y="3429000"/>
            <a:ext cx="6648602" cy="2607406"/>
          </a:xfrm>
          <a:prstGeom prst="rect">
            <a:avLst/>
          </a:prstGeom>
          <a:solidFill>
            <a:scrgbClr r="0" g="0" b="0">
              <a:alpha val="0"/>
            </a:scrgbClr>
          </a:solidFill>
        </p:spPr>
      </p:pic>
    </p:spTree>
    <p:extLst>
      <p:ext uri="{BB962C8B-B14F-4D97-AF65-F5344CB8AC3E}">
        <p14:creationId xmlns:p14="http://schemas.microsoft.com/office/powerpoint/2010/main" val="2324204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1387</Words>
  <Application>Microsoft Office PowerPoint</Application>
  <PresentationFormat>On-screen Show (4:3)</PresentationFormat>
  <Paragraphs>70</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Arial - 47</vt:lpstr>
      <vt:lpstr>Arial - 48</vt:lpstr>
      <vt:lpstr>Calibri</vt:lpstr>
      <vt:lpstr>Times New Roman - 36</vt:lpstr>
      <vt:lpstr>Times New Roman - 47</vt:lpstr>
      <vt:lpstr>Times New Roman - 48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29</cp:revision>
  <dcterms:created xsi:type="dcterms:W3CDTF">2012-12-17T16:09:37Z</dcterms:created>
  <dcterms:modified xsi:type="dcterms:W3CDTF">2018-01-10T14:41:11Z</dcterms:modified>
</cp:coreProperties>
</file>