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65" r:id="rId7"/>
    <p:sldId id="266" r:id="rId8"/>
    <p:sldId id="267" r:id="rId9"/>
    <p:sldId id="272" r:id="rId10"/>
    <p:sldId id="268" r:id="rId11"/>
    <p:sldId id="269" r:id="rId12"/>
    <p:sldId id="270" r:id="rId13"/>
    <p:sldId id="273" r:id="rId14"/>
    <p:sldId id="274" r:id="rId15"/>
    <p:sldId id="276" r:id="rId16"/>
    <p:sldId id="275" r:id="rId17"/>
    <p:sldId id="277" r:id="rId18"/>
    <p:sldId id="278" r:id="rId19"/>
    <p:sldId id="281" r:id="rId20"/>
    <p:sldId id="279" r:id="rId21"/>
    <p:sldId id="280" r:id="rId22"/>
    <p:sldId id="282" r:id="rId23"/>
    <p:sldId id="284" r:id="rId24"/>
    <p:sldId id="283" r:id="rId25"/>
    <p:sldId id="285" r:id="rId26"/>
    <p:sldId id="286" r:id="rId27"/>
    <p:sldId id="28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14" y="-8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549285-7F7E-49E3-979C-9C2647EE674F}" type="datetimeFigureOut">
              <a:rPr lang="en-US" smtClean="0"/>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78E37-6658-4A0F-A14B-87D059FE3E4C}" type="slidenum">
              <a:rPr lang="en-US" smtClean="0"/>
              <a:t>‹#›</a:t>
            </a:fld>
            <a:endParaRPr lang="en-US"/>
          </a:p>
        </p:txBody>
      </p:sp>
    </p:spTree>
    <p:extLst>
      <p:ext uri="{BB962C8B-B14F-4D97-AF65-F5344CB8AC3E}">
        <p14:creationId xmlns:p14="http://schemas.microsoft.com/office/powerpoint/2010/main" val="1717014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549285-7F7E-49E3-979C-9C2647EE674F}" type="datetimeFigureOut">
              <a:rPr lang="en-US" smtClean="0"/>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78E37-6658-4A0F-A14B-87D059FE3E4C}" type="slidenum">
              <a:rPr lang="en-US" smtClean="0"/>
              <a:t>‹#›</a:t>
            </a:fld>
            <a:endParaRPr lang="en-US"/>
          </a:p>
        </p:txBody>
      </p:sp>
    </p:spTree>
    <p:extLst>
      <p:ext uri="{BB962C8B-B14F-4D97-AF65-F5344CB8AC3E}">
        <p14:creationId xmlns:p14="http://schemas.microsoft.com/office/powerpoint/2010/main" val="3866932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549285-7F7E-49E3-979C-9C2647EE674F}" type="datetimeFigureOut">
              <a:rPr lang="en-US" smtClean="0"/>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78E37-6658-4A0F-A14B-87D059FE3E4C}" type="slidenum">
              <a:rPr lang="en-US" smtClean="0"/>
              <a:t>‹#›</a:t>
            </a:fld>
            <a:endParaRPr lang="en-US"/>
          </a:p>
        </p:txBody>
      </p:sp>
    </p:spTree>
    <p:extLst>
      <p:ext uri="{BB962C8B-B14F-4D97-AF65-F5344CB8AC3E}">
        <p14:creationId xmlns:p14="http://schemas.microsoft.com/office/powerpoint/2010/main" val="137201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549285-7F7E-49E3-979C-9C2647EE674F}" type="datetimeFigureOut">
              <a:rPr lang="en-US" smtClean="0"/>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78E37-6658-4A0F-A14B-87D059FE3E4C}" type="slidenum">
              <a:rPr lang="en-US" smtClean="0"/>
              <a:t>‹#›</a:t>
            </a:fld>
            <a:endParaRPr lang="en-US"/>
          </a:p>
        </p:txBody>
      </p:sp>
    </p:spTree>
    <p:extLst>
      <p:ext uri="{BB962C8B-B14F-4D97-AF65-F5344CB8AC3E}">
        <p14:creationId xmlns:p14="http://schemas.microsoft.com/office/powerpoint/2010/main" val="1915279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549285-7F7E-49E3-979C-9C2647EE674F}" type="datetimeFigureOut">
              <a:rPr lang="en-US" smtClean="0"/>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78E37-6658-4A0F-A14B-87D059FE3E4C}" type="slidenum">
              <a:rPr lang="en-US" smtClean="0"/>
              <a:t>‹#›</a:t>
            </a:fld>
            <a:endParaRPr lang="en-US"/>
          </a:p>
        </p:txBody>
      </p:sp>
    </p:spTree>
    <p:extLst>
      <p:ext uri="{BB962C8B-B14F-4D97-AF65-F5344CB8AC3E}">
        <p14:creationId xmlns:p14="http://schemas.microsoft.com/office/powerpoint/2010/main" val="2055670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549285-7F7E-49E3-979C-9C2647EE674F}" type="datetimeFigureOut">
              <a:rPr lang="en-US" smtClean="0"/>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78E37-6658-4A0F-A14B-87D059FE3E4C}" type="slidenum">
              <a:rPr lang="en-US" smtClean="0"/>
              <a:t>‹#›</a:t>
            </a:fld>
            <a:endParaRPr lang="en-US"/>
          </a:p>
        </p:txBody>
      </p:sp>
    </p:spTree>
    <p:extLst>
      <p:ext uri="{BB962C8B-B14F-4D97-AF65-F5344CB8AC3E}">
        <p14:creationId xmlns:p14="http://schemas.microsoft.com/office/powerpoint/2010/main" val="2370234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549285-7F7E-49E3-979C-9C2647EE674F}" type="datetimeFigureOut">
              <a:rPr lang="en-US" smtClean="0"/>
              <a:t>12/17/2012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278E37-6658-4A0F-A14B-87D059FE3E4C}" type="slidenum">
              <a:rPr lang="en-US" smtClean="0"/>
              <a:t>‹#›</a:t>
            </a:fld>
            <a:endParaRPr lang="en-US"/>
          </a:p>
        </p:txBody>
      </p:sp>
    </p:spTree>
    <p:extLst>
      <p:ext uri="{BB962C8B-B14F-4D97-AF65-F5344CB8AC3E}">
        <p14:creationId xmlns:p14="http://schemas.microsoft.com/office/powerpoint/2010/main" val="2247197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549285-7F7E-49E3-979C-9C2647EE674F}" type="datetimeFigureOut">
              <a:rPr lang="en-US" smtClean="0"/>
              <a:t>12/17/2012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278E37-6658-4A0F-A14B-87D059FE3E4C}" type="slidenum">
              <a:rPr lang="en-US" smtClean="0"/>
              <a:t>‹#›</a:t>
            </a:fld>
            <a:endParaRPr lang="en-US"/>
          </a:p>
        </p:txBody>
      </p:sp>
    </p:spTree>
    <p:extLst>
      <p:ext uri="{BB962C8B-B14F-4D97-AF65-F5344CB8AC3E}">
        <p14:creationId xmlns:p14="http://schemas.microsoft.com/office/powerpoint/2010/main" val="2966386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49285-7F7E-49E3-979C-9C2647EE674F}" type="datetimeFigureOut">
              <a:rPr lang="en-US" smtClean="0"/>
              <a:t>12/17/2012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278E37-6658-4A0F-A14B-87D059FE3E4C}" type="slidenum">
              <a:rPr lang="en-US" smtClean="0"/>
              <a:t>‹#›</a:t>
            </a:fld>
            <a:endParaRPr lang="en-US"/>
          </a:p>
        </p:txBody>
      </p:sp>
    </p:spTree>
    <p:extLst>
      <p:ext uri="{BB962C8B-B14F-4D97-AF65-F5344CB8AC3E}">
        <p14:creationId xmlns:p14="http://schemas.microsoft.com/office/powerpoint/2010/main" val="637552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549285-7F7E-49E3-979C-9C2647EE674F}" type="datetimeFigureOut">
              <a:rPr lang="en-US" smtClean="0"/>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78E37-6658-4A0F-A14B-87D059FE3E4C}" type="slidenum">
              <a:rPr lang="en-US" smtClean="0"/>
              <a:t>‹#›</a:t>
            </a:fld>
            <a:endParaRPr lang="en-US"/>
          </a:p>
        </p:txBody>
      </p:sp>
    </p:spTree>
    <p:extLst>
      <p:ext uri="{BB962C8B-B14F-4D97-AF65-F5344CB8AC3E}">
        <p14:creationId xmlns:p14="http://schemas.microsoft.com/office/powerpoint/2010/main" val="2071874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549285-7F7E-49E3-979C-9C2647EE674F}" type="datetimeFigureOut">
              <a:rPr lang="en-US" smtClean="0"/>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78E37-6658-4A0F-A14B-87D059FE3E4C}" type="slidenum">
              <a:rPr lang="en-US" smtClean="0"/>
              <a:t>‹#›</a:t>
            </a:fld>
            <a:endParaRPr lang="en-US"/>
          </a:p>
        </p:txBody>
      </p:sp>
    </p:spTree>
    <p:extLst>
      <p:ext uri="{BB962C8B-B14F-4D97-AF65-F5344CB8AC3E}">
        <p14:creationId xmlns:p14="http://schemas.microsoft.com/office/powerpoint/2010/main" val="268955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49285-7F7E-49E3-979C-9C2647EE674F}" type="datetimeFigureOut">
              <a:rPr lang="en-US" smtClean="0"/>
              <a:t>12/17/2012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78E37-6658-4A0F-A14B-87D059FE3E4C}" type="slidenum">
              <a:rPr lang="en-US" smtClean="0"/>
              <a:t>‹#›</a:t>
            </a:fld>
            <a:endParaRPr lang="en-US"/>
          </a:p>
        </p:txBody>
      </p:sp>
    </p:spTree>
    <p:extLst>
      <p:ext uri="{BB962C8B-B14F-4D97-AF65-F5344CB8AC3E}">
        <p14:creationId xmlns:p14="http://schemas.microsoft.com/office/powerpoint/2010/main" val="3633392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www.youtube.com/watch?v=jvnU0v6hcUo&amp;safe=active"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381000"/>
            <a:ext cx="3695179" cy="369332"/>
          </a:xfrm>
          <a:prstGeom prst="rect">
            <a:avLst/>
          </a:prstGeom>
          <a:noFill/>
        </p:spPr>
        <p:txBody>
          <a:bodyPr wrap="none" rtlCol="0">
            <a:spAutoFit/>
          </a:bodyPr>
          <a:lstStyle/>
          <a:p>
            <a:r>
              <a:rPr lang="en-US" dirty="0" smtClean="0"/>
              <a:t>Chapter 7 African Society and Culture</a:t>
            </a:r>
            <a:endParaRPr lang="en-US" dirty="0"/>
          </a:p>
        </p:txBody>
      </p:sp>
    </p:spTree>
    <p:extLst>
      <p:ext uri="{BB962C8B-B14F-4D97-AF65-F5344CB8AC3E}">
        <p14:creationId xmlns:p14="http://schemas.microsoft.com/office/powerpoint/2010/main" val="2210951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1" y="533400"/>
            <a:ext cx="8534400" cy="5078313"/>
          </a:xfrm>
          <a:prstGeom prst="rect">
            <a:avLst/>
          </a:prstGeom>
          <a:noFill/>
        </p:spPr>
        <p:txBody>
          <a:bodyPr wrap="square" rtlCol="0">
            <a:spAutoFit/>
          </a:bodyPr>
          <a:lstStyle/>
          <a:p>
            <a:r>
              <a:rPr lang="en-US" sz="3600" dirty="0" smtClean="0"/>
              <a:t>Painting, literature, dance and music were a way to serve religion.  They were ways to express religious convictions.   Dance was a way to communicate with the spirits.  Without a written language-songs passed down folk legends and religious traditions from generation to generation.</a:t>
            </a:r>
          </a:p>
          <a:p>
            <a:r>
              <a:rPr lang="en-US" sz="3600" dirty="0" err="1" smtClean="0"/>
              <a:t>Griots</a:t>
            </a:r>
            <a:r>
              <a:rPr lang="en-US" sz="3600" dirty="0" smtClean="0"/>
              <a:t>-storytellers-kept history alive by telling stories.</a:t>
            </a:r>
            <a:endParaRPr lang="en-US" sz="3600" dirty="0"/>
          </a:p>
        </p:txBody>
      </p:sp>
    </p:spTree>
    <p:extLst>
      <p:ext uri="{BB962C8B-B14F-4D97-AF65-F5344CB8AC3E}">
        <p14:creationId xmlns:p14="http://schemas.microsoft.com/office/powerpoint/2010/main" val="2316326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23037"/>
            <a:ext cx="476412" cy="369332"/>
          </a:xfrm>
          <a:prstGeom prst="rect">
            <a:avLst/>
          </a:prstGeom>
          <a:noFill/>
        </p:spPr>
        <p:txBody>
          <a:bodyPr wrap="none" rtlCol="0">
            <a:spAutoFit/>
          </a:bodyPr>
          <a:lstStyle/>
          <a:p>
            <a:r>
              <a:rPr lang="en-US" dirty="0" smtClean="0"/>
              <a:t>6.2</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457" y="486507"/>
            <a:ext cx="5948043" cy="6142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583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394" y="152400"/>
            <a:ext cx="8729003" cy="6186309"/>
          </a:xfrm>
          <a:prstGeom prst="rect">
            <a:avLst/>
          </a:prstGeom>
          <a:noFill/>
        </p:spPr>
        <p:txBody>
          <a:bodyPr wrap="square" rtlCol="0">
            <a:spAutoFit/>
          </a:bodyPr>
          <a:lstStyle/>
          <a:p>
            <a:r>
              <a:rPr lang="en-US" sz="3600" dirty="0" smtClean="0"/>
              <a:t>Ghana-First great trading state in Africa.  Most were farmers living in villages ruled by kings without written laws.   Protected by an army of thousands of well trained men.   Became really rich from: iron ore and gold.  Muslim merchants from NA brought textiles, horses and salt.  Caravans of camels=“fleets of the desert”. </a:t>
            </a:r>
            <a:r>
              <a:rPr lang="en-US" sz="3600" dirty="0"/>
              <a:t>Trading merchants became wealthy and taxes on imports and exports made kings rich.</a:t>
            </a:r>
          </a:p>
          <a:p>
            <a:endParaRPr lang="en-US" sz="3600" dirty="0"/>
          </a:p>
        </p:txBody>
      </p:sp>
    </p:spTree>
    <p:extLst>
      <p:ext uri="{BB962C8B-B14F-4D97-AF65-F5344CB8AC3E}">
        <p14:creationId xmlns:p14="http://schemas.microsoft.com/office/powerpoint/2010/main" val="2102912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393" y="5391918"/>
            <a:ext cx="8729003" cy="646331"/>
          </a:xfrm>
          <a:prstGeom prst="rect">
            <a:avLst/>
          </a:prstGeom>
        </p:spPr>
        <p:txBody>
          <a:bodyPr wrap="square">
            <a:spAutoFit/>
          </a:bodyPr>
          <a:lstStyle/>
          <a:p>
            <a:r>
              <a:rPr lang="en-US" dirty="0">
                <a:hlinkClick r:id="rId2"/>
              </a:rPr>
              <a:t>http://</a:t>
            </a:r>
            <a:r>
              <a:rPr lang="en-US" dirty="0" smtClean="0">
                <a:hlinkClick r:id="rId2"/>
              </a:rPr>
              <a:t>www.youtube.com/watch?v=jvnU0v6hcUo&amp;safe=active</a:t>
            </a:r>
            <a:r>
              <a:rPr lang="en-US" dirty="0" smtClean="0"/>
              <a:t>    </a:t>
            </a:r>
            <a:r>
              <a:rPr lang="en-US" dirty="0" err="1" smtClean="0"/>
              <a:t>crashcourse</a:t>
            </a:r>
            <a:r>
              <a:rPr lang="en-US" dirty="0" smtClean="0"/>
              <a:t> Mansa Musa  10 min</a:t>
            </a:r>
            <a:endParaRPr lang="en-US" dirty="0"/>
          </a:p>
        </p:txBody>
      </p:sp>
      <p:sp>
        <p:nvSpPr>
          <p:cNvPr id="3" name="TextBox 2"/>
          <p:cNvSpPr txBox="1"/>
          <p:nvPr/>
        </p:nvSpPr>
        <p:spPr>
          <a:xfrm>
            <a:off x="261760" y="152400"/>
            <a:ext cx="8653636" cy="5078313"/>
          </a:xfrm>
          <a:prstGeom prst="rect">
            <a:avLst/>
          </a:prstGeom>
          <a:noFill/>
        </p:spPr>
        <p:txBody>
          <a:bodyPr wrap="square" rtlCol="0">
            <a:spAutoFit/>
          </a:bodyPr>
          <a:lstStyle/>
          <a:p>
            <a:r>
              <a:rPr lang="en-US" sz="3600" dirty="0" smtClean="0"/>
              <a:t>Mali- replaced Ghana as the center of trade founded by </a:t>
            </a:r>
            <a:r>
              <a:rPr lang="en-US" sz="3600" dirty="0" err="1" smtClean="0"/>
              <a:t>Sundiata</a:t>
            </a:r>
            <a:r>
              <a:rPr lang="en-US" sz="3600" dirty="0" smtClean="0"/>
              <a:t> Keita.   Built wealth on gold and salt trade.  Mansa Musa was one of the richest and most powerful </a:t>
            </a:r>
            <a:r>
              <a:rPr lang="en-US" sz="3600" dirty="0" smtClean="0"/>
              <a:t>kings, </a:t>
            </a:r>
            <a:r>
              <a:rPr lang="en-US" sz="3600" dirty="0" smtClean="0"/>
              <a:t>he doubled size of kingdom and created strong government.  Made Timbuktu a center for Islamic learning, he built mosques and libraries.   Pilgrimage to </a:t>
            </a:r>
            <a:r>
              <a:rPr lang="en-US" sz="3600" dirty="0" err="1" smtClean="0"/>
              <a:t>Mekkah</a:t>
            </a:r>
            <a:r>
              <a:rPr lang="en-US" sz="3600" dirty="0" smtClean="0"/>
              <a:t>-gold, gold, g.</a:t>
            </a:r>
          </a:p>
          <a:p>
            <a:r>
              <a:rPr lang="en-US" sz="3600" dirty="0" smtClean="0"/>
              <a:t>He was the LAST powerful ruler of Mali.</a:t>
            </a:r>
            <a:endParaRPr lang="en-US" sz="3600" dirty="0"/>
          </a:p>
        </p:txBody>
      </p:sp>
    </p:spTree>
    <p:extLst>
      <p:ext uri="{BB962C8B-B14F-4D97-AF65-F5344CB8AC3E}">
        <p14:creationId xmlns:p14="http://schemas.microsoft.com/office/powerpoint/2010/main" val="4256705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10234"/>
            <a:ext cx="8686800" cy="4524315"/>
          </a:xfrm>
          <a:prstGeom prst="rect">
            <a:avLst/>
          </a:prstGeom>
          <a:noFill/>
        </p:spPr>
        <p:txBody>
          <a:bodyPr wrap="square" rtlCol="0">
            <a:spAutoFit/>
          </a:bodyPr>
          <a:lstStyle/>
          <a:p>
            <a:r>
              <a:rPr lang="en-US" sz="3600" dirty="0" smtClean="0"/>
              <a:t>Songhai- On the Niger River-floods made for rich soil allowing crops and cattle.   Songhai benefitted from Muslim trade routes.  Salt and gold !!!  Used cowrie shells as a medium of exchange.   United rural and urban dwellers. </a:t>
            </a:r>
            <a:r>
              <a:rPr lang="en-US" sz="3600" dirty="0" smtClean="0"/>
              <a:t> Stretched for a thousand miles along the Niger River, it became the largest empire in African history.   </a:t>
            </a:r>
            <a:endParaRPr lang="en-US" sz="3600" dirty="0"/>
          </a:p>
        </p:txBody>
      </p:sp>
    </p:spTree>
    <p:extLst>
      <p:ext uri="{BB962C8B-B14F-4D97-AF65-F5344CB8AC3E}">
        <p14:creationId xmlns:p14="http://schemas.microsoft.com/office/powerpoint/2010/main" val="4287902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458200" cy="5964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021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790"/>
            <a:ext cx="4144963" cy="345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9000"/>
            <a:ext cx="4171950" cy="3050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372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48734"/>
            <a:ext cx="8839200" cy="5078313"/>
          </a:xfrm>
          <a:prstGeom prst="rect">
            <a:avLst/>
          </a:prstGeom>
          <a:noFill/>
        </p:spPr>
        <p:txBody>
          <a:bodyPr wrap="square" rtlCol="0">
            <a:spAutoFit/>
          </a:bodyPr>
          <a:lstStyle/>
          <a:p>
            <a:r>
              <a:rPr lang="en-US" sz="3600" dirty="0" smtClean="0"/>
              <a:t>Societies in East Africa- </a:t>
            </a:r>
          </a:p>
          <a:p>
            <a:r>
              <a:rPr lang="en-US" sz="3600" dirty="0" smtClean="0"/>
              <a:t>Bantus- subsistence farming, spread iron-smelting techniques, and high yield crop info (yams and bananas)-established city of Great Zimbabwe.  Later moved on to coast on Indian Ocean, Islam big influence, huge trade network along coast.  Major cities=Mogadishu, Mombasa and </a:t>
            </a:r>
            <a:r>
              <a:rPr lang="en-US" sz="3600" dirty="0" err="1" smtClean="0"/>
              <a:t>Kilwa</a:t>
            </a:r>
            <a:r>
              <a:rPr lang="en-US" sz="3600" dirty="0" smtClean="0"/>
              <a:t> in  modern day Tanzania.</a:t>
            </a:r>
            <a:endParaRPr lang="en-US" sz="3600" dirty="0"/>
          </a:p>
        </p:txBody>
      </p:sp>
    </p:spTree>
    <p:extLst>
      <p:ext uri="{BB962C8B-B14F-4D97-AF65-F5344CB8AC3E}">
        <p14:creationId xmlns:p14="http://schemas.microsoft.com/office/powerpoint/2010/main" val="1447683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33400"/>
            <a:ext cx="8915400" cy="1200329"/>
          </a:xfrm>
          <a:prstGeom prst="rect">
            <a:avLst/>
          </a:prstGeom>
          <a:noFill/>
        </p:spPr>
        <p:txBody>
          <a:bodyPr wrap="square" rtlCol="0">
            <a:spAutoFit/>
          </a:bodyPr>
          <a:lstStyle/>
          <a:p>
            <a:r>
              <a:rPr lang="en-US" sz="3600" dirty="0" smtClean="0"/>
              <a:t>2 major buildings in </a:t>
            </a:r>
            <a:r>
              <a:rPr lang="en-US" sz="3600" dirty="0" err="1" smtClean="0"/>
              <a:t>Kilwa</a:t>
            </a:r>
            <a:r>
              <a:rPr lang="en-US" sz="3600" dirty="0" smtClean="0"/>
              <a:t>-coral cut from cliffs</a:t>
            </a:r>
          </a:p>
          <a:p>
            <a:r>
              <a:rPr lang="en-US" sz="3600" dirty="0" smtClean="0"/>
              <a:t>Great Mosque of </a:t>
            </a:r>
            <a:r>
              <a:rPr lang="en-US" sz="3600" dirty="0" err="1" smtClean="0"/>
              <a:t>Kilwa</a:t>
            </a:r>
            <a:r>
              <a:rPr lang="en-US" sz="3600" dirty="0" smtClean="0"/>
              <a:t>-</a:t>
            </a:r>
            <a:endParaRPr lang="en-US" sz="3600" dirty="0"/>
          </a:p>
        </p:txBody>
      </p:sp>
    </p:spTree>
    <p:extLst>
      <p:ext uri="{BB962C8B-B14F-4D97-AF65-F5344CB8AC3E}">
        <p14:creationId xmlns:p14="http://schemas.microsoft.com/office/powerpoint/2010/main" val="3580752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865" y="533401"/>
            <a:ext cx="8253335" cy="547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5376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44305"/>
            <a:ext cx="4325826"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02026" y="914400"/>
            <a:ext cx="4741974" cy="4524315"/>
          </a:xfrm>
          <a:prstGeom prst="rect">
            <a:avLst/>
          </a:prstGeom>
          <a:noFill/>
        </p:spPr>
        <p:txBody>
          <a:bodyPr wrap="square" rtlCol="0">
            <a:spAutoFit/>
          </a:bodyPr>
          <a:lstStyle/>
          <a:p>
            <a:pPr marL="571500" indent="-571500">
              <a:buFont typeface="Arial" pitchFamily="34" charset="0"/>
              <a:buChar char="•"/>
            </a:pPr>
            <a:r>
              <a:rPr lang="en-US" sz="3600" dirty="0" smtClean="0"/>
              <a:t>2</a:t>
            </a:r>
            <a:r>
              <a:rPr lang="en-US" sz="3600" baseline="30000" dirty="0" smtClean="0"/>
              <a:t>nd</a:t>
            </a:r>
            <a:r>
              <a:rPr lang="en-US" sz="3600" dirty="0" smtClean="0"/>
              <a:t> largest continent</a:t>
            </a:r>
          </a:p>
          <a:p>
            <a:pPr marL="571500" indent="-571500">
              <a:buFont typeface="Arial" pitchFamily="34" charset="0"/>
              <a:buChar char="•"/>
            </a:pPr>
            <a:r>
              <a:rPr lang="en-US" sz="3600" dirty="0" smtClean="0"/>
              <a:t>4 climate zones</a:t>
            </a:r>
          </a:p>
          <a:p>
            <a:pPr lvl="1"/>
            <a:r>
              <a:rPr lang="en-US" sz="3600" dirty="0" smtClean="0"/>
              <a:t>Mild-10%</a:t>
            </a:r>
          </a:p>
          <a:p>
            <a:pPr lvl="1"/>
            <a:r>
              <a:rPr lang="en-US" sz="3600" dirty="0" smtClean="0"/>
              <a:t>Deserts-40%</a:t>
            </a:r>
          </a:p>
          <a:p>
            <a:pPr lvl="1"/>
            <a:r>
              <a:rPr lang="en-US" sz="3600" dirty="0" smtClean="0"/>
              <a:t>Rain forest-10%</a:t>
            </a:r>
          </a:p>
          <a:p>
            <a:pPr lvl="1"/>
            <a:r>
              <a:rPr lang="en-US" sz="3600" dirty="0" smtClean="0"/>
              <a:t>Savannas-40%</a:t>
            </a:r>
          </a:p>
          <a:p>
            <a:pPr lvl="1"/>
            <a:endParaRPr lang="en-US" sz="3600" dirty="0"/>
          </a:p>
          <a:p>
            <a:endParaRPr lang="en-US" sz="3600" dirty="0"/>
          </a:p>
        </p:txBody>
      </p:sp>
    </p:spTree>
    <p:extLst>
      <p:ext uri="{BB962C8B-B14F-4D97-AF65-F5344CB8AC3E}">
        <p14:creationId xmlns:p14="http://schemas.microsoft.com/office/powerpoint/2010/main" val="4015848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7200"/>
            <a:ext cx="7380049"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394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438" y="609601"/>
            <a:ext cx="8350562" cy="5660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741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4356449" cy="646331"/>
          </a:xfrm>
          <a:prstGeom prst="rect">
            <a:avLst/>
          </a:prstGeom>
          <a:noFill/>
        </p:spPr>
        <p:txBody>
          <a:bodyPr wrap="none" rtlCol="0">
            <a:spAutoFit/>
          </a:bodyPr>
          <a:lstStyle/>
          <a:p>
            <a:r>
              <a:rPr lang="en-US" sz="3600" dirty="0" err="1" smtClean="0"/>
              <a:t>Husuni</a:t>
            </a:r>
            <a:r>
              <a:rPr lang="en-US" sz="3600" dirty="0" smtClean="0"/>
              <a:t> </a:t>
            </a:r>
            <a:r>
              <a:rPr lang="en-US" sz="3600" dirty="0" err="1" smtClean="0"/>
              <a:t>Kumba</a:t>
            </a:r>
            <a:r>
              <a:rPr lang="en-US" sz="3600" dirty="0" smtClean="0"/>
              <a:t> palace-</a:t>
            </a:r>
            <a:endParaRPr lang="en-US" sz="36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55931"/>
            <a:ext cx="8148142" cy="4922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4599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5750"/>
            <a:ext cx="8382000"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967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09600"/>
            <a:ext cx="8839201" cy="2862322"/>
          </a:xfrm>
          <a:prstGeom prst="rect">
            <a:avLst/>
          </a:prstGeom>
          <a:noFill/>
        </p:spPr>
        <p:txBody>
          <a:bodyPr wrap="square" rtlCol="0">
            <a:spAutoFit/>
          </a:bodyPr>
          <a:lstStyle/>
          <a:p>
            <a:r>
              <a:rPr lang="en-US" sz="3600" dirty="0" smtClean="0"/>
              <a:t>1505 Portuguese sacked city and destroyed buildings.  Overtime a mixed culture of African and Arabian emerged along coast=Swahili  became a language as well combining Bantu and Arabic.</a:t>
            </a:r>
            <a:endParaRPr lang="en-US" sz="3600" dirty="0"/>
          </a:p>
        </p:txBody>
      </p:sp>
    </p:spTree>
    <p:extLst>
      <p:ext uri="{BB962C8B-B14F-4D97-AF65-F5344CB8AC3E}">
        <p14:creationId xmlns:p14="http://schemas.microsoft.com/office/powerpoint/2010/main" val="2317398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839200" cy="4524315"/>
          </a:xfrm>
          <a:prstGeom prst="rect">
            <a:avLst/>
          </a:prstGeom>
          <a:noFill/>
        </p:spPr>
        <p:txBody>
          <a:bodyPr wrap="square" rtlCol="0">
            <a:spAutoFit/>
          </a:bodyPr>
          <a:lstStyle/>
          <a:p>
            <a:r>
              <a:rPr lang="en-US" sz="3600" dirty="0" smtClean="0"/>
              <a:t>Societies in South Africa-early on most were stateless societies (independent villages ruled by clan head.)  In 1100’s began to unite, villages inside walls-to protect livestock from predators at night.  Zimbabwe wealthiest and most powerful of region.  Gold and trade with Swahili.  City had enormous wall surrounding , city abandoned around mid 15</a:t>
            </a:r>
            <a:r>
              <a:rPr lang="en-US" sz="3600" baseline="30000" dirty="0" smtClean="0"/>
              <a:t>th</a:t>
            </a:r>
            <a:r>
              <a:rPr lang="en-US" sz="3600" dirty="0" smtClean="0"/>
              <a:t> century.  </a:t>
            </a:r>
            <a:endParaRPr lang="en-US" sz="3600" dirty="0"/>
          </a:p>
        </p:txBody>
      </p:sp>
    </p:spTree>
    <p:extLst>
      <p:ext uri="{BB962C8B-B14F-4D97-AF65-F5344CB8AC3E}">
        <p14:creationId xmlns:p14="http://schemas.microsoft.com/office/powerpoint/2010/main" val="665979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228600"/>
            <a:ext cx="4528913"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243524"/>
            <a:ext cx="5532120" cy="3605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57200"/>
            <a:ext cx="4432208" cy="3328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399" y="3886200"/>
            <a:ext cx="3284232" cy="646331"/>
          </a:xfrm>
          <a:prstGeom prst="rect">
            <a:avLst/>
          </a:prstGeom>
          <a:noFill/>
        </p:spPr>
        <p:txBody>
          <a:bodyPr wrap="none" rtlCol="0">
            <a:spAutoFit/>
          </a:bodyPr>
          <a:lstStyle/>
          <a:p>
            <a:r>
              <a:rPr lang="en-US" sz="3600" dirty="0" smtClean="0"/>
              <a:t>Great Zimbabwe</a:t>
            </a:r>
            <a:endParaRPr lang="en-US" sz="3600" dirty="0"/>
          </a:p>
        </p:txBody>
      </p:sp>
    </p:spTree>
    <p:extLst>
      <p:ext uri="{BB962C8B-B14F-4D97-AF65-F5344CB8AC3E}">
        <p14:creationId xmlns:p14="http://schemas.microsoft.com/office/powerpoint/2010/main" val="2427773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96" y="609600"/>
            <a:ext cx="8504003" cy="5659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695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37514"/>
            <a:ext cx="42672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2837864"/>
            <a:ext cx="3276600" cy="707886"/>
          </a:xfrm>
          <a:prstGeom prst="rect">
            <a:avLst/>
          </a:prstGeom>
          <a:noFill/>
        </p:spPr>
        <p:txBody>
          <a:bodyPr wrap="square" rtlCol="0">
            <a:spAutoFit/>
          </a:bodyPr>
          <a:lstStyle/>
          <a:p>
            <a:r>
              <a:rPr lang="en-US" sz="4000" dirty="0" smtClean="0"/>
              <a:t>Plateau</a:t>
            </a:r>
            <a:r>
              <a:rPr lang="en-US" dirty="0" smtClean="0"/>
              <a:t> </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5" y="3505200"/>
            <a:ext cx="4476161"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305300" y="457200"/>
            <a:ext cx="4724399" cy="1200329"/>
          </a:xfrm>
          <a:prstGeom prst="rect">
            <a:avLst/>
          </a:prstGeom>
          <a:noFill/>
        </p:spPr>
        <p:txBody>
          <a:bodyPr wrap="square" rtlCol="0">
            <a:spAutoFit/>
          </a:bodyPr>
          <a:lstStyle/>
          <a:p>
            <a:r>
              <a:rPr lang="en-US" sz="3600" dirty="0" smtClean="0"/>
              <a:t>Mountains and deep canyons</a:t>
            </a:r>
            <a:endParaRPr lang="en-US" sz="3600" dirty="0"/>
          </a:p>
        </p:txBody>
      </p:sp>
    </p:spTree>
    <p:extLst>
      <p:ext uri="{BB962C8B-B14F-4D97-AF65-F5344CB8AC3E}">
        <p14:creationId xmlns:p14="http://schemas.microsoft.com/office/powerpoint/2010/main" val="1213007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48437" y="733473"/>
            <a:ext cx="1737976" cy="646331"/>
          </a:xfrm>
          <a:prstGeom prst="rect">
            <a:avLst/>
          </a:prstGeom>
          <a:noFill/>
        </p:spPr>
        <p:txBody>
          <a:bodyPr wrap="none" rtlCol="0">
            <a:spAutoFit/>
          </a:bodyPr>
          <a:lstStyle/>
          <a:p>
            <a:r>
              <a:rPr lang="en-US" sz="3600" dirty="0" smtClean="0"/>
              <a:t>Savanna</a:t>
            </a:r>
            <a:endParaRPr lang="en-US"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89178"/>
            <a:ext cx="4800601" cy="330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24" y="3429001"/>
            <a:ext cx="5000626" cy="332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670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914400"/>
            <a:ext cx="4800600" cy="5641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1524000"/>
            <a:ext cx="2133600" cy="646331"/>
          </a:xfrm>
          <a:prstGeom prst="rect">
            <a:avLst/>
          </a:prstGeom>
          <a:noFill/>
        </p:spPr>
        <p:txBody>
          <a:bodyPr wrap="square" rtlCol="0">
            <a:spAutoFit/>
          </a:bodyPr>
          <a:lstStyle/>
          <a:p>
            <a:r>
              <a:rPr lang="en-US" sz="3600" dirty="0" smtClean="0"/>
              <a:t>Hump</a:t>
            </a:r>
            <a:endParaRPr lang="en-US" sz="3600" dirty="0"/>
          </a:p>
        </p:txBody>
      </p:sp>
      <p:cxnSp>
        <p:nvCxnSpPr>
          <p:cNvPr id="4" name="Straight Arrow Connector 3"/>
          <p:cNvCxnSpPr/>
          <p:nvPr/>
        </p:nvCxnSpPr>
        <p:spPr>
          <a:xfrm>
            <a:off x="1600200" y="1847165"/>
            <a:ext cx="990600" cy="591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907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839200" cy="6186309"/>
          </a:xfrm>
          <a:prstGeom prst="rect">
            <a:avLst/>
          </a:prstGeom>
          <a:noFill/>
        </p:spPr>
        <p:txBody>
          <a:bodyPr wrap="square" rtlCol="0">
            <a:spAutoFit/>
          </a:bodyPr>
          <a:lstStyle/>
          <a:p>
            <a:r>
              <a:rPr lang="en-US" sz="3600" dirty="0" smtClean="0"/>
              <a:t>African society-most societies did not have a written language so descriptions come from visitors.   Most live in small rural villages.  Extended family very important.  Lineage groups are basic building blocks of African society.  All members trace to common ancestor.  Each lineage group can trace back to a founding ancestor- ritual ceremonies were dedicated to ancestors </a:t>
            </a:r>
            <a:r>
              <a:rPr lang="en-US" sz="3600" dirty="0" err="1" smtClean="0"/>
              <a:t>cuz</a:t>
            </a:r>
            <a:r>
              <a:rPr lang="en-US" sz="3600" dirty="0" smtClean="0"/>
              <a:t> they are believed to be closer to the Gods and have power to influence the lives of their descendants. </a:t>
            </a:r>
            <a:endParaRPr lang="en-US" sz="3600" dirty="0"/>
          </a:p>
        </p:txBody>
      </p:sp>
    </p:spTree>
    <p:extLst>
      <p:ext uri="{BB962C8B-B14F-4D97-AF65-F5344CB8AC3E}">
        <p14:creationId xmlns:p14="http://schemas.microsoft.com/office/powerpoint/2010/main" val="1538004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78247"/>
            <a:ext cx="8580357" cy="5632311"/>
          </a:xfrm>
          <a:prstGeom prst="rect">
            <a:avLst/>
          </a:prstGeom>
          <a:noFill/>
        </p:spPr>
        <p:txBody>
          <a:bodyPr wrap="square" rtlCol="0">
            <a:spAutoFit/>
          </a:bodyPr>
          <a:lstStyle/>
          <a:p>
            <a:r>
              <a:rPr lang="en-US" sz="3600" dirty="0"/>
              <a:t>Women tend fields, men cattle and hunted.  </a:t>
            </a:r>
          </a:p>
          <a:p>
            <a:r>
              <a:rPr lang="en-US" sz="3600" dirty="0"/>
              <a:t>Matrilineal- heritage through mother</a:t>
            </a:r>
          </a:p>
          <a:p>
            <a:r>
              <a:rPr lang="en-US" sz="3600" dirty="0"/>
              <a:t>Patrilineal- heritage through father. </a:t>
            </a:r>
          </a:p>
          <a:p>
            <a:r>
              <a:rPr lang="en-US" sz="3600" dirty="0" smtClean="0"/>
              <a:t>Children raised by mothers till age 6 then girls and boys off to separate houses.  Girls learn from mothers how to tend fields and be good mothers and wives. </a:t>
            </a:r>
            <a:r>
              <a:rPr lang="en-US" sz="3600" dirty="0"/>
              <a:t> </a:t>
            </a:r>
            <a:r>
              <a:rPr lang="en-US" sz="3600" dirty="0" smtClean="0"/>
              <a:t>Boys to hunt, fish, farm, how to survive in the natural world.  At puberty both enter community as adults.</a:t>
            </a:r>
            <a:endParaRPr lang="en-US" sz="3600" dirty="0"/>
          </a:p>
        </p:txBody>
      </p:sp>
    </p:spTree>
    <p:extLst>
      <p:ext uri="{BB962C8B-B14F-4D97-AF65-F5344CB8AC3E}">
        <p14:creationId xmlns:p14="http://schemas.microsoft.com/office/powerpoint/2010/main" val="214556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382000" cy="6186309"/>
          </a:xfrm>
          <a:prstGeom prst="rect">
            <a:avLst/>
          </a:prstGeom>
          <a:noFill/>
        </p:spPr>
        <p:txBody>
          <a:bodyPr wrap="square" rtlCol="0">
            <a:spAutoFit/>
          </a:bodyPr>
          <a:lstStyle/>
          <a:p>
            <a:r>
              <a:rPr lang="en-US" sz="3600" dirty="0" smtClean="0"/>
              <a:t>Slavery practiced throughout the world.  Was NOT introduced by Europeans.  Slaves included people captured in war, debtors, and some criminals.</a:t>
            </a:r>
          </a:p>
          <a:p>
            <a:endParaRPr lang="en-US" sz="3600" dirty="0" smtClean="0"/>
          </a:p>
          <a:p>
            <a:r>
              <a:rPr lang="en-US" sz="3600" dirty="0" smtClean="0"/>
              <a:t>Most African shared some common religious ideas, including a belief in a single God.  Ritual was used to communicate with the Gods, diviners were used. (people who were believed to have the power to foretell events)</a:t>
            </a:r>
            <a:endParaRPr lang="en-US" sz="3600" dirty="0"/>
          </a:p>
        </p:txBody>
      </p:sp>
    </p:spTree>
    <p:extLst>
      <p:ext uri="{BB962C8B-B14F-4D97-AF65-F5344CB8AC3E}">
        <p14:creationId xmlns:p14="http://schemas.microsoft.com/office/powerpoint/2010/main" val="2221000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686800" cy="2308324"/>
          </a:xfrm>
          <a:prstGeom prst="rect">
            <a:avLst/>
          </a:prstGeom>
          <a:noFill/>
        </p:spPr>
        <p:txBody>
          <a:bodyPr wrap="square" rtlCol="0">
            <a:spAutoFit/>
          </a:bodyPr>
          <a:lstStyle/>
          <a:p>
            <a:r>
              <a:rPr lang="en-US" sz="3600" dirty="0" smtClean="0"/>
              <a:t>Arab conquest of Africa introduced Islam, trade spread the religion.  In most instances Islam combined with native beliefs to create a unique brand of Africanized Islam.</a:t>
            </a:r>
            <a:endParaRPr lang="en-US" sz="3600" dirty="0"/>
          </a:p>
        </p:txBody>
      </p:sp>
    </p:spTree>
    <p:extLst>
      <p:ext uri="{BB962C8B-B14F-4D97-AF65-F5344CB8AC3E}">
        <p14:creationId xmlns:p14="http://schemas.microsoft.com/office/powerpoint/2010/main" val="2320919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714</Words>
  <Application>Microsoft Office PowerPoint</Application>
  <PresentationFormat>On-screen Show (4:3)</PresentationFormat>
  <Paragraphs>36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Risa J. Wray</dc:creator>
  <cp:lastModifiedBy>Risa J. Wray</cp:lastModifiedBy>
  <cp:revision>23</cp:revision>
  <dcterms:created xsi:type="dcterms:W3CDTF">2012-12-13T19:49:59Z</dcterms:created>
  <dcterms:modified xsi:type="dcterms:W3CDTF">2012-12-17T16:06:10Z</dcterms:modified>
</cp:coreProperties>
</file>