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7" r:id="rId4"/>
    <p:sldId id="288" r:id="rId5"/>
    <p:sldId id="290" r:id="rId6"/>
    <p:sldId id="291" r:id="rId7"/>
    <p:sldId id="292" r:id="rId8"/>
    <p:sldId id="295" r:id="rId9"/>
    <p:sldId id="296" r:id="rId10"/>
    <p:sldId id="293" r:id="rId11"/>
    <p:sldId id="294" r:id="rId12"/>
    <p:sldId id="300" r:id="rId13"/>
    <p:sldId id="297" r:id="rId14"/>
    <p:sldId id="298" r:id="rId15"/>
    <p:sldId id="299" r:id="rId16"/>
    <p:sldId id="289" r:id="rId17"/>
    <p:sldId id="264" r:id="rId18"/>
    <p:sldId id="301" r:id="rId19"/>
    <p:sldId id="302" r:id="rId20"/>
    <p:sldId id="303" r:id="rId21"/>
    <p:sldId id="304" r:id="rId22"/>
    <p:sldId id="257" r:id="rId23"/>
    <p:sldId id="258" r:id="rId24"/>
    <p:sldId id="259" r:id="rId25"/>
    <p:sldId id="262" r:id="rId26"/>
    <p:sldId id="265" r:id="rId27"/>
    <p:sldId id="266" r:id="rId28"/>
    <p:sldId id="269" r:id="rId29"/>
    <p:sldId id="272" r:id="rId30"/>
    <p:sldId id="276" r:id="rId31"/>
    <p:sldId id="277" r:id="rId32"/>
    <p:sldId id="278" r:id="rId33"/>
    <p:sldId id="279" r:id="rId34"/>
    <p:sldId id="280" r:id="rId35"/>
    <p:sldId id="281" r:id="rId36"/>
    <p:sldId id="282" r:id="rId37"/>
    <p:sldId id="28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5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3F1B71-CCD1-48F2-AFEB-5786E7E00F04}"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454F0-C1E6-4557-9E1B-A3BC54AC291F}" type="slidenum">
              <a:rPr lang="en-US" smtClean="0"/>
              <a:t>‹#›</a:t>
            </a:fld>
            <a:endParaRPr lang="en-US"/>
          </a:p>
        </p:txBody>
      </p:sp>
    </p:spTree>
    <p:extLst>
      <p:ext uri="{BB962C8B-B14F-4D97-AF65-F5344CB8AC3E}">
        <p14:creationId xmlns:p14="http://schemas.microsoft.com/office/powerpoint/2010/main" val="1261893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F1B71-CCD1-48F2-AFEB-5786E7E00F04}"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454F0-C1E6-4557-9E1B-A3BC54AC291F}" type="slidenum">
              <a:rPr lang="en-US" smtClean="0"/>
              <a:t>‹#›</a:t>
            </a:fld>
            <a:endParaRPr lang="en-US"/>
          </a:p>
        </p:txBody>
      </p:sp>
    </p:spTree>
    <p:extLst>
      <p:ext uri="{BB962C8B-B14F-4D97-AF65-F5344CB8AC3E}">
        <p14:creationId xmlns:p14="http://schemas.microsoft.com/office/powerpoint/2010/main" val="2590911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F1B71-CCD1-48F2-AFEB-5786E7E00F04}"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454F0-C1E6-4557-9E1B-A3BC54AC291F}" type="slidenum">
              <a:rPr lang="en-US" smtClean="0"/>
              <a:t>‹#›</a:t>
            </a:fld>
            <a:endParaRPr lang="en-US"/>
          </a:p>
        </p:txBody>
      </p:sp>
    </p:spTree>
    <p:extLst>
      <p:ext uri="{BB962C8B-B14F-4D97-AF65-F5344CB8AC3E}">
        <p14:creationId xmlns:p14="http://schemas.microsoft.com/office/powerpoint/2010/main" val="2355046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F1B71-CCD1-48F2-AFEB-5786E7E00F04}"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454F0-C1E6-4557-9E1B-A3BC54AC291F}" type="slidenum">
              <a:rPr lang="en-US" smtClean="0"/>
              <a:t>‹#›</a:t>
            </a:fld>
            <a:endParaRPr lang="en-US"/>
          </a:p>
        </p:txBody>
      </p:sp>
    </p:spTree>
    <p:extLst>
      <p:ext uri="{BB962C8B-B14F-4D97-AF65-F5344CB8AC3E}">
        <p14:creationId xmlns:p14="http://schemas.microsoft.com/office/powerpoint/2010/main" val="334319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3F1B71-CCD1-48F2-AFEB-5786E7E00F04}"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454F0-C1E6-4557-9E1B-A3BC54AC291F}" type="slidenum">
              <a:rPr lang="en-US" smtClean="0"/>
              <a:t>‹#›</a:t>
            </a:fld>
            <a:endParaRPr lang="en-US"/>
          </a:p>
        </p:txBody>
      </p:sp>
    </p:spTree>
    <p:extLst>
      <p:ext uri="{BB962C8B-B14F-4D97-AF65-F5344CB8AC3E}">
        <p14:creationId xmlns:p14="http://schemas.microsoft.com/office/powerpoint/2010/main" val="4243359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3F1B71-CCD1-48F2-AFEB-5786E7E00F04}"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454F0-C1E6-4557-9E1B-A3BC54AC291F}" type="slidenum">
              <a:rPr lang="en-US" smtClean="0"/>
              <a:t>‹#›</a:t>
            </a:fld>
            <a:endParaRPr lang="en-US"/>
          </a:p>
        </p:txBody>
      </p:sp>
    </p:spTree>
    <p:extLst>
      <p:ext uri="{BB962C8B-B14F-4D97-AF65-F5344CB8AC3E}">
        <p14:creationId xmlns:p14="http://schemas.microsoft.com/office/powerpoint/2010/main" val="1668100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3F1B71-CCD1-48F2-AFEB-5786E7E00F04}" type="datetimeFigureOut">
              <a:rPr lang="en-US" smtClean="0"/>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7454F0-C1E6-4557-9E1B-A3BC54AC291F}" type="slidenum">
              <a:rPr lang="en-US" smtClean="0"/>
              <a:t>‹#›</a:t>
            </a:fld>
            <a:endParaRPr lang="en-US"/>
          </a:p>
        </p:txBody>
      </p:sp>
    </p:spTree>
    <p:extLst>
      <p:ext uri="{BB962C8B-B14F-4D97-AF65-F5344CB8AC3E}">
        <p14:creationId xmlns:p14="http://schemas.microsoft.com/office/powerpoint/2010/main" val="3780875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3F1B71-CCD1-48F2-AFEB-5786E7E00F04}" type="datetimeFigureOut">
              <a:rPr lang="en-US" smtClean="0"/>
              <a:t>11/13/2018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7454F0-C1E6-4557-9E1B-A3BC54AC291F}" type="slidenum">
              <a:rPr lang="en-US" smtClean="0"/>
              <a:t>‹#›</a:t>
            </a:fld>
            <a:endParaRPr lang="en-US"/>
          </a:p>
        </p:txBody>
      </p:sp>
    </p:spTree>
    <p:extLst>
      <p:ext uri="{BB962C8B-B14F-4D97-AF65-F5344CB8AC3E}">
        <p14:creationId xmlns:p14="http://schemas.microsoft.com/office/powerpoint/2010/main" val="3109655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F1B71-CCD1-48F2-AFEB-5786E7E00F04}" type="datetimeFigureOut">
              <a:rPr lang="en-US" smtClean="0"/>
              <a:t>11/13/2018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7454F0-C1E6-4557-9E1B-A3BC54AC291F}" type="slidenum">
              <a:rPr lang="en-US" smtClean="0"/>
              <a:t>‹#›</a:t>
            </a:fld>
            <a:endParaRPr lang="en-US"/>
          </a:p>
        </p:txBody>
      </p:sp>
    </p:spTree>
    <p:extLst>
      <p:ext uri="{BB962C8B-B14F-4D97-AF65-F5344CB8AC3E}">
        <p14:creationId xmlns:p14="http://schemas.microsoft.com/office/powerpoint/2010/main" val="2856864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F1B71-CCD1-48F2-AFEB-5786E7E00F04}"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454F0-C1E6-4557-9E1B-A3BC54AC291F}" type="slidenum">
              <a:rPr lang="en-US" smtClean="0"/>
              <a:t>‹#›</a:t>
            </a:fld>
            <a:endParaRPr lang="en-US"/>
          </a:p>
        </p:txBody>
      </p:sp>
    </p:spTree>
    <p:extLst>
      <p:ext uri="{BB962C8B-B14F-4D97-AF65-F5344CB8AC3E}">
        <p14:creationId xmlns:p14="http://schemas.microsoft.com/office/powerpoint/2010/main" val="3109552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F1B71-CCD1-48F2-AFEB-5786E7E00F04}"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454F0-C1E6-4557-9E1B-A3BC54AC291F}" type="slidenum">
              <a:rPr lang="en-US" smtClean="0"/>
              <a:t>‹#›</a:t>
            </a:fld>
            <a:endParaRPr lang="en-US"/>
          </a:p>
        </p:txBody>
      </p:sp>
    </p:spTree>
    <p:extLst>
      <p:ext uri="{BB962C8B-B14F-4D97-AF65-F5344CB8AC3E}">
        <p14:creationId xmlns:p14="http://schemas.microsoft.com/office/powerpoint/2010/main" val="2792497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F1B71-CCD1-48F2-AFEB-5786E7E00F04}" type="datetimeFigureOut">
              <a:rPr lang="en-US" smtClean="0"/>
              <a:t>11/13/2018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454F0-C1E6-4557-9E1B-A3BC54AC291F}" type="slidenum">
              <a:rPr lang="en-US" smtClean="0"/>
              <a:t>‹#›</a:t>
            </a:fld>
            <a:endParaRPr lang="en-US"/>
          </a:p>
        </p:txBody>
      </p:sp>
    </p:spTree>
    <p:extLst>
      <p:ext uri="{BB962C8B-B14F-4D97-AF65-F5344CB8AC3E}">
        <p14:creationId xmlns:p14="http://schemas.microsoft.com/office/powerpoint/2010/main" val="2867664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people-press.org/quiz/political-typology/"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s://www.youtube.com/watch?v=n_YQ8560E1w"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s://www.youtube.com/watch?v=HTVvZ1Sdkaw"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838200"/>
            <a:ext cx="5888022" cy="1200329"/>
          </a:xfrm>
          <a:prstGeom prst="rect">
            <a:avLst/>
          </a:prstGeom>
          <a:noFill/>
        </p:spPr>
        <p:txBody>
          <a:bodyPr wrap="none" rtlCol="0">
            <a:spAutoFit/>
          </a:bodyPr>
          <a:lstStyle/>
          <a:p>
            <a:r>
              <a:rPr lang="en-US" sz="3600" dirty="0" smtClean="0"/>
              <a:t>American Government Honors</a:t>
            </a:r>
          </a:p>
          <a:p>
            <a:r>
              <a:rPr lang="en-US" sz="3600" dirty="0" smtClean="0"/>
              <a:t>Chapter 13 The Judiciary</a:t>
            </a:r>
            <a:endParaRPr lang="en-US" sz="3600" dirty="0"/>
          </a:p>
        </p:txBody>
      </p:sp>
    </p:spTree>
    <p:extLst>
      <p:ext uri="{BB962C8B-B14F-4D97-AF65-F5344CB8AC3E}">
        <p14:creationId xmlns:p14="http://schemas.microsoft.com/office/powerpoint/2010/main" val="747211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1" y="381000"/>
            <a:ext cx="8686800" cy="5509200"/>
          </a:xfrm>
          <a:prstGeom prst="rect">
            <a:avLst/>
          </a:prstGeom>
          <a:noFill/>
        </p:spPr>
        <p:txBody>
          <a:bodyPr wrap="square" rtlCol="0">
            <a:spAutoFit/>
          </a:bodyPr>
          <a:lstStyle/>
          <a:p>
            <a:r>
              <a:rPr lang="en-US" sz="3200" dirty="0" smtClean="0"/>
              <a:t>Adversarial vs. Inquisitional systems</a:t>
            </a:r>
          </a:p>
          <a:p>
            <a:endParaRPr lang="en-US" sz="3200" dirty="0"/>
          </a:p>
          <a:p>
            <a:r>
              <a:rPr lang="en-US" sz="3200" dirty="0" smtClean="0"/>
              <a:t>We have an adversarial system- lawyers argue their case, present evidence and witnesses.  Judges and juries listen. (judges rule on what evidence may be presented)  Judges impartial.  Judges generally do not ask witness’s  questions unless to clarify. </a:t>
            </a:r>
          </a:p>
          <a:p>
            <a:endParaRPr lang="en-US" sz="3200" dirty="0"/>
          </a:p>
          <a:p>
            <a:r>
              <a:rPr lang="en-US" sz="3200" dirty="0" smtClean="0"/>
              <a:t>Inquisitional- judge plays active role in gathering and presenting evidence.  Judge questions the witnesses.</a:t>
            </a:r>
            <a:endParaRPr lang="en-US" sz="3200" dirty="0"/>
          </a:p>
        </p:txBody>
      </p:sp>
    </p:spTree>
    <p:extLst>
      <p:ext uri="{BB962C8B-B14F-4D97-AF65-F5344CB8AC3E}">
        <p14:creationId xmlns:p14="http://schemas.microsoft.com/office/powerpoint/2010/main" val="1304082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86800" cy="5262979"/>
          </a:xfrm>
          <a:prstGeom prst="rect">
            <a:avLst/>
          </a:prstGeom>
          <a:noFill/>
        </p:spPr>
        <p:txBody>
          <a:bodyPr wrap="square" rtlCol="0">
            <a:spAutoFit/>
          </a:bodyPr>
          <a:lstStyle/>
          <a:p>
            <a:r>
              <a:rPr lang="en-US" sz="2800" dirty="0" smtClean="0"/>
              <a:t>Trial Process:</a:t>
            </a:r>
          </a:p>
          <a:p>
            <a:r>
              <a:rPr lang="en-US" sz="2800" dirty="0" smtClean="0"/>
              <a:t>Trail courts listen to testimony, consider evidence and decide facts.  Procedures must be followed.  </a:t>
            </a:r>
          </a:p>
          <a:p>
            <a:r>
              <a:rPr lang="en-US" sz="2800" dirty="0" smtClean="0"/>
              <a:t>Criminal burden of proof= beyond a reasonable doubt</a:t>
            </a:r>
          </a:p>
          <a:p>
            <a:r>
              <a:rPr lang="en-US" sz="2800" dirty="0" smtClean="0"/>
              <a:t>Civil burden of proof= preponderance of the evidence.</a:t>
            </a:r>
          </a:p>
          <a:p>
            <a:endParaRPr lang="en-US" sz="2800" dirty="0"/>
          </a:p>
          <a:p>
            <a:r>
              <a:rPr lang="en-US" sz="2800" dirty="0" smtClean="0"/>
              <a:t>Plaintiff- person who brings the charges or allegations.  (person harmed)  If crime- government is the P.</a:t>
            </a:r>
          </a:p>
          <a:p>
            <a:r>
              <a:rPr lang="en-US" sz="2800" dirty="0" smtClean="0"/>
              <a:t>Defendant- person accused of crime or wrongdoing.</a:t>
            </a:r>
          </a:p>
          <a:p>
            <a:endParaRPr lang="en-US" sz="2800" dirty="0"/>
          </a:p>
          <a:p>
            <a:r>
              <a:rPr lang="en-US" sz="2800" dirty="0" smtClean="0"/>
              <a:t>Jury-group of citizens who are sworn to give a verdict based upon the law and evidence presented </a:t>
            </a:r>
            <a:r>
              <a:rPr lang="en-US" sz="2800" smtClean="0"/>
              <a:t>in court.</a:t>
            </a:r>
            <a:endParaRPr lang="en-US" sz="2800" dirty="0"/>
          </a:p>
        </p:txBody>
      </p:sp>
    </p:spTree>
    <p:extLst>
      <p:ext uri="{BB962C8B-B14F-4D97-AF65-F5344CB8AC3E}">
        <p14:creationId xmlns:p14="http://schemas.microsoft.com/office/powerpoint/2010/main" val="274150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303492" cy="6494085"/>
          </a:xfrm>
          <a:prstGeom prst="rect">
            <a:avLst/>
          </a:prstGeom>
          <a:noFill/>
        </p:spPr>
        <p:txBody>
          <a:bodyPr wrap="none" rtlCol="0">
            <a:spAutoFit/>
          </a:bodyPr>
          <a:lstStyle/>
          <a:p>
            <a:r>
              <a:rPr lang="en-US" sz="3200" dirty="0" smtClean="0"/>
              <a:t>Steps in a Trial       See page 393</a:t>
            </a:r>
          </a:p>
          <a:p>
            <a:pPr marL="514350" indent="-514350">
              <a:buAutoNum type="arabicPeriod"/>
            </a:pPr>
            <a:r>
              <a:rPr lang="en-US" sz="3200" dirty="0" smtClean="0"/>
              <a:t>Opening statements by Plaintiff or Prosecutor</a:t>
            </a:r>
          </a:p>
          <a:p>
            <a:pPr marL="514350" indent="-514350">
              <a:buAutoNum type="arabicPeriod"/>
            </a:pPr>
            <a:r>
              <a:rPr lang="en-US" sz="3200" dirty="0" smtClean="0"/>
              <a:t>Opening statements by Defendant</a:t>
            </a:r>
          </a:p>
          <a:p>
            <a:pPr marL="514350" indent="-514350">
              <a:buAutoNum type="arabicPeriod"/>
            </a:pPr>
            <a:r>
              <a:rPr lang="en-US" sz="3200" dirty="0" smtClean="0"/>
              <a:t>Direct Examination by Plaintiff or Prosecutor</a:t>
            </a:r>
          </a:p>
          <a:p>
            <a:pPr marL="514350" indent="-514350">
              <a:buAutoNum type="arabicPeriod"/>
            </a:pPr>
            <a:r>
              <a:rPr lang="en-US" sz="3200" dirty="0" smtClean="0"/>
              <a:t>Cross Examination by Defense</a:t>
            </a:r>
          </a:p>
          <a:p>
            <a:pPr marL="514350" indent="-514350">
              <a:buAutoNum type="arabicPeriod"/>
            </a:pPr>
            <a:r>
              <a:rPr lang="en-US" sz="3200" dirty="0" smtClean="0"/>
              <a:t>Motions</a:t>
            </a:r>
          </a:p>
          <a:p>
            <a:pPr marL="514350" indent="-514350">
              <a:buAutoNum type="arabicPeriod"/>
            </a:pPr>
            <a:r>
              <a:rPr lang="en-US" sz="3200" dirty="0" smtClean="0"/>
              <a:t>Direct Examination by Defense</a:t>
            </a:r>
          </a:p>
          <a:p>
            <a:pPr marL="514350" indent="-514350">
              <a:buAutoNum type="arabicPeriod"/>
            </a:pPr>
            <a:r>
              <a:rPr lang="en-US" sz="3200" dirty="0" smtClean="0"/>
              <a:t>Cross Examination by Prosecutor</a:t>
            </a:r>
          </a:p>
          <a:p>
            <a:pPr marL="514350" indent="-514350">
              <a:buAutoNum type="arabicPeriod"/>
            </a:pPr>
            <a:r>
              <a:rPr lang="en-US" sz="3200" dirty="0" smtClean="0"/>
              <a:t>Closing Statement by Prosecutor or Plaintiff</a:t>
            </a:r>
          </a:p>
          <a:p>
            <a:pPr marL="514350" indent="-514350">
              <a:buAutoNum type="arabicPeriod"/>
            </a:pPr>
            <a:r>
              <a:rPr lang="en-US" sz="3200" dirty="0" smtClean="0"/>
              <a:t>Closing Statement by Defense</a:t>
            </a:r>
          </a:p>
          <a:p>
            <a:pPr marL="514350" indent="-514350">
              <a:buAutoNum type="arabicPeriod"/>
            </a:pPr>
            <a:r>
              <a:rPr lang="en-US" sz="3200" dirty="0" smtClean="0"/>
              <a:t>Rebuttal Arguments (P) </a:t>
            </a:r>
          </a:p>
          <a:p>
            <a:pPr marL="514350" indent="-514350">
              <a:buAutoNum type="arabicPeriod"/>
            </a:pPr>
            <a:r>
              <a:rPr lang="en-US" sz="3200" dirty="0" smtClean="0"/>
              <a:t>Jury Instructions</a:t>
            </a:r>
          </a:p>
          <a:p>
            <a:pPr marL="514350" indent="-514350">
              <a:buAutoNum type="arabicPeriod"/>
            </a:pPr>
            <a:r>
              <a:rPr lang="en-US" sz="3200" dirty="0"/>
              <a:t> </a:t>
            </a:r>
            <a:r>
              <a:rPr lang="en-US" sz="3200" dirty="0" smtClean="0"/>
              <a:t>Verdict</a:t>
            </a:r>
            <a:endParaRPr lang="en-US" sz="3200" dirty="0"/>
          </a:p>
        </p:txBody>
      </p:sp>
    </p:spTree>
    <p:extLst>
      <p:ext uri="{BB962C8B-B14F-4D97-AF65-F5344CB8AC3E}">
        <p14:creationId xmlns:p14="http://schemas.microsoft.com/office/powerpoint/2010/main" val="3032240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10600" cy="3970318"/>
          </a:xfrm>
          <a:prstGeom prst="rect">
            <a:avLst/>
          </a:prstGeom>
          <a:noFill/>
        </p:spPr>
        <p:txBody>
          <a:bodyPr wrap="square" rtlCol="0">
            <a:spAutoFit/>
          </a:bodyPr>
          <a:lstStyle/>
          <a:p>
            <a:r>
              <a:rPr lang="en-US" sz="3600" dirty="0" smtClean="0"/>
              <a:t>Public defenders- attorneys who work for the state and defend people who cannot afford an attorney.</a:t>
            </a:r>
          </a:p>
          <a:p>
            <a:endParaRPr lang="en-US" sz="3600" dirty="0"/>
          </a:p>
          <a:p>
            <a:r>
              <a:rPr lang="en-US" sz="3600" dirty="0" smtClean="0"/>
              <a:t>Plea bargain- settling case without a trial-defendant makes a deal with prosecutor.    In a civil case this would be called a settlement.</a:t>
            </a:r>
            <a:endParaRPr lang="en-US" sz="3600" dirty="0"/>
          </a:p>
        </p:txBody>
      </p:sp>
    </p:spTree>
    <p:extLst>
      <p:ext uri="{BB962C8B-B14F-4D97-AF65-F5344CB8AC3E}">
        <p14:creationId xmlns:p14="http://schemas.microsoft.com/office/powerpoint/2010/main" val="19429726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6494085"/>
          </a:xfrm>
          <a:prstGeom prst="rect">
            <a:avLst/>
          </a:prstGeom>
          <a:noFill/>
        </p:spPr>
        <p:txBody>
          <a:bodyPr wrap="square" rtlCol="0">
            <a:spAutoFit/>
          </a:bodyPr>
          <a:lstStyle/>
          <a:p>
            <a:r>
              <a:rPr lang="en-US" sz="3200" dirty="0" smtClean="0"/>
              <a:t>Grand jury-group who determines if prosecutor has enough evidence to proceed to trial 16-23 people.  If they find that the government does have the evidence they issue an indictment-formal charge of criminal action.</a:t>
            </a:r>
          </a:p>
          <a:p>
            <a:endParaRPr lang="en-US" sz="3200" dirty="0"/>
          </a:p>
          <a:p>
            <a:r>
              <a:rPr lang="en-US" sz="3200" dirty="0" smtClean="0"/>
              <a:t>6</a:t>
            </a:r>
            <a:r>
              <a:rPr lang="en-US" sz="3200" baseline="30000" dirty="0" smtClean="0"/>
              <a:t>th</a:t>
            </a:r>
            <a:r>
              <a:rPr lang="en-US" sz="3200" dirty="0" smtClean="0"/>
              <a:t> Amendment- right to a jury trial in a criminal case.</a:t>
            </a:r>
          </a:p>
          <a:p>
            <a:endParaRPr lang="en-US" sz="3200" dirty="0"/>
          </a:p>
          <a:p>
            <a:r>
              <a:rPr lang="en-US" sz="3200" dirty="0" smtClean="0"/>
              <a:t>7</a:t>
            </a:r>
            <a:r>
              <a:rPr lang="en-US" sz="3200" baseline="30000" dirty="0" smtClean="0"/>
              <a:t>th</a:t>
            </a:r>
            <a:r>
              <a:rPr lang="en-US" sz="3200" dirty="0" smtClean="0"/>
              <a:t> Amendment- right to a jury trial in a civil case.</a:t>
            </a:r>
          </a:p>
          <a:p>
            <a:endParaRPr lang="en-US" sz="3200" dirty="0"/>
          </a:p>
          <a:p>
            <a:r>
              <a:rPr lang="en-US" sz="3200" dirty="0" smtClean="0"/>
              <a:t>Defendant decides in a criminal case if he wants judge or jury.</a:t>
            </a:r>
            <a:endParaRPr lang="en-US" sz="3200" dirty="0"/>
          </a:p>
        </p:txBody>
      </p:sp>
    </p:spTree>
    <p:extLst>
      <p:ext uri="{BB962C8B-B14F-4D97-AF65-F5344CB8AC3E}">
        <p14:creationId xmlns:p14="http://schemas.microsoft.com/office/powerpoint/2010/main" val="1923145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763000" cy="3046988"/>
          </a:xfrm>
          <a:prstGeom prst="rect">
            <a:avLst/>
          </a:prstGeom>
          <a:noFill/>
        </p:spPr>
        <p:txBody>
          <a:bodyPr wrap="square" rtlCol="0">
            <a:spAutoFit/>
          </a:bodyPr>
          <a:lstStyle/>
          <a:p>
            <a:r>
              <a:rPr lang="en-US" sz="3200" dirty="0" smtClean="0"/>
              <a:t>Appeals- </a:t>
            </a:r>
          </a:p>
          <a:p>
            <a:r>
              <a:rPr lang="en-US" sz="3200" dirty="0" smtClean="0"/>
              <a:t>Errors of law-judge makes a mistake about the applicable law.</a:t>
            </a:r>
          </a:p>
          <a:p>
            <a:r>
              <a:rPr lang="en-US" sz="3200" dirty="0" smtClean="0"/>
              <a:t>Procedural Due Process-fair trial, if a constitutional guarantee is violated then the case can be appealed.  4</a:t>
            </a:r>
            <a:r>
              <a:rPr lang="en-US" sz="3200" baseline="30000" dirty="0" smtClean="0"/>
              <a:t>th</a:t>
            </a:r>
            <a:r>
              <a:rPr lang="en-US" sz="3200" dirty="0" smtClean="0"/>
              <a:t>, 5</a:t>
            </a:r>
            <a:r>
              <a:rPr lang="en-US" sz="3200" baseline="30000" dirty="0" smtClean="0"/>
              <a:t>th</a:t>
            </a:r>
            <a:r>
              <a:rPr lang="en-US" sz="3200" dirty="0" smtClean="0"/>
              <a:t> , 6</a:t>
            </a:r>
            <a:r>
              <a:rPr lang="en-US" sz="3200" baseline="30000" dirty="0" smtClean="0"/>
              <a:t>th</a:t>
            </a:r>
            <a:r>
              <a:rPr lang="en-US" sz="3200" dirty="0" smtClean="0"/>
              <a:t>, 8</a:t>
            </a:r>
            <a:r>
              <a:rPr lang="en-US" sz="3200" baseline="30000" dirty="0" smtClean="0"/>
              <a:t>th</a:t>
            </a:r>
            <a:r>
              <a:rPr lang="en-US" sz="3200" dirty="0" smtClean="0"/>
              <a:t> Amendments</a:t>
            </a:r>
            <a:endParaRPr lang="en-US" sz="3200" dirty="0"/>
          </a:p>
        </p:txBody>
      </p:sp>
    </p:spTree>
    <p:extLst>
      <p:ext uri="{BB962C8B-B14F-4D97-AF65-F5344CB8AC3E}">
        <p14:creationId xmlns:p14="http://schemas.microsoft.com/office/powerpoint/2010/main" val="2955496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6242" y="152400"/>
            <a:ext cx="8839200" cy="5078313"/>
          </a:xfrm>
          <a:prstGeom prst="rect">
            <a:avLst/>
          </a:prstGeom>
          <a:noFill/>
        </p:spPr>
        <p:txBody>
          <a:bodyPr wrap="square" rtlCol="0">
            <a:spAutoFit/>
          </a:bodyPr>
          <a:lstStyle/>
          <a:p>
            <a:r>
              <a:rPr lang="en-US" sz="3600" dirty="0" smtClean="0"/>
              <a:t>Majority opinion- signed by at least 5 of the justices, this is the actual ruling.  Includes reasons why the court ruled the way it did.</a:t>
            </a:r>
          </a:p>
          <a:p>
            <a:endParaRPr lang="en-US" sz="3600" dirty="0"/>
          </a:p>
          <a:p>
            <a:r>
              <a:rPr lang="en-US" sz="3600" dirty="0" smtClean="0"/>
              <a:t>Concurring opinion- agree with the overall conclusion of the case but disagree as to why.</a:t>
            </a:r>
          </a:p>
          <a:p>
            <a:endParaRPr lang="en-US" sz="3600" dirty="0"/>
          </a:p>
          <a:p>
            <a:r>
              <a:rPr lang="en-US" sz="3600" dirty="0" smtClean="0"/>
              <a:t>Dissenting opinion- justices who disagree with the outcome of the court and why.</a:t>
            </a:r>
            <a:endParaRPr lang="en-US" sz="3600" dirty="0"/>
          </a:p>
        </p:txBody>
      </p:sp>
    </p:spTree>
    <p:extLst>
      <p:ext uri="{BB962C8B-B14F-4D97-AF65-F5344CB8AC3E}">
        <p14:creationId xmlns:p14="http://schemas.microsoft.com/office/powerpoint/2010/main" val="8154335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34034"/>
            <a:ext cx="8839200" cy="3970318"/>
          </a:xfrm>
          <a:prstGeom prst="rect">
            <a:avLst/>
          </a:prstGeom>
          <a:noFill/>
        </p:spPr>
        <p:txBody>
          <a:bodyPr wrap="square" rtlCol="0">
            <a:spAutoFit/>
          </a:bodyPr>
          <a:lstStyle/>
          <a:p>
            <a:r>
              <a:rPr lang="en-US" sz="3600" dirty="0" smtClean="0"/>
              <a:t>Precedent-previous court rulings on a particular matter.  If you rely on precedent= “stare decisis”  this may limit a judge from changing a law.  Other judges ignore precedent</a:t>
            </a:r>
            <a:r>
              <a:rPr lang="en-US" sz="3600" dirty="0" smtClean="0"/>
              <a:t>.</a:t>
            </a:r>
          </a:p>
          <a:p>
            <a:r>
              <a:rPr lang="en-US" sz="3600" dirty="0" smtClean="0"/>
              <a:t>End of 13</a:t>
            </a:r>
            <a:endParaRPr lang="en-US" sz="3600" dirty="0" smtClean="0"/>
          </a:p>
          <a:p>
            <a:endParaRPr lang="en-US" sz="3600" dirty="0"/>
          </a:p>
        </p:txBody>
      </p:sp>
    </p:spTree>
    <p:extLst>
      <p:ext uri="{BB962C8B-B14F-4D97-AF65-F5344CB8AC3E}">
        <p14:creationId xmlns:p14="http://schemas.microsoft.com/office/powerpoint/2010/main" val="24952073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686800" cy="584775"/>
          </a:xfrm>
          <a:prstGeom prst="rect">
            <a:avLst/>
          </a:prstGeom>
          <a:noFill/>
        </p:spPr>
        <p:txBody>
          <a:bodyPr wrap="square" rtlCol="0">
            <a:spAutoFit/>
          </a:bodyPr>
          <a:lstStyle/>
          <a:p>
            <a:r>
              <a:rPr lang="en-US" sz="3200" dirty="0" smtClean="0"/>
              <a:t>Morse v. Fredrick  read 401</a:t>
            </a:r>
            <a:endParaRPr lang="en-US" sz="3200" dirty="0"/>
          </a:p>
        </p:txBody>
      </p:sp>
    </p:spTree>
    <p:extLst>
      <p:ext uri="{BB962C8B-B14F-4D97-AF65-F5344CB8AC3E}">
        <p14:creationId xmlns:p14="http://schemas.microsoft.com/office/powerpoint/2010/main" val="38224091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7255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525" y="1452563"/>
            <a:ext cx="7600950" cy="3952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04704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7033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4484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185" y="117693"/>
            <a:ext cx="8839200" cy="6740307"/>
          </a:xfrm>
          <a:prstGeom prst="rect">
            <a:avLst/>
          </a:prstGeom>
          <a:noFill/>
        </p:spPr>
        <p:txBody>
          <a:bodyPr wrap="square" rtlCol="0">
            <a:spAutoFit/>
          </a:bodyPr>
          <a:lstStyle/>
          <a:p>
            <a:r>
              <a:rPr lang="en-US" sz="3600" dirty="0" smtClean="0"/>
              <a:t>American Court System- judicial independence from political punishment protects the rule of law.   Huh?  </a:t>
            </a:r>
          </a:p>
          <a:p>
            <a:r>
              <a:rPr lang="en-US" sz="3600" dirty="0" smtClean="0"/>
              <a:t>Rule of law- no person is above the law and all persons are entitled to equal justice under the law.</a:t>
            </a:r>
          </a:p>
          <a:p>
            <a:r>
              <a:rPr lang="en-US" sz="3600" dirty="0" smtClean="0"/>
              <a:t>Courts:</a:t>
            </a:r>
          </a:p>
          <a:p>
            <a:r>
              <a:rPr lang="en-US" sz="3600" dirty="0" smtClean="0"/>
              <a:t>Settle disputes</a:t>
            </a:r>
          </a:p>
          <a:p>
            <a:r>
              <a:rPr lang="en-US" sz="3600" dirty="0" smtClean="0"/>
              <a:t>Determine if a law has been broken</a:t>
            </a:r>
          </a:p>
          <a:p>
            <a:r>
              <a:rPr lang="en-US" sz="3600" dirty="0" smtClean="0"/>
              <a:t>Decide what penalty to apply</a:t>
            </a:r>
          </a:p>
          <a:p>
            <a:r>
              <a:rPr lang="en-US" sz="3600" dirty="0" smtClean="0"/>
              <a:t>Determine how to provide relief to harmed</a:t>
            </a:r>
          </a:p>
          <a:p>
            <a:r>
              <a:rPr lang="en-US" sz="3600" dirty="0" smtClean="0"/>
              <a:t>Determine meaning of law or Constitution</a:t>
            </a:r>
            <a:endParaRPr lang="en-US" sz="3600" dirty="0"/>
          </a:p>
        </p:txBody>
      </p:sp>
    </p:spTree>
    <p:extLst>
      <p:ext uri="{BB962C8B-B14F-4D97-AF65-F5344CB8AC3E}">
        <p14:creationId xmlns:p14="http://schemas.microsoft.com/office/powerpoint/2010/main" val="12890127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8087" y="210234"/>
            <a:ext cx="8839200" cy="5078313"/>
          </a:xfrm>
          <a:prstGeom prst="rect">
            <a:avLst/>
          </a:prstGeom>
          <a:noFill/>
        </p:spPr>
        <p:txBody>
          <a:bodyPr wrap="square" rtlCol="0">
            <a:spAutoFit/>
          </a:bodyPr>
          <a:lstStyle/>
          <a:p>
            <a:r>
              <a:rPr lang="en-US" sz="3600" dirty="0" smtClean="0"/>
              <a:t>Dual Court System-Each state has a court system and there is also a national court system. </a:t>
            </a:r>
          </a:p>
          <a:p>
            <a:r>
              <a:rPr lang="en-US" sz="3600" dirty="0" smtClean="0"/>
              <a:t>Jurisdiction-the authority to hear and decide a case.</a:t>
            </a:r>
          </a:p>
          <a:p>
            <a:r>
              <a:rPr lang="en-US" sz="3600" dirty="0" smtClean="0"/>
              <a:t>States-hear state law issues.</a:t>
            </a:r>
          </a:p>
          <a:p>
            <a:r>
              <a:rPr lang="en-US" sz="3600" dirty="0" smtClean="0"/>
              <a:t>Federal- hear federal law issues or those involving the Constitution.</a:t>
            </a:r>
          </a:p>
          <a:p>
            <a:endParaRPr lang="en-US" sz="3600" dirty="0"/>
          </a:p>
        </p:txBody>
      </p:sp>
    </p:spTree>
    <p:extLst>
      <p:ext uri="{BB962C8B-B14F-4D97-AF65-F5344CB8AC3E}">
        <p14:creationId xmlns:p14="http://schemas.microsoft.com/office/powerpoint/2010/main" val="2834166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533400"/>
            <a:ext cx="8915400" cy="5632311"/>
          </a:xfrm>
          <a:prstGeom prst="rect">
            <a:avLst/>
          </a:prstGeom>
          <a:noFill/>
        </p:spPr>
        <p:txBody>
          <a:bodyPr wrap="square" rtlCol="0">
            <a:spAutoFit/>
          </a:bodyPr>
          <a:lstStyle/>
          <a:p>
            <a:pPr lvl="0"/>
            <a:r>
              <a:rPr lang="en-US" sz="3600" dirty="0">
                <a:solidFill>
                  <a:prstClr val="black"/>
                </a:solidFill>
              </a:rPr>
              <a:t>Exclusive jurisdiction-sole right to hear a case.  (subject matter or parties involved</a:t>
            </a:r>
            <a:r>
              <a:rPr lang="en-US" sz="3600" dirty="0" smtClean="0">
                <a:solidFill>
                  <a:prstClr val="black"/>
                </a:solidFill>
              </a:rPr>
              <a:t>)</a:t>
            </a:r>
          </a:p>
          <a:p>
            <a:pPr lvl="0"/>
            <a:r>
              <a:rPr lang="en-US" sz="3600" dirty="0" smtClean="0">
                <a:solidFill>
                  <a:prstClr val="black"/>
                </a:solidFill>
              </a:rPr>
              <a:t>Concurrent jurisdiction-both federal and state.  </a:t>
            </a:r>
            <a:r>
              <a:rPr lang="en-US" sz="3600" dirty="0" err="1" smtClean="0">
                <a:solidFill>
                  <a:prstClr val="black"/>
                </a:solidFill>
              </a:rPr>
              <a:t>Ie</a:t>
            </a:r>
            <a:r>
              <a:rPr lang="en-US" sz="3600" dirty="0" smtClean="0">
                <a:solidFill>
                  <a:prstClr val="black"/>
                </a:solidFill>
              </a:rPr>
              <a:t>) parties from different states and damages in excess of $75,000.  Plaintiff (person making complaint) may file in federal or state court.</a:t>
            </a:r>
          </a:p>
          <a:p>
            <a:pPr lvl="0"/>
            <a:endParaRPr lang="en-US" sz="3600" dirty="0">
              <a:solidFill>
                <a:prstClr val="black"/>
              </a:solidFill>
            </a:endParaRPr>
          </a:p>
          <a:p>
            <a:pPr lvl="0"/>
            <a:r>
              <a:rPr lang="en-US" sz="3600" dirty="0" smtClean="0">
                <a:solidFill>
                  <a:prstClr val="black"/>
                </a:solidFill>
              </a:rPr>
              <a:t>Whoever hears case the first time is the court of original jurisdiction.  If appealed goes to appellate jurisdiction.</a:t>
            </a:r>
            <a:endParaRPr lang="en-US" sz="3600" dirty="0">
              <a:solidFill>
                <a:prstClr val="black"/>
              </a:solidFill>
            </a:endParaRPr>
          </a:p>
        </p:txBody>
      </p:sp>
    </p:spTree>
    <p:extLst>
      <p:ext uri="{BB962C8B-B14F-4D97-AF65-F5344CB8AC3E}">
        <p14:creationId xmlns:p14="http://schemas.microsoft.com/office/powerpoint/2010/main" val="2905565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25019"/>
            <a:ext cx="8991600" cy="5078313"/>
          </a:xfrm>
          <a:prstGeom prst="rect">
            <a:avLst/>
          </a:prstGeom>
          <a:noFill/>
        </p:spPr>
        <p:txBody>
          <a:bodyPr wrap="square" rtlCol="0">
            <a:spAutoFit/>
          </a:bodyPr>
          <a:lstStyle/>
          <a:p>
            <a:r>
              <a:rPr lang="en-US" sz="3600" dirty="0" smtClean="0"/>
              <a:t>The Supreme Court- highest court in land, hears mostly appeals, hears cases in which a state is a party.  9 justices.  Receives many petitions to hear cases but generally only chooses about 100 per year.  Appointed for LIFE !!!</a:t>
            </a:r>
          </a:p>
          <a:p>
            <a:endParaRPr lang="en-US" sz="3600" dirty="0"/>
          </a:p>
          <a:p>
            <a:r>
              <a:rPr lang="en-US" sz="3600" dirty="0" smtClean="0"/>
              <a:t>Article I Courts- created by Congress to hear certain types of cases</a:t>
            </a:r>
            <a:r>
              <a:rPr lang="en-US" sz="3600" dirty="0"/>
              <a:t>.</a:t>
            </a:r>
          </a:p>
        </p:txBody>
      </p:sp>
    </p:spTree>
    <p:extLst>
      <p:ext uri="{BB962C8B-B14F-4D97-AF65-F5344CB8AC3E}">
        <p14:creationId xmlns:p14="http://schemas.microsoft.com/office/powerpoint/2010/main" val="4088868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52400"/>
            <a:ext cx="8915400" cy="6555641"/>
          </a:xfrm>
          <a:prstGeom prst="rect">
            <a:avLst/>
          </a:prstGeom>
          <a:noFill/>
        </p:spPr>
        <p:txBody>
          <a:bodyPr wrap="square" rtlCol="0">
            <a:spAutoFit/>
          </a:bodyPr>
          <a:lstStyle/>
          <a:p>
            <a:r>
              <a:rPr lang="en-US" sz="3600" dirty="0" smtClean="0"/>
              <a:t>Checks and Balances-it checks and is checked by both the legislative and executive branches.</a:t>
            </a:r>
          </a:p>
          <a:p>
            <a:endParaRPr lang="en-US" sz="1200" dirty="0"/>
          </a:p>
          <a:p>
            <a:r>
              <a:rPr lang="en-US" sz="3600" dirty="0" smtClean="0"/>
              <a:t>Judicial Review-Marbury v. Madison-SC has the power to rule on the constitutionality of laws and executive action.</a:t>
            </a:r>
          </a:p>
          <a:p>
            <a:endParaRPr lang="en-US" sz="1200" dirty="0"/>
          </a:p>
          <a:p>
            <a:r>
              <a:rPr lang="en-US" sz="3600" dirty="0" smtClean="0"/>
              <a:t>Checks on Judiciary-appointment process-legislative and executive involved-this is a check on judiciary.</a:t>
            </a:r>
          </a:p>
          <a:p>
            <a:r>
              <a:rPr lang="en-US" sz="3600" dirty="0" smtClean="0"/>
              <a:t>Congress can also impeach and remove judges.  Very difficult.  Amendment another way to check judiciary.  Change law.                End 8.1</a:t>
            </a:r>
            <a:endParaRPr lang="en-US" sz="3600" dirty="0"/>
          </a:p>
        </p:txBody>
      </p:sp>
    </p:spTree>
    <p:extLst>
      <p:ext uri="{BB962C8B-B14F-4D97-AF65-F5344CB8AC3E}">
        <p14:creationId xmlns:p14="http://schemas.microsoft.com/office/powerpoint/2010/main" val="574848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1928" y="228600"/>
            <a:ext cx="8839200" cy="5632311"/>
          </a:xfrm>
          <a:prstGeom prst="rect">
            <a:avLst/>
          </a:prstGeom>
          <a:noFill/>
        </p:spPr>
        <p:txBody>
          <a:bodyPr wrap="square" rtlCol="0">
            <a:spAutoFit/>
          </a:bodyPr>
          <a:lstStyle/>
          <a:p>
            <a:r>
              <a:rPr lang="en-US" sz="3600" dirty="0" smtClean="0"/>
              <a:t>Federal District Courts- have original jurisdiction for most federal cases (300,000 cases per year heard in 94 fed district courts.</a:t>
            </a:r>
          </a:p>
          <a:p>
            <a:r>
              <a:rPr lang="en-US" sz="3600" dirty="0" smtClean="0"/>
              <a:t>The Constitution states that specific types of cases to federal courts (residents from different states), civil rights violations, federal laws, bankruptcy</a:t>
            </a:r>
          </a:p>
          <a:p>
            <a:r>
              <a:rPr lang="en-US" sz="3600" dirty="0" smtClean="0"/>
              <a:t>Grand jury- in serious cases, these people get together to determine if there is sufficient evidence to file criminal charges.</a:t>
            </a:r>
            <a:endParaRPr lang="en-US" sz="3600" dirty="0"/>
          </a:p>
        </p:txBody>
      </p:sp>
    </p:spTree>
    <p:extLst>
      <p:ext uri="{BB962C8B-B14F-4D97-AF65-F5344CB8AC3E}">
        <p14:creationId xmlns:p14="http://schemas.microsoft.com/office/powerpoint/2010/main" val="39476263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801"/>
            <a:ext cx="8915400" cy="6186309"/>
          </a:xfrm>
          <a:prstGeom prst="rect">
            <a:avLst/>
          </a:prstGeom>
          <a:noFill/>
        </p:spPr>
        <p:txBody>
          <a:bodyPr wrap="square" rtlCol="0">
            <a:spAutoFit/>
          </a:bodyPr>
          <a:lstStyle/>
          <a:p>
            <a:r>
              <a:rPr lang="en-US" sz="3600" dirty="0" smtClean="0"/>
              <a:t>Federal Court of Appeals-13, 12 are in regional circuits.  DC is also one. </a:t>
            </a:r>
            <a:endParaRPr lang="en-US" sz="3600" dirty="0"/>
          </a:p>
          <a:p>
            <a:r>
              <a:rPr lang="en-US" sz="3600" dirty="0" smtClean="0"/>
              <a:t>Has nationwide jurisdiction to hear certain cases.</a:t>
            </a:r>
          </a:p>
          <a:p>
            <a:r>
              <a:rPr lang="en-US" sz="3600" dirty="0" smtClean="0"/>
              <a:t>Most appeals come from the circuits district court and federal agencies.  Criminals found guilty can also appeal.  (low % of success)</a:t>
            </a:r>
          </a:p>
          <a:p>
            <a:r>
              <a:rPr lang="en-US" sz="3600" dirty="0" smtClean="0"/>
              <a:t>Appellant-person who files appeal.</a:t>
            </a:r>
          </a:p>
          <a:p>
            <a:r>
              <a:rPr lang="en-US" sz="3600" dirty="0" smtClean="0"/>
              <a:t>Usually you have to show:</a:t>
            </a:r>
          </a:p>
          <a:p>
            <a:r>
              <a:rPr lang="en-US" sz="3600" dirty="0" smtClean="0"/>
              <a:t>Original ruling was based on some legal mistake.</a:t>
            </a:r>
            <a:endParaRPr lang="en-US" sz="3600" dirty="0"/>
          </a:p>
        </p:txBody>
      </p:sp>
    </p:spTree>
    <p:extLst>
      <p:ext uri="{BB962C8B-B14F-4D97-AF65-F5344CB8AC3E}">
        <p14:creationId xmlns:p14="http://schemas.microsoft.com/office/powerpoint/2010/main" val="767617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5019"/>
            <a:ext cx="9144000" cy="4524315"/>
          </a:xfrm>
          <a:prstGeom prst="rect">
            <a:avLst/>
          </a:prstGeom>
          <a:noFill/>
        </p:spPr>
        <p:txBody>
          <a:bodyPr wrap="square" rtlCol="0">
            <a:spAutoFit/>
          </a:bodyPr>
          <a:lstStyle/>
          <a:p>
            <a:r>
              <a:rPr lang="en-US" sz="3600" dirty="0" smtClean="0"/>
              <a:t>National Security Courts- Foreign Intelligence Surveillance Court- can government conduct spy operations on American soil-”is target an agent of a foreign power.”  11 district court judges appointed by US SC chief justice. 7 </a:t>
            </a:r>
            <a:r>
              <a:rPr lang="en-US" sz="3600" dirty="0" err="1" smtClean="0"/>
              <a:t>yr</a:t>
            </a:r>
            <a:r>
              <a:rPr lang="en-US" sz="3600" dirty="0" smtClean="0"/>
              <a:t> term</a:t>
            </a:r>
          </a:p>
          <a:p>
            <a:r>
              <a:rPr lang="en-US" sz="3600" dirty="0" smtClean="0"/>
              <a:t>Alien Terrorist Removal Court-US attorney requests individual suspected of being a terrorist to be removed from the country.</a:t>
            </a:r>
            <a:endParaRPr lang="en-US" sz="3600" dirty="0"/>
          </a:p>
        </p:txBody>
      </p:sp>
    </p:spTree>
    <p:extLst>
      <p:ext uri="{BB962C8B-B14F-4D97-AF65-F5344CB8AC3E}">
        <p14:creationId xmlns:p14="http://schemas.microsoft.com/office/powerpoint/2010/main" val="146463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105835"/>
            <a:ext cx="4572000" cy="923330"/>
          </a:xfrm>
          <a:prstGeom prst="rect">
            <a:avLst/>
          </a:prstGeom>
        </p:spPr>
        <p:txBody>
          <a:bodyPr>
            <a:spAutoFit/>
          </a:bodyPr>
          <a:lstStyle/>
          <a:p>
            <a:r>
              <a:rPr lang="en-US" dirty="0">
                <a:hlinkClick r:id="rId2"/>
              </a:rPr>
              <a:t>http://www.people-press.org/quiz/political-typology</a:t>
            </a:r>
            <a:r>
              <a:rPr lang="en-US" dirty="0" smtClean="0">
                <a:hlinkClick r:id="rId2"/>
              </a:rPr>
              <a:t>/</a:t>
            </a:r>
            <a:endParaRPr lang="en-US" dirty="0" smtClean="0"/>
          </a:p>
          <a:p>
            <a:endParaRPr lang="en-US" dirty="0"/>
          </a:p>
        </p:txBody>
      </p:sp>
    </p:spTree>
    <p:extLst>
      <p:ext uri="{BB962C8B-B14F-4D97-AF65-F5344CB8AC3E}">
        <p14:creationId xmlns:p14="http://schemas.microsoft.com/office/powerpoint/2010/main" val="22489264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52400"/>
            <a:ext cx="8991600" cy="3970318"/>
          </a:xfrm>
          <a:prstGeom prst="rect">
            <a:avLst/>
          </a:prstGeom>
          <a:noFill/>
        </p:spPr>
        <p:txBody>
          <a:bodyPr wrap="square" rtlCol="0">
            <a:spAutoFit/>
          </a:bodyPr>
          <a:lstStyle/>
          <a:p>
            <a:r>
              <a:rPr lang="en-US" sz="3600" dirty="0" smtClean="0"/>
              <a:t>Dred </a:t>
            </a:r>
            <a:r>
              <a:rPr lang="en-US" sz="3600" dirty="0" smtClean="0"/>
              <a:t>Scott v. </a:t>
            </a:r>
            <a:r>
              <a:rPr lang="en-US" sz="3600" dirty="0" err="1" smtClean="0"/>
              <a:t>Sandford</a:t>
            </a:r>
            <a:r>
              <a:rPr lang="en-US" sz="3600" dirty="0" smtClean="0"/>
              <a:t> (1857)-Scott a slave was moved with his owner to a state where there was no slavery, he therefor claimed he should be free.  Court disagreed.  Court stated that Africans were never meant to be citizens, and that Congress should not outlaw slavery in any area.</a:t>
            </a:r>
            <a:endParaRPr lang="en-US" sz="3600" dirty="0"/>
          </a:p>
        </p:txBody>
      </p:sp>
    </p:spTree>
    <p:extLst>
      <p:ext uri="{BB962C8B-B14F-4D97-AF65-F5344CB8AC3E}">
        <p14:creationId xmlns:p14="http://schemas.microsoft.com/office/powerpoint/2010/main" val="3573289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5632311"/>
          </a:xfrm>
          <a:prstGeom prst="rect">
            <a:avLst/>
          </a:prstGeom>
          <a:noFill/>
        </p:spPr>
        <p:txBody>
          <a:bodyPr wrap="square" rtlCol="0">
            <a:spAutoFit/>
          </a:bodyPr>
          <a:lstStyle/>
          <a:p>
            <a:r>
              <a:rPr lang="en-US" sz="3600" dirty="0" smtClean="0"/>
              <a:t>13</a:t>
            </a:r>
            <a:r>
              <a:rPr lang="en-US" sz="3600" baseline="30000" dirty="0" smtClean="0"/>
              <a:t>th</a:t>
            </a:r>
            <a:r>
              <a:rPr lang="en-US" sz="3600" dirty="0" smtClean="0"/>
              <a:t>-outlawed </a:t>
            </a:r>
            <a:r>
              <a:rPr lang="en-US" sz="3600" dirty="0" smtClean="0"/>
              <a:t>slavery</a:t>
            </a:r>
          </a:p>
          <a:p>
            <a:r>
              <a:rPr lang="en-US" sz="3600" dirty="0" smtClean="0"/>
              <a:t>14</a:t>
            </a:r>
            <a:r>
              <a:rPr lang="en-US" sz="3600" baseline="30000" dirty="0" smtClean="0"/>
              <a:t>th</a:t>
            </a:r>
            <a:r>
              <a:rPr lang="en-US" sz="3600" dirty="0" smtClean="0"/>
              <a:t>-citizenship and equal protection to slaves</a:t>
            </a:r>
          </a:p>
          <a:p>
            <a:r>
              <a:rPr lang="en-US" sz="3600" dirty="0" smtClean="0"/>
              <a:t>15</a:t>
            </a:r>
            <a:r>
              <a:rPr lang="en-US" sz="3600" baseline="30000" dirty="0" smtClean="0"/>
              <a:t>th</a:t>
            </a:r>
            <a:r>
              <a:rPr lang="en-US" sz="3600" dirty="0" smtClean="0"/>
              <a:t>- voting rights to former male slaves (blacks)</a:t>
            </a:r>
          </a:p>
          <a:p>
            <a:r>
              <a:rPr lang="en-US" sz="3600" dirty="0" smtClean="0"/>
              <a:t>Narrow interpretation.</a:t>
            </a:r>
          </a:p>
          <a:p>
            <a:endParaRPr lang="en-US" sz="3600" dirty="0" smtClean="0"/>
          </a:p>
          <a:p>
            <a:r>
              <a:rPr lang="en-US" sz="3600" dirty="0" smtClean="0"/>
              <a:t>Why </a:t>
            </a:r>
            <a:r>
              <a:rPr lang="en-US" sz="3600" dirty="0" smtClean="0"/>
              <a:t>I am a republican….</a:t>
            </a:r>
          </a:p>
          <a:p>
            <a:r>
              <a:rPr lang="en-US" sz="3600" dirty="0" smtClean="0">
                <a:hlinkClick r:id="rId2"/>
              </a:rPr>
              <a:t>https</a:t>
            </a:r>
            <a:r>
              <a:rPr lang="en-US" sz="3600" dirty="0">
                <a:hlinkClick r:id="rId2"/>
              </a:rPr>
              <a:t>://</a:t>
            </a:r>
            <a:r>
              <a:rPr lang="en-US" sz="3600" dirty="0" smtClean="0">
                <a:hlinkClick r:id="rId2"/>
              </a:rPr>
              <a:t>www.youtube.com/watch?v=n_YQ8560E1w</a:t>
            </a:r>
            <a:endParaRPr lang="en-US" sz="3600" dirty="0" smtClean="0"/>
          </a:p>
          <a:p>
            <a:endParaRPr lang="en-US" sz="3600" dirty="0" smtClean="0"/>
          </a:p>
          <a:p>
            <a:endParaRPr lang="en-US" sz="3600" dirty="0"/>
          </a:p>
        </p:txBody>
      </p:sp>
    </p:spTree>
    <p:extLst>
      <p:ext uri="{BB962C8B-B14F-4D97-AF65-F5344CB8AC3E}">
        <p14:creationId xmlns:p14="http://schemas.microsoft.com/office/powerpoint/2010/main" val="28662256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5078313"/>
          </a:xfrm>
          <a:prstGeom prst="rect">
            <a:avLst/>
          </a:prstGeom>
          <a:noFill/>
        </p:spPr>
        <p:txBody>
          <a:bodyPr wrap="square" rtlCol="0">
            <a:spAutoFit/>
          </a:bodyPr>
          <a:lstStyle/>
          <a:p>
            <a:r>
              <a:rPr lang="en-US" sz="3600" dirty="0" smtClean="0"/>
              <a:t>Plessy v. Ferguson- separation of the races in public transportation and other places did not imply inequality.  (separate but = is ok) </a:t>
            </a:r>
            <a:r>
              <a:rPr lang="en-US" sz="3600" dirty="0" err="1" smtClean="0"/>
              <a:t>ie</a:t>
            </a:r>
            <a:r>
              <a:rPr lang="en-US" sz="3600" dirty="0" smtClean="0"/>
              <a:t>. As long as there is a black school where there is a white one its ok.</a:t>
            </a:r>
          </a:p>
          <a:p>
            <a:r>
              <a:rPr lang="en-US" sz="3600" dirty="0" smtClean="0"/>
              <a:t>BUT-</a:t>
            </a:r>
            <a:endParaRPr lang="en-US" sz="3600" dirty="0"/>
          </a:p>
          <a:p>
            <a:r>
              <a:rPr lang="en-US" sz="3600" dirty="0" smtClean="0"/>
              <a:t>Brown v. Board of Education Topeka, Kansas-1954- public schools must be segregated!   (Separate but equal is NOT ok)</a:t>
            </a:r>
            <a:endParaRPr lang="en-US" sz="3600" dirty="0"/>
          </a:p>
        </p:txBody>
      </p:sp>
    </p:spTree>
    <p:extLst>
      <p:ext uri="{BB962C8B-B14F-4D97-AF65-F5344CB8AC3E}">
        <p14:creationId xmlns:p14="http://schemas.microsoft.com/office/powerpoint/2010/main" val="33854053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52400"/>
            <a:ext cx="8991600" cy="7386638"/>
          </a:xfrm>
          <a:prstGeom prst="rect">
            <a:avLst/>
          </a:prstGeom>
          <a:noFill/>
        </p:spPr>
        <p:txBody>
          <a:bodyPr wrap="square" rtlCol="0">
            <a:spAutoFit/>
          </a:bodyPr>
          <a:lstStyle/>
          <a:p>
            <a:r>
              <a:rPr lang="en-US" sz="3600" dirty="0" smtClean="0"/>
              <a:t>Gideon v. Wainwright-(1963) the right to an attorney.</a:t>
            </a:r>
          </a:p>
          <a:p>
            <a:endParaRPr lang="en-US" sz="1400" dirty="0"/>
          </a:p>
          <a:p>
            <a:r>
              <a:rPr lang="en-US" sz="3600" dirty="0" smtClean="0"/>
              <a:t>Miranda v. Arizona- the right to have your rights read to you when taken into custody by the police.</a:t>
            </a:r>
          </a:p>
          <a:p>
            <a:endParaRPr lang="en-US" sz="1400" dirty="0"/>
          </a:p>
          <a:p>
            <a:r>
              <a:rPr lang="en-US" sz="3600" dirty="0" smtClean="0"/>
              <a:t>Tinker v. Ohio- schools cannot prevent students from protesting the Vietnam War.</a:t>
            </a:r>
          </a:p>
          <a:p>
            <a:endParaRPr lang="en-US" sz="1400" dirty="0"/>
          </a:p>
          <a:p>
            <a:r>
              <a:rPr lang="en-US" sz="3600" dirty="0" smtClean="0"/>
              <a:t>Bush v. Gore- determined that Bust was winner of 2000 presidential election </a:t>
            </a:r>
          </a:p>
          <a:p>
            <a:r>
              <a:rPr lang="en-US" sz="3600" dirty="0">
                <a:hlinkClick r:id="rId2"/>
              </a:rPr>
              <a:t>https://</a:t>
            </a:r>
            <a:r>
              <a:rPr lang="en-US" sz="3600" dirty="0" smtClean="0">
                <a:hlinkClick r:id="rId2"/>
              </a:rPr>
              <a:t>www.youtube.com/watch?v=HTVvZ1Sdkaw</a:t>
            </a:r>
            <a:r>
              <a:rPr lang="en-US" sz="3600" dirty="0" smtClean="0"/>
              <a:t>            supreme court cases video</a:t>
            </a:r>
          </a:p>
          <a:p>
            <a:endParaRPr lang="en-US" sz="3600" dirty="0"/>
          </a:p>
        </p:txBody>
      </p:sp>
    </p:spTree>
    <p:extLst>
      <p:ext uri="{BB962C8B-B14F-4D97-AF65-F5344CB8AC3E}">
        <p14:creationId xmlns:p14="http://schemas.microsoft.com/office/powerpoint/2010/main" val="5106510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4506"/>
            <a:ext cx="9144000" cy="6740307"/>
          </a:xfrm>
          <a:prstGeom prst="rect">
            <a:avLst/>
          </a:prstGeom>
          <a:noFill/>
        </p:spPr>
        <p:txBody>
          <a:bodyPr wrap="square" rtlCol="0">
            <a:spAutoFit/>
          </a:bodyPr>
          <a:lstStyle/>
          <a:p>
            <a:r>
              <a:rPr lang="en-US" sz="3600" dirty="0" smtClean="0"/>
              <a:t>Choosing Supreme court- life terms</a:t>
            </a:r>
          </a:p>
          <a:p>
            <a:pPr marL="571500" indent="-571500">
              <a:buFont typeface="Arial" panose="020B0604020202020204" pitchFamily="34" charset="0"/>
              <a:buChar char="•"/>
            </a:pPr>
            <a:r>
              <a:rPr lang="en-US" sz="3600" dirty="0" smtClean="0"/>
              <a:t>Background in law</a:t>
            </a:r>
          </a:p>
          <a:p>
            <a:pPr marL="571500" indent="-571500">
              <a:buFont typeface="Arial" panose="020B0604020202020204" pitchFamily="34" charset="0"/>
              <a:buChar char="•"/>
            </a:pPr>
            <a:r>
              <a:rPr lang="en-US" sz="3600" dirty="0" smtClean="0"/>
              <a:t>Most have served as federal judges.</a:t>
            </a:r>
          </a:p>
          <a:p>
            <a:pPr marL="571500" indent="-571500">
              <a:buFont typeface="Arial" panose="020B0604020202020204" pitchFamily="34" charset="0"/>
              <a:buChar char="•"/>
            </a:pPr>
            <a:r>
              <a:rPr lang="en-US" sz="3600" dirty="0" smtClean="0"/>
              <a:t>Generally presidents political party</a:t>
            </a:r>
          </a:p>
          <a:p>
            <a:pPr marL="571500" indent="-571500">
              <a:buFont typeface="Arial" panose="020B0604020202020204" pitchFamily="34" charset="0"/>
              <a:buChar char="•"/>
            </a:pPr>
            <a:r>
              <a:rPr lang="en-US" sz="3600" dirty="0" smtClean="0"/>
              <a:t>Share presidents judicial philosophy.</a:t>
            </a:r>
          </a:p>
          <a:p>
            <a:pPr marL="571500" indent="-571500">
              <a:buFont typeface="Arial" panose="020B0604020202020204" pitchFamily="34" charset="0"/>
              <a:buChar char="•"/>
            </a:pPr>
            <a:endParaRPr lang="en-US" sz="3600" dirty="0"/>
          </a:p>
          <a:p>
            <a:pPr marL="571500" indent="-571500">
              <a:buFont typeface="Arial" panose="020B0604020202020204" pitchFamily="34" charset="0"/>
              <a:buChar char="•"/>
            </a:pPr>
            <a:r>
              <a:rPr lang="en-US" sz="3600" dirty="0" smtClean="0"/>
              <a:t>Confirmation hearing- start in Senate Judiciary Committee.  Nominees will be intensely interviewed by senators regarding background and record.  Committee votes when review complete.  Generally this vote mirrors full senate vote.</a:t>
            </a:r>
            <a:endParaRPr lang="en-US" sz="3600" dirty="0"/>
          </a:p>
        </p:txBody>
      </p:sp>
    </p:spTree>
    <p:extLst>
      <p:ext uri="{BB962C8B-B14F-4D97-AF65-F5344CB8AC3E}">
        <p14:creationId xmlns:p14="http://schemas.microsoft.com/office/powerpoint/2010/main" val="21515947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3416320"/>
          </a:xfrm>
          <a:prstGeom prst="rect">
            <a:avLst/>
          </a:prstGeom>
          <a:noFill/>
        </p:spPr>
        <p:txBody>
          <a:bodyPr wrap="square" rtlCol="0">
            <a:spAutoFit/>
          </a:bodyPr>
          <a:lstStyle/>
          <a:p>
            <a:r>
              <a:rPr lang="en-US" sz="3600" dirty="0" smtClean="0"/>
              <a:t>Supreme </a:t>
            </a:r>
            <a:r>
              <a:rPr lang="en-US" sz="3600" dirty="0" smtClean="0"/>
              <a:t>Court</a:t>
            </a:r>
            <a:endParaRPr lang="en-US" sz="1000" dirty="0"/>
          </a:p>
          <a:p>
            <a:r>
              <a:rPr lang="en-US" sz="3600" dirty="0" smtClean="0"/>
              <a:t>Selecting cases-SC has original jurisdiction in cases involving foreign ambassadors or the US gov’t, disputes between states, disputes between a state and citizens of another state or country.</a:t>
            </a:r>
            <a:endParaRPr lang="en-US" sz="3600" dirty="0"/>
          </a:p>
        </p:txBody>
      </p:sp>
    </p:spTree>
    <p:extLst>
      <p:ext uri="{BB962C8B-B14F-4D97-AF65-F5344CB8AC3E}">
        <p14:creationId xmlns:p14="http://schemas.microsoft.com/office/powerpoint/2010/main" val="8813856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81000"/>
            <a:ext cx="8991600" cy="5078313"/>
          </a:xfrm>
          <a:prstGeom prst="rect">
            <a:avLst/>
          </a:prstGeom>
          <a:noFill/>
        </p:spPr>
        <p:txBody>
          <a:bodyPr wrap="square" rtlCol="0">
            <a:spAutoFit/>
          </a:bodyPr>
          <a:lstStyle/>
          <a:p>
            <a:r>
              <a:rPr lang="en-US" sz="3600" dirty="0" smtClean="0"/>
              <a:t>Most cases the SC hears come from a federal court of appeals.</a:t>
            </a:r>
          </a:p>
          <a:p>
            <a:r>
              <a:rPr lang="en-US" sz="3600" dirty="0" smtClean="0"/>
              <a:t>Party appealing asks the SC to issue a </a:t>
            </a:r>
          </a:p>
          <a:p>
            <a:r>
              <a:rPr lang="en-US" sz="3600" dirty="0" smtClean="0"/>
              <a:t>Writ of certiorari- order seeking review of lower court case.  If court grants, it will hear case.  If no, the lower court ruling stands.</a:t>
            </a:r>
          </a:p>
          <a:p>
            <a:r>
              <a:rPr lang="en-US" sz="3600" dirty="0" smtClean="0"/>
              <a:t>4 justices have to vote in favor of hearing a case on appeal before it is placed on the docket. (list of cases to be heard)</a:t>
            </a:r>
            <a:endParaRPr lang="en-US" sz="3600" dirty="0"/>
          </a:p>
        </p:txBody>
      </p:sp>
    </p:spTree>
    <p:extLst>
      <p:ext uri="{BB962C8B-B14F-4D97-AF65-F5344CB8AC3E}">
        <p14:creationId xmlns:p14="http://schemas.microsoft.com/office/powerpoint/2010/main" val="4621291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97724"/>
            <a:ext cx="8839200" cy="6186309"/>
          </a:xfrm>
          <a:prstGeom prst="rect">
            <a:avLst/>
          </a:prstGeom>
          <a:noFill/>
        </p:spPr>
        <p:txBody>
          <a:bodyPr wrap="square" rtlCol="0">
            <a:spAutoFit/>
          </a:bodyPr>
          <a:lstStyle/>
          <a:p>
            <a:r>
              <a:rPr lang="en-US" sz="3600" dirty="0" smtClean="0"/>
              <a:t>First thing SC court does when takes case is to read the briefs- written arguments that the parties from each side submit.</a:t>
            </a:r>
          </a:p>
          <a:p>
            <a:r>
              <a:rPr lang="en-US" sz="3600" dirty="0" smtClean="0"/>
              <a:t>Amicus brief- friend of the court briefs- outside party.  </a:t>
            </a:r>
          </a:p>
          <a:p>
            <a:endParaRPr lang="en-US" sz="3600" dirty="0"/>
          </a:p>
          <a:p>
            <a:r>
              <a:rPr lang="en-US" sz="3600" dirty="0" smtClean="0"/>
              <a:t>30 minute oral arguments by each side.  Justices may ask questions during this time. </a:t>
            </a:r>
          </a:p>
          <a:p>
            <a:endParaRPr lang="en-US" sz="3600" dirty="0"/>
          </a:p>
          <a:p>
            <a:r>
              <a:rPr lang="en-US" sz="3600" dirty="0" smtClean="0"/>
              <a:t>Justices meet to discuss case, led by chief justice.  Court issues written opinion.</a:t>
            </a:r>
            <a:endParaRPr lang="en-US" sz="3600" dirty="0"/>
          </a:p>
        </p:txBody>
      </p:sp>
    </p:spTree>
    <p:extLst>
      <p:ext uri="{BB962C8B-B14F-4D97-AF65-F5344CB8AC3E}">
        <p14:creationId xmlns:p14="http://schemas.microsoft.com/office/powerpoint/2010/main" val="3559461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52" y="1216466"/>
            <a:ext cx="9199652" cy="34841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2095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610600" cy="5509200"/>
          </a:xfrm>
          <a:prstGeom prst="rect">
            <a:avLst/>
          </a:prstGeom>
          <a:noFill/>
        </p:spPr>
        <p:txBody>
          <a:bodyPr wrap="square" rtlCol="0">
            <a:spAutoFit/>
          </a:bodyPr>
          <a:lstStyle/>
          <a:p>
            <a:r>
              <a:rPr lang="en-US" sz="3200" dirty="0" smtClean="0"/>
              <a:t>Law- set of rules and standards by which a society governs itself.  In democratic societies, law resolves conflicts among individuals and protects individuals from government power.  Defines criminal acts and determines punishments.  Much more. </a:t>
            </a:r>
          </a:p>
          <a:p>
            <a:r>
              <a:rPr lang="en-US" sz="3200" dirty="0" smtClean="0"/>
              <a:t>Early systems of law- Code of Hammurabi-282 rules.  10 Commandments, Roman law, English Common Law-law made by judges as they decide cases.  </a:t>
            </a:r>
          </a:p>
          <a:p>
            <a:endParaRPr lang="en-US" sz="3200" dirty="0"/>
          </a:p>
        </p:txBody>
      </p:sp>
    </p:spTree>
    <p:extLst>
      <p:ext uri="{BB962C8B-B14F-4D97-AF65-F5344CB8AC3E}">
        <p14:creationId xmlns:p14="http://schemas.microsoft.com/office/powerpoint/2010/main" val="968222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763000" cy="5693866"/>
          </a:xfrm>
          <a:prstGeom prst="rect">
            <a:avLst/>
          </a:prstGeom>
          <a:noFill/>
        </p:spPr>
        <p:txBody>
          <a:bodyPr wrap="square" rtlCol="0">
            <a:spAutoFit/>
          </a:bodyPr>
          <a:lstStyle/>
          <a:p>
            <a:r>
              <a:rPr lang="en-US" sz="2800" dirty="0" smtClean="0"/>
              <a:t>The judicial branch provides interpretation when laws are unclear. (no vehicles in the park)</a:t>
            </a:r>
          </a:p>
          <a:p>
            <a:r>
              <a:rPr lang="en-US" sz="2800" dirty="0" smtClean="0"/>
              <a:t>Court system helps people resolve conflicts without resorting to violence.</a:t>
            </a:r>
          </a:p>
          <a:p>
            <a:endParaRPr lang="en-US" sz="2800" dirty="0"/>
          </a:p>
          <a:p>
            <a:r>
              <a:rPr lang="en-US" sz="2800" dirty="0" smtClean="0"/>
              <a:t>Rule of Law- no individual, group, organization or governmental entity is above the law.  Everyone must obey the law and be held accountable if they violate it.</a:t>
            </a:r>
          </a:p>
          <a:p>
            <a:endParaRPr lang="en-US" sz="2800" dirty="0"/>
          </a:p>
          <a:p>
            <a:r>
              <a:rPr lang="en-US" sz="2800" dirty="0" smtClean="0"/>
              <a:t>Laws must be clear and known by all……. Ignorance no excuse.</a:t>
            </a:r>
          </a:p>
          <a:p>
            <a:endParaRPr lang="en-US" sz="2800" dirty="0"/>
          </a:p>
          <a:p>
            <a:r>
              <a:rPr lang="en-US" sz="2800" dirty="0" smtClean="0"/>
              <a:t>Laws must be equally, fairly and consistently enforced.</a:t>
            </a:r>
            <a:endParaRPr lang="en-US" sz="2800" dirty="0"/>
          </a:p>
        </p:txBody>
      </p:sp>
    </p:spTree>
    <p:extLst>
      <p:ext uri="{BB962C8B-B14F-4D97-AF65-F5344CB8AC3E}">
        <p14:creationId xmlns:p14="http://schemas.microsoft.com/office/powerpoint/2010/main" val="1626668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86800" cy="6124754"/>
          </a:xfrm>
          <a:prstGeom prst="rect">
            <a:avLst/>
          </a:prstGeom>
          <a:noFill/>
        </p:spPr>
        <p:txBody>
          <a:bodyPr wrap="square" rtlCol="0">
            <a:spAutoFit/>
          </a:bodyPr>
          <a:lstStyle/>
          <a:p>
            <a:r>
              <a:rPr lang="en-US" sz="2800" dirty="0" smtClean="0"/>
              <a:t>J. Branch checks and balances-judicial review-ability of court to say laws, actions, of state or national government are invalid because they conflict with the Constitution.</a:t>
            </a:r>
          </a:p>
          <a:p>
            <a:endParaRPr lang="en-US" sz="2800" dirty="0"/>
          </a:p>
          <a:p>
            <a:r>
              <a:rPr lang="en-US" sz="2800" dirty="0" smtClean="0"/>
              <a:t>Courts may only decide issues that are brought to them in the form of cases.</a:t>
            </a:r>
          </a:p>
          <a:p>
            <a:endParaRPr lang="en-US" sz="2800" dirty="0"/>
          </a:p>
          <a:p>
            <a:r>
              <a:rPr lang="en-US" sz="2800" dirty="0" smtClean="0"/>
              <a:t>Judicial Independence</a:t>
            </a:r>
          </a:p>
          <a:p>
            <a:r>
              <a:rPr lang="en-US" sz="2800" dirty="0" smtClean="0"/>
              <a:t>Courts must act impartially and make fair decisions without outside influence.  One reason we appoint many judges for life terms.  They cannot be influenced to vote one way or another.  Some states elect, some appoint judges and have them face voters to keep their job.</a:t>
            </a:r>
          </a:p>
          <a:p>
            <a:r>
              <a:rPr lang="en-US" sz="2800" dirty="0" smtClean="0"/>
              <a:t>13.1 end</a:t>
            </a:r>
            <a:endParaRPr lang="en-US" sz="2800" dirty="0"/>
          </a:p>
        </p:txBody>
      </p:sp>
    </p:spTree>
    <p:extLst>
      <p:ext uri="{BB962C8B-B14F-4D97-AF65-F5344CB8AC3E}">
        <p14:creationId xmlns:p14="http://schemas.microsoft.com/office/powerpoint/2010/main" val="2327565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6001643"/>
          </a:xfrm>
          <a:prstGeom prst="rect">
            <a:avLst/>
          </a:prstGeom>
          <a:noFill/>
        </p:spPr>
        <p:txBody>
          <a:bodyPr wrap="square" rtlCol="0">
            <a:spAutoFit/>
          </a:bodyPr>
          <a:lstStyle/>
          <a:p>
            <a:r>
              <a:rPr lang="en-US" sz="3200" dirty="0" smtClean="0"/>
              <a:t>Criminal courts- determines whether someone has committed a crime or has caused some sort of damage to someone else’s reputation, property, body.   Robbery, DUI, burglary, assault, etc.</a:t>
            </a:r>
          </a:p>
          <a:p>
            <a:endParaRPr lang="en-US" sz="3200" dirty="0"/>
          </a:p>
          <a:p>
            <a:r>
              <a:rPr lang="en-US" sz="3200" dirty="0" smtClean="0"/>
              <a:t>Civil courts- hear cases between individuals or groups that think the other should pay for causing harm or behaving in wrong doing.</a:t>
            </a:r>
          </a:p>
          <a:p>
            <a:endParaRPr lang="en-US" sz="3200" dirty="0"/>
          </a:p>
          <a:p>
            <a:r>
              <a:rPr lang="en-US" sz="3200" dirty="0" smtClean="0"/>
              <a:t>In both types, judges or juries determine the facts of the case and apply the law to determine the outcome of the case.</a:t>
            </a:r>
            <a:endParaRPr lang="en-US" sz="3200" dirty="0"/>
          </a:p>
        </p:txBody>
      </p:sp>
    </p:spTree>
    <p:extLst>
      <p:ext uri="{BB962C8B-B14F-4D97-AF65-F5344CB8AC3E}">
        <p14:creationId xmlns:p14="http://schemas.microsoft.com/office/powerpoint/2010/main" val="2949578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610600" cy="4031873"/>
          </a:xfrm>
          <a:prstGeom prst="rect">
            <a:avLst/>
          </a:prstGeom>
          <a:noFill/>
        </p:spPr>
        <p:txBody>
          <a:bodyPr wrap="square" rtlCol="0">
            <a:spAutoFit/>
          </a:bodyPr>
          <a:lstStyle/>
          <a:p>
            <a:r>
              <a:rPr lang="en-US" sz="3200" dirty="0" smtClean="0"/>
              <a:t>Jurisdiction-who has the right to hear the case.</a:t>
            </a:r>
          </a:p>
          <a:p>
            <a:r>
              <a:rPr lang="en-US" sz="3200" dirty="0" smtClean="0"/>
              <a:t>Original jurisdiction- generally it is trial courts who have the first crack at criminal cases and civil disputes.  Before a case gets to court someone must be formally accused of a crime or of causing damage (physical, financial, psychological) </a:t>
            </a:r>
            <a:r>
              <a:rPr lang="en-US" sz="3200" dirty="0" err="1" smtClean="0"/>
              <a:t>etc</a:t>
            </a:r>
            <a:r>
              <a:rPr lang="en-US" sz="3200" dirty="0" smtClean="0"/>
              <a:t> to another in violation of the law.  </a:t>
            </a:r>
            <a:r>
              <a:rPr lang="en-US" sz="3200" dirty="0" err="1" smtClean="0"/>
              <a:t>Ie</a:t>
            </a:r>
            <a:r>
              <a:rPr lang="en-US" sz="3200" dirty="0" smtClean="0"/>
              <a:t>. No harm no foul.  No case if no violation of law or no harm.</a:t>
            </a:r>
            <a:endParaRPr lang="en-US" sz="3200" dirty="0"/>
          </a:p>
        </p:txBody>
      </p:sp>
    </p:spTree>
    <p:extLst>
      <p:ext uri="{BB962C8B-B14F-4D97-AF65-F5344CB8AC3E}">
        <p14:creationId xmlns:p14="http://schemas.microsoft.com/office/powerpoint/2010/main" val="2927307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1651</TotalTime>
  <Words>1838</Words>
  <Application>Microsoft Office PowerPoint</Application>
  <PresentationFormat>On-screen Show (4:3)</PresentationFormat>
  <Paragraphs>149</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Risa J. Wray</dc:creator>
  <cp:lastModifiedBy>Risa J. Wray</cp:lastModifiedBy>
  <cp:revision>46</cp:revision>
  <dcterms:created xsi:type="dcterms:W3CDTF">2014-10-28T13:19:09Z</dcterms:created>
  <dcterms:modified xsi:type="dcterms:W3CDTF">2018-11-13T19:17:07Z</dcterms:modified>
</cp:coreProperties>
</file>