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9" r:id="rId3"/>
    <p:sldId id="300" r:id="rId4"/>
    <p:sldId id="301" r:id="rId5"/>
    <p:sldId id="302" r:id="rId6"/>
    <p:sldId id="303" r:id="rId7"/>
    <p:sldId id="304" r:id="rId8"/>
    <p:sldId id="305" r:id="rId9"/>
    <p:sldId id="260" r:id="rId10"/>
    <p:sldId id="263" r:id="rId11"/>
    <p:sldId id="264" r:id="rId12"/>
    <p:sldId id="265" r:id="rId13"/>
    <p:sldId id="272" r:id="rId14"/>
    <p:sldId id="266" r:id="rId15"/>
    <p:sldId id="273" r:id="rId16"/>
    <p:sldId id="267" r:id="rId17"/>
    <p:sldId id="274" r:id="rId18"/>
    <p:sldId id="275" r:id="rId19"/>
    <p:sldId id="276" r:id="rId20"/>
    <p:sldId id="268" r:id="rId21"/>
    <p:sldId id="269" r:id="rId22"/>
    <p:sldId id="271" r:id="rId23"/>
    <p:sldId id="270" r:id="rId24"/>
    <p:sldId id="257" r:id="rId25"/>
    <p:sldId id="277" r:id="rId26"/>
    <p:sldId id="262" r:id="rId27"/>
    <p:sldId id="278" r:id="rId28"/>
    <p:sldId id="306" r:id="rId29"/>
    <p:sldId id="307" r:id="rId30"/>
    <p:sldId id="308" r:id="rId31"/>
    <p:sldId id="309" r:id="rId32"/>
    <p:sldId id="310" r:id="rId33"/>
    <p:sldId id="311" r:id="rId34"/>
    <p:sldId id="312" r:id="rId35"/>
    <p:sldId id="313" r:id="rId36"/>
    <p:sldId id="314" r:id="rId37"/>
    <p:sldId id="315" r:id="rId38"/>
    <p:sldId id="316" r:id="rId39"/>
    <p:sldId id="256" r:id="rId40"/>
    <p:sldId id="283" r:id="rId41"/>
    <p:sldId id="284" r:id="rId42"/>
    <p:sldId id="286" r:id="rId43"/>
    <p:sldId id="287" r:id="rId44"/>
    <p:sldId id="279" r:id="rId45"/>
    <p:sldId id="280" r:id="rId46"/>
    <p:sldId id="281" r:id="rId47"/>
    <p:sldId id="288" r:id="rId48"/>
    <p:sldId id="292" r:id="rId49"/>
    <p:sldId id="289" r:id="rId50"/>
    <p:sldId id="282" r:id="rId51"/>
    <p:sldId id="291" r:id="rId52"/>
    <p:sldId id="293" r:id="rId53"/>
    <p:sldId id="294" r:id="rId54"/>
    <p:sldId id="258" r:id="rId55"/>
    <p:sldId id="290" r:id="rId56"/>
    <p:sldId id="295" r:id="rId57"/>
    <p:sldId id="296" r:id="rId58"/>
    <p:sldId id="297"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14" y="-5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60E8F5-761D-482A-9586-B9E816F0D739}"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43679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0E8F5-761D-482A-9586-B9E816F0D739}"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203218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0E8F5-761D-482A-9586-B9E816F0D739}"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127562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0E8F5-761D-482A-9586-B9E816F0D739}"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60400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60E8F5-761D-482A-9586-B9E816F0D739}" type="datetimeFigureOut">
              <a:rPr lang="en-US" smtClean="0"/>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41140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0E8F5-761D-482A-9586-B9E816F0D739}"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15571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60E8F5-761D-482A-9586-B9E816F0D739}" type="datetimeFigureOut">
              <a:rPr lang="en-US" smtClean="0"/>
              <a:t>12/15/2014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406931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60E8F5-761D-482A-9586-B9E816F0D739}" type="datetimeFigureOut">
              <a:rPr lang="en-US" smtClean="0"/>
              <a:t>12/15/2014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277843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0E8F5-761D-482A-9586-B9E816F0D739}" type="datetimeFigureOut">
              <a:rPr lang="en-US" smtClean="0"/>
              <a:t>12/15/2014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221795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0E8F5-761D-482A-9586-B9E816F0D739}"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204742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0E8F5-761D-482A-9586-B9E816F0D739}" type="datetimeFigureOut">
              <a:rPr lang="en-US" smtClean="0"/>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21420-CECE-4F27-9103-91AEF8A6166D}" type="slidenum">
              <a:rPr lang="en-US" smtClean="0"/>
              <a:t>‹#›</a:t>
            </a:fld>
            <a:endParaRPr lang="en-US"/>
          </a:p>
        </p:txBody>
      </p:sp>
    </p:spTree>
    <p:extLst>
      <p:ext uri="{BB962C8B-B14F-4D97-AF65-F5344CB8AC3E}">
        <p14:creationId xmlns:p14="http://schemas.microsoft.com/office/powerpoint/2010/main" val="2922914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0E8F5-761D-482A-9586-B9E816F0D739}" type="datetimeFigureOut">
              <a:rPr lang="en-US" smtClean="0"/>
              <a:t>12/15/2014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21420-CECE-4F27-9103-91AEF8A6166D}" type="slidenum">
              <a:rPr lang="en-US" smtClean="0"/>
              <a:t>‹#›</a:t>
            </a:fld>
            <a:endParaRPr lang="en-US"/>
          </a:p>
        </p:txBody>
      </p:sp>
    </p:spTree>
    <p:extLst>
      <p:ext uri="{BB962C8B-B14F-4D97-AF65-F5344CB8AC3E}">
        <p14:creationId xmlns:p14="http://schemas.microsoft.com/office/powerpoint/2010/main" val="2954800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www.uscitizenship.info/"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15400" cy="5940088"/>
          </a:xfrm>
          <a:prstGeom prst="rect">
            <a:avLst/>
          </a:prstGeom>
          <a:noFill/>
        </p:spPr>
        <p:txBody>
          <a:bodyPr wrap="square" rtlCol="0">
            <a:spAutoFit/>
          </a:bodyPr>
          <a:lstStyle/>
          <a:p>
            <a:r>
              <a:rPr lang="en-US" sz="3600" dirty="0" smtClean="0"/>
              <a:t>Civil Rights- most basic and important rights we have today.  BUT it has not always been that way for everyone.</a:t>
            </a:r>
          </a:p>
          <a:p>
            <a:endParaRPr lang="en-US" sz="1000" dirty="0"/>
          </a:p>
          <a:p>
            <a:r>
              <a:rPr lang="en-US" sz="3600" dirty="0" smtClean="0"/>
              <a:t>Civil Rights- equal status and treatment and the right to participate in government. </a:t>
            </a:r>
          </a:p>
          <a:p>
            <a:r>
              <a:rPr lang="en-US" sz="3600" dirty="0" smtClean="0"/>
              <a:t>Right to be treated equally regardless of race, ethnicity, sex or other personal characteristics.</a:t>
            </a:r>
          </a:p>
          <a:p>
            <a:r>
              <a:rPr lang="en-US" sz="3600" dirty="0" smtClean="0"/>
              <a:t>Freedom from discrimination.</a:t>
            </a:r>
          </a:p>
          <a:p>
            <a:endParaRPr lang="en-US" sz="1000" dirty="0" smtClean="0"/>
          </a:p>
          <a:p>
            <a:r>
              <a:rPr lang="en-US" sz="3600" dirty="0" smtClean="0"/>
              <a:t>Equal opportunities  in voting and running for office.  These rights are all protected by law.</a:t>
            </a:r>
            <a:endParaRPr lang="en-US" sz="3600" dirty="0"/>
          </a:p>
        </p:txBody>
      </p:sp>
    </p:spTree>
    <p:extLst>
      <p:ext uri="{BB962C8B-B14F-4D97-AF65-F5344CB8AC3E}">
        <p14:creationId xmlns:p14="http://schemas.microsoft.com/office/powerpoint/2010/main" val="152514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94310" y="32503"/>
            <a:ext cx="8595360" cy="5960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The closest approach to a literal statement of equality is to be found in the 14th Amendment's Equal Protection Clause.  It declares:</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"No State shall.....deny to any person within its jurisdiction the equal protection of the laws."</a:t>
            </a:r>
          </a:p>
          <a:p>
            <a:pPr algn="r"/>
            <a:r>
              <a:rPr lang="en-US" altLang="en-US" sz="3200" dirty="0">
                <a:solidFill>
                  <a:srgbClr val="000000"/>
                </a:solidFill>
                <a:latin typeface="Times New Roman - 48"/>
              </a:rPr>
              <a:t>-United States Constitution</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It forbids the States and their local governments to draw unreasonable distinctions between any classes of persons.</a:t>
            </a:r>
          </a:p>
        </p:txBody>
      </p:sp>
    </p:spTree>
    <p:extLst>
      <p:ext uri="{BB962C8B-B14F-4D97-AF65-F5344CB8AC3E}">
        <p14:creationId xmlns:p14="http://schemas.microsoft.com/office/powerpoint/2010/main" val="1342396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48590" y="78935"/>
            <a:ext cx="8663940" cy="497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Government must have the power to classify, to draw distinctions between persons and groups.  Otherwise it could not regulate human behavior.  That is to say, government must be able to discriminate-and it does.  Thus, those who rob banks fall into a special class and receive special treatment by the law.</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That sort of discrimination is clearly reasonable.</a:t>
            </a:r>
          </a:p>
        </p:txBody>
      </p:sp>
    </p:spTree>
    <p:extLst>
      <p:ext uri="{BB962C8B-B14F-4D97-AF65-F5344CB8AC3E}">
        <p14:creationId xmlns:p14="http://schemas.microsoft.com/office/powerpoint/2010/main" val="214484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1450" y="27859"/>
            <a:ext cx="8595360" cy="6452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Government may not discriminate </a:t>
            </a:r>
            <a:r>
              <a:rPr lang="en-US" altLang="en-US" sz="3200" i="1" dirty="0">
                <a:solidFill>
                  <a:srgbClr val="000000"/>
                </a:solidFill>
                <a:latin typeface="Times New Roman - 48"/>
              </a:rPr>
              <a:t>unreasonably</a:t>
            </a:r>
            <a:r>
              <a:rPr lang="en-US" altLang="en-US" sz="3200" dirty="0">
                <a:solidFill>
                  <a:srgbClr val="000000"/>
                </a:solidFill>
                <a:latin typeface="Times New Roman - 48"/>
              </a:rPr>
              <a:t>, however.  Every State taxes the sale of cigarettes, and so taxes smokers but not nonsmokers.  No State can tax only blonde smokers, however, or only male smokers.</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Over time, the Supreme Court has rejected many equal protection challenges to the actions of government.</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More often than not, the Supreme Court has found that what those governments have done is, in fact, constitutional.</a:t>
            </a:r>
          </a:p>
        </p:txBody>
      </p:sp>
    </p:spTree>
    <p:extLst>
      <p:ext uri="{BB962C8B-B14F-4D97-AF65-F5344CB8AC3E}">
        <p14:creationId xmlns:p14="http://schemas.microsoft.com/office/powerpoint/2010/main" val="1006451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609600"/>
            <a:ext cx="8610600" cy="3970318"/>
          </a:xfrm>
          <a:prstGeom prst="rect">
            <a:avLst/>
          </a:prstGeom>
          <a:noFill/>
        </p:spPr>
        <p:txBody>
          <a:bodyPr wrap="square" rtlCol="0">
            <a:spAutoFit/>
          </a:bodyPr>
          <a:lstStyle/>
          <a:p>
            <a:r>
              <a:rPr lang="en-US" sz="3600" dirty="0" smtClean="0"/>
              <a:t>Classifications that are random or without valid purpose are not allowed.  Ex.-exclude green eyed people from parks.</a:t>
            </a:r>
          </a:p>
          <a:p>
            <a:r>
              <a:rPr lang="en-US" sz="3600" dirty="0" smtClean="0"/>
              <a:t>3 main guidelines courts use</a:t>
            </a:r>
          </a:p>
          <a:p>
            <a:r>
              <a:rPr lang="en-US" sz="3600" dirty="0"/>
              <a:t>	</a:t>
            </a:r>
            <a:r>
              <a:rPr lang="en-US" sz="3600" dirty="0" smtClean="0"/>
              <a:t>a. rational basis test</a:t>
            </a:r>
          </a:p>
          <a:p>
            <a:r>
              <a:rPr lang="en-US" sz="3600" dirty="0"/>
              <a:t>	</a:t>
            </a:r>
            <a:r>
              <a:rPr lang="en-US" sz="3600" dirty="0" smtClean="0"/>
              <a:t>b. intermediate scrutiny test</a:t>
            </a:r>
          </a:p>
          <a:p>
            <a:r>
              <a:rPr lang="en-US" sz="3600" dirty="0"/>
              <a:t>	</a:t>
            </a:r>
            <a:r>
              <a:rPr lang="en-US" sz="3600" dirty="0" smtClean="0"/>
              <a:t>c. strict scrutiny test</a:t>
            </a:r>
            <a:endParaRPr lang="en-US" sz="3600" dirty="0"/>
          </a:p>
        </p:txBody>
      </p:sp>
    </p:spTree>
    <p:extLst>
      <p:ext uri="{BB962C8B-B14F-4D97-AF65-F5344CB8AC3E}">
        <p14:creationId xmlns:p14="http://schemas.microsoft.com/office/powerpoint/2010/main" val="4038301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0030" y="37146"/>
            <a:ext cx="8572500" cy="6452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The Supreme Court most often decides equal protection cases by applying a standard known as the rational basis test. </a:t>
            </a:r>
            <a:r>
              <a:rPr lang="en-US" altLang="en-US" sz="3200" dirty="0" smtClean="0">
                <a:solidFill>
                  <a:srgbClr val="000000"/>
                </a:solidFill>
                <a:latin typeface="Times New Roman - 48"/>
              </a:rPr>
              <a:t> </a:t>
            </a:r>
            <a:r>
              <a:rPr lang="en-US" altLang="en-US" sz="3200" dirty="0">
                <a:solidFill>
                  <a:srgbClr val="000000"/>
                </a:solidFill>
                <a:latin typeface="Times New Roman - 48"/>
              </a:rPr>
              <a:t>Does the classification in question bear a reasonable relationship </a:t>
            </a:r>
            <a:r>
              <a:rPr lang="en-US" altLang="en-US" sz="3200" dirty="0" smtClean="0">
                <a:solidFill>
                  <a:srgbClr val="000000"/>
                </a:solidFill>
                <a:latin typeface="Times New Roman - 48"/>
              </a:rPr>
              <a:t>to the </a:t>
            </a:r>
            <a:r>
              <a:rPr lang="en-US" altLang="en-US" sz="3200" dirty="0">
                <a:solidFill>
                  <a:srgbClr val="000000"/>
                </a:solidFill>
                <a:latin typeface="Times New Roman - 48"/>
              </a:rPr>
              <a:t>achievement of some proper governmental purpose?</a:t>
            </a:r>
          </a:p>
          <a:p>
            <a:pPr algn="ctr"/>
            <a:endParaRPr lang="en-US" altLang="en-US" sz="3200" dirty="0">
              <a:solidFill>
                <a:srgbClr val="000000"/>
              </a:solidFill>
              <a:latin typeface="Times New Roman - 48"/>
            </a:endParaRPr>
          </a:p>
          <a:p>
            <a:pPr algn="ctr"/>
            <a:r>
              <a:rPr lang="en-US" altLang="en-US" sz="3200" dirty="0" err="1" smtClean="0">
                <a:solidFill>
                  <a:srgbClr val="000000"/>
                </a:solidFill>
                <a:latin typeface="Times New Roman - 48"/>
              </a:rPr>
              <a:t>Ie</a:t>
            </a:r>
            <a:r>
              <a:rPr lang="en-US" altLang="en-US" sz="3200" dirty="0" smtClean="0">
                <a:solidFill>
                  <a:srgbClr val="000000"/>
                </a:solidFill>
                <a:latin typeface="Times New Roman - 48"/>
              </a:rPr>
              <a:t>) does the government have a good reason to treat groups of people differently.  Is it a legitimate goal?  Ex.  Driving age of 16 years- drivers below this age may have maturity issues that would make their driving dangerous.</a:t>
            </a:r>
            <a:endParaRPr lang="en-US" altLang="en-US" sz="3200" dirty="0">
              <a:solidFill>
                <a:srgbClr val="000000"/>
              </a:solidFill>
              <a:latin typeface="Times New Roman - 48"/>
            </a:endParaRPr>
          </a:p>
        </p:txBody>
      </p:sp>
    </p:spTree>
    <p:extLst>
      <p:ext uri="{BB962C8B-B14F-4D97-AF65-F5344CB8AC3E}">
        <p14:creationId xmlns:p14="http://schemas.microsoft.com/office/powerpoint/2010/main" val="364908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99591"/>
            <a:ext cx="8763000" cy="2062103"/>
          </a:xfrm>
          <a:prstGeom prst="rect">
            <a:avLst/>
          </a:prstGeom>
          <a:noFill/>
        </p:spPr>
        <p:txBody>
          <a:bodyPr wrap="square" rtlCol="0">
            <a:spAutoFit/>
          </a:bodyPr>
          <a:lstStyle/>
          <a:p>
            <a:r>
              <a:rPr lang="en-US" sz="3200" dirty="0" smtClean="0"/>
              <a:t>Intermediate scrutiny test- when laws are based upon sex.  Government must show an important reason for having a law based on sex.  Selective Service requirement.  </a:t>
            </a:r>
            <a:endParaRPr lang="en-US" sz="3200" dirty="0"/>
          </a:p>
        </p:txBody>
      </p:sp>
    </p:spTree>
    <p:extLst>
      <p:ext uri="{BB962C8B-B14F-4D97-AF65-F5344CB8AC3E}">
        <p14:creationId xmlns:p14="http://schemas.microsoft.com/office/powerpoint/2010/main" val="3018249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71450" y="1295400"/>
            <a:ext cx="8949690" cy="3929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0594" tIns="25297" rIns="50594" bIns="25297">
            <a:spAutoFit/>
          </a:bodyPr>
          <a:lstStyle/>
          <a:p>
            <a:pPr algn="ctr"/>
            <a:r>
              <a:rPr lang="en-US" altLang="en-US" sz="3600" dirty="0">
                <a:solidFill>
                  <a:srgbClr val="000000"/>
                </a:solidFill>
                <a:latin typeface="Times New Roman - 48"/>
              </a:rPr>
              <a:t>The Court imposes </a:t>
            </a:r>
            <a:r>
              <a:rPr lang="en-US" altLang="en-US" sz="3600" dirty="0" smtClean="0">
                <a:solidFill>
                  <a:srgbClr val="000000"/>
                </a:solidFill>
                <a:latin typeface="Times New Roman - 48"/>
              </a:rPr>
              <a:t>the highest standard when  the classification deals with a </a:t>
            </a:r>
            <a:r>
              <a:rPr lang="en-US" altLang="en-US" sz="3600" dirty="0">
                <a:solidFill>
                  <a:srgbClr val="000000"/>
                </a:solidFill>
                <a:latin typeface="Times New Roman - 48"/>
              </a:rPr>
              <a:t>"fundamental </a:t>
            </a:r>
            <a:r>
              <a:rPr lang="en-US" altLang="en-US" sz="3600" dirty="0" smtClean="0">
                <a:solidFill>
                  <a:srgbClr val="000000"/>
                </a:solidFill>
                <a:latin typeface="Times New Roman - 48"/>
              </a:rPr>
              <a:t>right" such as </a:t>
            </a:r>
            <a:r>
              <a:rPr lang="en-US" altLang="en-US" sz="3600" dirty="0">
                <a:solidFill>
                  <a:srgbClr val="000000"/>
                </a:solidFill>
                <a:latin typeface="Times New Roman - 48"/>
              </a:rPr>
              <a:t>the right to vote, the right to travel between the States, or 1st Amendment rights; or 2) such "suspect classifications" as those based on race, sex, or national origin</a:t>
            </a:r>
            <a:r>
              <a:rPr lang="en-US" altLang="en-US" sz="3600" dirty="0" smtClean="0">
                <a:solidFill>
                  <a:srgbClr val="000000"/>
                </a:solidFill>
                <a:latin typeface="Times New Roman - 48"/>
              </a:rPr>
              <a:t>.</a:t>
            </a:r>
            <a:endParaRPr lang="en-US" altLang="en-US" sz="3600" dirty="0">
              <a:solidFill>
                <a:srgbClr val="000000"/>
              </a:solidFill>
              <a:latin typeface="Times New Roman - 48"/>
            </a:endParaRPr>
          </a:p>
        </p:txBody>
      </p:sp>
    </p:spTree>
    <p:extLst>
      <p:ext uri="{BB962C8B-B14F-4D97-AF65-F5344CB8AC3E}">
        <p14:creationId xmlns:p14="http://schemas.microsoft.com/office/powerpoint/2010/main" val="1450717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 y="914400"/>
            <a:ext cx="8839200" cy="3539430"/>
          </a:xfrm>
          <a:prstGeom prst="rect">
            <a:avLst/>
          </a:prstGeom>
        </p:spPr>
        <p:txBody>
          <a:bodyPr wrap="square">
            <a:spAutoFit/>
          </a:bodyPr>
          <a:lstStyle/>
          <a:p>
            <a:pPr algn="ctr"/>
            <a:r>
              <a:rPr lang="en-US" altLang="en-US" sz="3200" dirty="0" smtClean="0">
                <a:solidFill>
                  <a:srgbClr val="000000"/>
                </a:solidFill>
                <a:latin typeface="Times New Roman - 48"/>
              </a:rPr>
              <a:t>In these instances, the court has said that a law must meet a higher standard than the rational basis test.  This standard is called the strict scrutiny test.  The State must be able to show that some "compelling government interests" justifies the distinctions it has drawn between classes of people.</a:t>
            </a:r>
            <a:endParaRPr lang="en-US" altLang="en-US" sz="3200" dirty="0">
              <a:solidFill>
                <a:srgbClr val="000000"/>
              </a:solidFill>
              <a:latin typeface="Times New Roman - 48"/>
            </a:endParaRPr>
          </a:p>
        </p:txBody>
      </p:sp>
    </p:spTree>
    <p:extLst>
      <p:ext uri="{BB962C8B-B14F-4D97-AF65-F5344CB8AC3E}">
        <p14:creationId xmlns:p14="http://schemas.microsoft.com/office/powerpoint/2010/main" val="2679820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79" y="117693"/>
            <a:ext cx="8915401" cy="6740307"/>
          </a:xfrm>
          <a:prstGeom prst="rect">
            <a:avLst/>
          </a:prstGeom>
          <a:noFill/>
        </p:spPr>
        <p:txBody>
          <a:bodyPr wrap="square" rtlCol="0">
            <a:spAutoFit/>
          </a:bodyPr>
          <a:lstStyle/>
          <a:p>
            <a:r>
              <a:rPr lang="en-US" sz="3600" dirty="0" smtClean="0"/>
              <a:t>Supreme Court applied strict scrutiny to </a:t>
            </a:r>
            <a:r>
              <a:rPr lang="en-US" sz="3600" dirty="0" err="1" smtClean="0"/>
              <a:t>Korematsu</a:t>
            </a:r>
            <a:r>
              <a:rPr lang="en-US" sz="3600" dirty="0" smtClean="0"/>
              <a:t> v. United States- claiming internment of Japanese Am people during WWII was unfair racial discrimination.  Court supported US- US does have a compelling interest to protect the public from sabotage while at war with Japan.</a:t>
            </a:r>
          </a:p>
          <a:p>
            <a:endParaRPr lang="en-US" sz="3600" dirty="0"/>
          </a:p>
          <a:p>
            <a:r>
              <a:rPr lang="en-US" sz="3600" dirty="0" smtClean="0"/>
              <a:t>SC struck down law prohibiting marriage between whites and blacks using same strict scrutiny test-found no compelling public interest to support law.</a:t>
            </a:r>
            <a:endParaRPr lang="en-US" sz="3600" dirty="0"/>
          </a:p>
        </p:txBody>
      </p:sp>
    </p:spTree>
    <p:extLst>
      <p:ext uri="{BB962C8B-B14F-4D97-AF65-F5344CB8AC3E}">
        <p14:creationId xmlns:p14="http://schemas.microsoft.com/office/powerpoint/2010/main" val="647258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0"/>
            <a:ext cx="8991600" cy="5016758"/>
          </a:xfrm>
          <a:prstGeom prst="rect">
            <a:avLst/>
          </a:prstGeom>
          <a:noFill/>
        </p:spPr>
        <p:txBody>
          <a:bodyPr wrap="square" rtlCol="0">
            <a:spAutoFit/>
          </a:bodyPr>
          <a:lstStyle/>
          <a:p>
            <a:r>
              <a:rPr lang="en-US" sz="3200" dirty="0" smtClean="0"/>
              <a:t>After Civil War-states passed laws in violation of US.</a:t>
            </a:r>
          </a:p>
          <a:p>
            <a:r>
              <a:rPr lang="en-US" sz="3200" dirty="0" smtClean="0"/>
              <a:t>13</a:t>
            </a:r>
            <a:r>
              <a:rPr lang="en-US" sz="3200" baseline="30000" dirty="0" smtClean="0"/>
              <a:t>th</a:t>
            </a:r>
            <a:r>
              <a:rPr lang="en-US" sz="3200" dirty="0" smtClean="0"/>
              <a:t> Amendment-banned slavery</a:t>
            </a:r>
          </a:p>
          <a:p>
            <a:r>
              <a:rPr lang="en-US" sz="3200" dirty="0" smtClean="0"/>
              <a:t>14</a:t>
            </a:r>
            <a:r>
              <a:rPr lang="en-US" sz="3200" baseline="30000" dirty="0" smtClean="0"/>
              <a:t>th</a:t>
            </a:r>
            <a:r>
              <a:rPr lang="en-US" sz="3200" dirty="0" smtClean="0"/>
              <a:t> Amendment-made all people born in US citizens and required states to guarantee due process and equal protection.</a:t>
            </a:r>
          </a:p>
          <a:p>
            <a:r>
              <a:rPr lang="en-US" sz="3200" dirty="0" smtClean="0"/>
              <a:t>15</a:t>
            </a:r>
            <a:r>
              <a:rPr lang="en-US" sz="3200" baseline="30000" dirty="0" smtClean="0"/>
              <a:t>th</a:t>
            </a:r>
            <a:r>
              <a:rPr lang="en-US" sz="3200" dirty="0" smtClean="0"/>
              <a:t> Amendment-guaranteed right to vote to black men.</a:t>
            </a:r>
          </a:p>
          <a:p>
            <a:endParaRPr lang="en-US" sz="3200" dirty="0"/>
          </a:p>
          <a:p>
            <a:r>
              <a:rPr lang="en-US" sz="3200" dirty="0" smtClean="0"/>
              <a:t>These and other civil rights laws were not enough to prevent discrimination.</a:t>
            </a:r>
            <a:endParaRPr lang="en-US" sz="3200" dirty="0"/>
          </a:p>
        </p:txBody>
      </p:sp>
    </p:spTree>
    <p:extLst>
      <p:ext uri="{BB962C8B-B14F-4D97-AF65-F5344CB8AC3E}">
        <p14:creationId xmlns:p14="http://schemas.microsoft.com/office/powerpoint/2010/main" val="9566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259219"/>
            <a:ext cx="8839200" cy="6401753"/>
          </a:xfrm>
          <a:prstGeom prst="rect">
            <a:avLst/>
          </a:prstGeom>
          <a:noFill/>
        </p:spPr>
        <p:txBody>
          <a:bodyPr wrap="square" rtlCol="0">
            <a:spAutoFit/>
          </a:bodyPr>
          <a:lstStyle/>
          <a:p>
            <a:r>
              <a:rPr lang="en-US" sz="3600" dirty="0" smtClean="0">
                <a:latin typeface="+mj-lt"/>
              </a:rPr>
              <a:t>Ideas about who should receive fair/equal treatment has changed.  Women and racial minorities were unequal when the Dec. of I.</a:t>
            </a:r>
          </a:p>
          <a:p>
            <a:r>
              <a:rPr lang="en-US" sz="3600" dirty="0" smtClean="0">
                <a:latin typeface="+mj-lt"/>
              </a:rPr>
              <a:t>Women and minorities had to fight to get things changed.</a:t>
            </a:r>
          </a:p>
          <a:p>
            <a:endParaRPr lang="en-US" sz="3600" dirty="0">
              <a:latin typeface="+mj-lt"/>
            </a:endParaRPr>
          </a:p>
          <a:p>
            <a:r>
              <a:rPr lang="en-US" sz="3600" dirty="0" smtClean="0">
                <a:latin typeface="+mj-lt"/>
              </a:rPr>
              <a:t>Pattern of Discrimination- in past discrimination was legal and supported by gov.</a:t>
            </a:r>
          </a:p>
          <a:p>
            <a:endParaRPr lang="en-US" sz="1400" dirty="0">
              <a:latin typeface="+mj-lt"/>
            </a:endParaRPr>
          </a:p>
          <a:p>
            <a:r>
              <a:rPr lang="en-US" sz="3600" dirty="0" smtClean="0">
                <a:latin typeface="+mj-lt"/>
              </a:rPr>
              <a:t>Those in power viewed certain groups with prejudice, (negative opinion formed without grounds)</a:t>
            </a:r>
            <a:endParaRPr lang="en-US" sz="3600" dirty="0">
              <a:latin typeface="+mj-lt"/>
            </a:endParaRPr>
          </a:p>
        </p:txBody>
      </p:sp>
    </p:spTree>
    <p:extLst>
      <p:ext uri="{BB962C8B-B14F-4D97-AF65-F5344CB8AC3E}">
        <p14:creationId xmlns:p14="http://schemas.microsoft.com/office/powerpoint/2010/main" val="2286734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60020" y="13930"/>
            <a:ext cx="8892540" cy="6452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Beginning in the late 1800's, nearly half of the States passed racial segregation laws.  Segregation means the separation of one group from another</a:t>
            </a:r>
            <a:r>
              <a:rPr lang="en-US" altLang="en-US" sz="3200" dirty="0" smtClean="0">
                <a:solidFill>
                  <a:srgbClr val="000000"/>
                </a:solidFill>
                <a:latin typeface="Times New Roman - 48"/>
              </a:rPr>
              <a:t>.  SC upheld laws.</a:t>
            </a: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Most of those </a:t>
            </a:r>
            <a:r>
              <a:rPr lang="en-US" altLang="en-US" sz="3200" b="1" dirty="0">
                <a:solidFill>
                  <a:srgbClr val="000000"/>
                </a:solidFill>
                <a:latin typeface="Times New Roman - 48"/>
              </a:rPr>
              <a:t>Jim Crow laws</a:t>
            </a:r>
            <a:r>
              <a:rPr lang="en-US" altLang="en-US" sz="3200" dirty="0">
                <a:solidFill>
                  <a:srgbClr val="000000"/>
                </a:solidFill>
                <a:latin typeface="Times New Roman - 48"/>
              </a:rPr>
              <a:t> - laws that separate people on the basis of race - were aimed at African Americans.  Some were also drawn to affect Mexican Americans, Asians, and Native Americans.  Theses laws required segregation by race in the use of both public and private facilities; schools, parks, and playgrounds, hotels, and restaurants, streetcars, even public drinking fountains</a:t>
            </a:r>
            <a:r>
              <a:rPr lang="en-US" altLang="en-US" sz="2700" dirty="0">
                <a:solidFill>
                  <a:srgbClr val="000000"/>
                </a:solidFill>
                <a:latin typeface="Times New Roman - 48"/>
              </a:rPr>
              <a:t>.</a:t>
            </a:r>
          </a:p>
        </p:txBody>
      </p:sp>
    </p:spTree>
    <p:extLst>
      <p:ext uri="{BB962C8B-B14F-4D97-AF65-F5344CB8AC3E}">
        <p14:creationId xmlns:p14="http://schemas.microsoft.com/office/powerpoint/2010/main" val="817047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98120" y="457200"/>
            <a:ext cx="8755380" cy="559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600" dirty="0">
                <a:solidFill>
                  <a:srgbClr val="000000"/>
                </a:solidFill>
                <a:latin typeface="Times New Roman - 48"/>
              </a:rPr>
              <a:t>In 1896, the Supreme Court provided a constitutional basis for Jim Crow laws by creating the </a:t>
            </a:r>
            <a:r>
              <a:rPr lang="en-US" altLang="en-US" sz="3600" b="1" dirty="0">
                <a:solidFill>
                  <a:srgbClr val="000000"/>
                </a:solidFill>
                <a:latin typeface="Times New Roman - 48"/>
              </a:rPr>
              <a:t>separate-but-equal doctrine</a:t>
            </a:r>
            <a:r>
              <a:rPr lang="en-US" altLang="en-US" sz="3600" dirty="0">
                <a:solidFill>
                  <a:srgbClr val="000000"/>
                </a:solidFill>
                <a:latin typeface="Times New Roman - 48"/>
              </a:rPr>
              <a:t>.  In Plessy v. Ferguson, it upheld a Louisiana law requiring segregation in rail coaches.  The Court held that the law did not violate the Equal Protection Clause because the separate facilities provided for African Americans were equal to those for whites</a:t>
            </a:r>
            <a:r>
              <a:rPr lang="en-US" altLang="en-US" sz="3600" dirty="0" smtClean="0">
                <a:solidFill>
                  <a:srgbClr val="000000"/>
                </a:solidFill>
                <a:latin typeface="Times New Roman - 48"/>
              </a:rPr>
              <a:t>.</a:t>
            </a:r>
            <a:endParaRPr lang="en-US" altLang="en-US" sz="3600" dirty="0">
              <a:solidFill>
                <a:srgbClr val="000000"/>
              </a:solidFill>
              <a:latin typeface="Times New Roman - 48"/>
            </a:endParaRPr>
          </a:p>
        </p:txBody>
      </p:sp>
    </p:spTree>
    <p:extLst>
      <p:ext uri="{BB962C8B-B14F-4D97-AF65-F5344CB8AC3E}">
        <p14:creationId xmlns:p14="http://schemas.microsoft.com/office/powerpoint/2010/main" val="4052327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763000" cy="5632311"/>
          </a:xfrm>
          <a:prstGeom prst="rect">
            <a:avLst/>
          </a:prstGeom>
        </p:spPr>
        <p:txBody>
          <a:bodyPr wrap="square">
            <a:spAutoFit/>
          </a:bodyPr>
          <a:lstStyle/>
          <a:p>
            <a:pPr algn="ctr"/>
            <a:r>
              <a:rPr lang="en-US" altLang="en-US" sz="3600" dirty="0" smtClean="0">
                <a:solidFill>
                  <a:srgbClr val="000000"/>
                </a:solidFill>
                <a:latin typeface="Times New Roman - 48"/>
              </a:rPr>
              <a:t>The separate-but-equal doctrine soon became the constitutional justification for segregation in several other fields, and it stood for nearly 60 years.  Indeed, until the late 1930's, little effort was made by any arm of government to see that the separate accommodations for African Americans were, in fact, equal to those reserved to whites.  More often than not, they were not.</a:t>
            </a:r>
            <a:endParaRPr lang="en-US" altLang="en-US" sz="3600" dirty="0">
              <a:solidFill>
                <a:srgbClr val="000000"/>
              </a:solidFill>
              <a:latin typeface="Times New Roman - 48"/>
            </a:endParaRPr>
          </a:p>
        </p:txBody>
      </p:sp>
    </p:spTree>
    <p:extLst>
      <p:ext uri="{BB962C8B-B14F-4D97-AF65-F5344CB8AC3E}">
        <p14:creationId xmlns:p14="http://schemas.microsoft.com/office/powerpoint/2010/main" val="3676802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17170" y="0"/>
            <a:ext cx="8801100" cy="6452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Over the next several years, the Court took an increasingly rigorous attitude toward the requirement of equal facilities.  It began to insist on equality in fact between separate facilities.  Finally, in an historic decision in 1954, the Court reversed Plessy v. Ferguson.</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In Brown v. Board of Education of Topeka, it struck down the laws of four States, requiring or allowing separate public schools for white and African American students.  Unanimously, the Supreme Court held that segregation by race in public education is unconstitutional.</a:t>
            </a:r>
          </a:p>
        </p:txBody>
      </p:sp>
    </p:spTree>
    <p:extLst>
      <p:ext uri="{BB962C8B-B14F-4D97-AF65-F5344CB8AC3E}">
        <p14:creationId xmlns:p14="http://schemas.microsoft.com/office/powerpoint/2010/main" val="1758842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25730" y="37146"/>
            <a:ext cx="8755380" cy="669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2700" dirty="0">
                <a:solidFill>
                  <a:srgbClr val="000000"/>
                </a:solidFill>
                <a:latin typeface="Times New Roman - 48"/>
              </a:rPr>
              <a:t>By fall 1970, school systems characterized by </a:t>
            </a:r>
            <a:r>
              <a:rPr lang="en-US" altLang="en-US" sz="2700" b="1" dirty="0">
                <a:solidFill>
                  <a:srgbClr val="000000"/>
                </a:solidFill>
                <a:latin typeface="Times New Roman - 48"/>
              </a:rPr>
              <a:t>de jure segregation </a:t>
            </a:r>
            <a:r>
              <a:rPr lang="en-US" altLang="en-US" sz="2700" dirty="0">
                <a:solidFill>
                  <a:srgbClr val="000000"/>
                </a:solidFill>
                <a:latin typeface="Times New Roman - 48"/>
              </a:rPr>
              <a:t>had been abolished.  De jure segregation is segregation by law, with legal sanction.  That is not to say desegregation had been fully accomplished--far from it.</a:t>
            </a:r>
          </a:p>
          <a:p>
            <a:pPr algn="ctr"/>
            <a:r>
              <a:rPr lang="en-US" altLang="en-US" sz="2700" dirty="0">
                <a:solidFill>
                  <a:srgbClr val="000000"/>
                </a:solidFill>
                <a:latin typeface="Times New Roman - 48"/>
              </a:rPr>
              <a:t>Many recent integration controversies have come in places where the schools have never been segregated by law.  They have occurred, instead, in communities in which </a:t>
            </a:r>
            <a:r>
              <a:rPr lang="en-US" altLang="en-US" sz="2700" b="1" dirty="0">
                <a:solidFill>
                  <a:srgbClr val="000000"/>
                </a:solidFill>
                <a:latin typeface="Times New Roman - 48"/>
              </a:rPr>
              <a:t>de facto segregation</a:t>
            </a:r>
            <a:r>
              <a:rPr lang="en-US" altLang="en-US" sz="2700" dirty="0">
                <a:solidFill>
                  <a:srgbClr val="000000"/>
                </a:solidFill>
                <a:latin typeface="Times New Roman - 48"/>
              </a:rPr>
              <a:t> has long been present, and continues.  De facto segregation is segregation in fact, even if no law requires it.  </a:t>
            </a:r>
            <a:r>
              <a:rPr lang="en-US" altLang="en-US" sz="2700" dirty="0" smtClean="0">
                <a:solidFill>
                  <a:srgbClr val="000000"/>
                </a:solidFill>
                <a:latin typeface="Times New Roman - 48"/>
              </a:rPr>
              <a:t>Housing </a:t>
            </a:r>
            <a:r>
              <a:rPr lang="en-US" altLang="en-US" sz="2700" dirty="0">
                <a:solidFill>
                  <a:srgbClr val="000000"/>
                </a:solidFill>
                <a:latin typeface="Times New Roman - 48"/>
              </a:rPr>
              <a:t>patterns have most often been its major cause.  The concentration of African Americans in certain sections of cities inevitably led to local school systems in which some schools are largely African American.  This condition is apparent in many northern as well as southern communities.</a:t>
            </a:r>
          </a:p>
        </p:txBody>
      </p:sp>
    </p:spTree>
    <p:extLst>
      <p:ext uri="{BB962C8B-B14F-4D97-AF65-F5344CB8AC3E}">
        <p14:creationId xmlns:p14="http://schemas.microsoft.com/office/powerpoint/2010/main" val="3033560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14300" y="32502"/>
            <a:ext cx="8663940" cy="669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2700" dirty="0">
                <a:solidFill>
                  <a:srgbClr val="000000"/>
                </a:solidFill>
                <a:latin typeface="Times New Roman - 48"/>
              </a:rPr>
              <a:t>The Supreme Court first began to chip away at the separate-but-equal doctrine in Missouri ex rel. Gaines v. Canada in 1938.  Lloyd Gaines, an African American, who was denied admission to the law school at the all-white University of Missouri.  Gaines was fully qualified for admission-except for his race.  The State did not have a separate law school for African Americans.  However, it did offer to pay his tuition at a public law school in any of four neighboring States, which did not discriminate by race.  But Gaines insisted on a legal education in his home State.</a:t>
            </a:r>
          </a:p>
          <a:p>
            <a:pPr algn="ctr"/>
            <a:r>
              <a:rPr lang="en-US" altLang="en-US" sz="2700" dirty="0">
                <a:solidFill>
                  <a:srgbClr val="000000"/>
                </a:solidFill>
                <a:latin typeface="Times New Roman - 48"/>
              </a:rPr>
              <a:t>The Court held that the separate-but-equal doctrine left Missouri with only two choices: It could either admit Gaines to the State's law school or establish a separate-but-equal school for him.  The State gave in and admitted Gaines.</a:t>
            </a:r>
          </a:p>
        </p:txBody>
      </p:sp>
    </p:spTree>
    <p:extLst>
      <p:ext uri="{BB962C8B-B14F-4D97-AF65-F5344CB8AC3E}">
        <p14:creationId xmlns:p14="http://schemas.microsoft.com/office/powerpoint/2010/main" val="3775841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90600"/>
            <a:ext cx="8305800" cy="2308324"/>
          </a:xfrm>
          <a:prstGeom prst="rect">
            <a:avLst/>
          </a:prstGeom>
          <a:noFill/>
        </p:spPr>
        <p:txBody>
          <a:bodyPr wrap="square" rtlCol="0">
            <a:spAutoFit/>
          </a:bodyPr>
          <a:lstStyle/>
          <a:p>
            <a:r>
              <a:rPr lang="en-US" sz="3600" dirty="0" err="1" smtClean="0"/>
              <a:t>Sweatt</a:t>
            </a:r>
            <a:r>
              <a:rPr lang="en-US" sz="3600" dirty="0" smtClean="0"/>
              <a:t> v. Painter (1950) SC held that by requiring  black Americans to attend an inferior all black law school, Univ. of Texas violated the equal protection law.</a:t>
            </a:r>
            <a:endParaRPr lang="en-US" sz="3600" dirty="0"/>
          </a:p>
        </p:txBody>
      </p:sp>
    </p:spTree>
    <p:extLst>
      <p:ext uri="{BB962C8B-B14F-4D97-AF65-F5344CB8AC3E}">
        <p14:creationId xmlns:p14="http://schemas.microsoft.com/office/powerpoint/2010/main" val="870363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20040" y="914400"/>
            <a:ext cx="8618220" cy="497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The need for a constitutional definition of what is a citizen was finally met in 1868 by the 14th Amendment, which begins with these words: </a:t>
            </a:r>
          </a:p>
          <a:p>
            <a:pPr algn="ctr"/>
            <a:r>
              <a:rPr lang="en-US" altLang="en-US" sz="3200" dirty="0">
                <a:solidFill>
                  <a:srgbClr val="000000"/>
                </a:solidFill>
                <a:latin typeface="Times New Roman - 48"/>
              </a:rPr>
              <a:t>"All persons born or naturalized in the United States and subject to the jurisdiction thereof, are citizens of the United States and of the State wherein they reside."</a:t>
            </a:r>
          </a:p>
          <a:p>
            <a:pPr algn="ctr"/>
            <a:r>
              <a:rPr lang="en-US" altLang="en-US" sz="3200" dirty="0">
                <a:solidFill>
                  <a:srgbClr val="000000"/>
                </a:solidFill>
                <a:latin typeface="Times New Roman - 48"/>
              </a:rPr>
              <a:t>Thus the 14th Amendment declares that a person can become a citizen by birth or by naturalization.</a:t>
            </a:r>
          </a:p>
        </p:txBody>
      </p:sp>
    </p:spTree>
    <p:extLst>
      <p:ext uri="{BB962C8B-B14F-4D97-AF65-F5344CB8AC3E}">
        <p14:creationId xmlns:p14="http://schemas.microsoft.com/office/powerpoint/2010/main" val="2994358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186309"/>
          </a:xfrm>
          <a:prstGeom prst="rect">
            <a:avLst/>
          </a:prstGeom>
          <a:noFill/>
        </p:spPr>
        <p:txBody>
          <a:bodyPr wrap="square" rtlCol="0">
            <a:spAutoFit/>
          </a:bodyPr>
          <a:lstStyle/>
          <a:p>
            <a:r>
              <a:rPr lang="en-US" sz="3600" dirty="0" smtClean="0"/>
              <a:t>Civil Rights Movement- 1950s thru the 1960s to guarantee the civil rights of African Americans.  Members use nonviolent protest to fight injustice and work for new laws. </a:t>
            </a:r>
          </a:p>
          <a:p>
            <a:endParaRPr lang="en-US" sz="3600" dirty="0"/>
          </a:p>
          <a:p>
            <a:r>
              <a:rPr lang="en-US" sz="3600" dirty="0" smtClean="0"/>
              <a:t>Rosa Parks-  1955 refused to give up her bus seat to a white person.  Montgomery Alabama.  She was arrested, this led civil rights leaders MLK among others to boycott city buses.  City did not integrate the busses the NAACP filed suit and won.  </a:t>
            </a:r>
            <a:endParaRPr lang="en-US" sz="3600" dirty="0"/>
          </a:p>
        </p:txBody>
      </p:sp>
    </p:spTree>
    <p:extLst>
      <p:ext uri="{BB962C8B-B14F-4D97-AF65-F5344CB8AC3E}">
        <p14:creationId xmlns:p14="http://schemas.microsoft.com/office/powerpoint/2010/main" val="2159767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5632311"/>
          </a:xfrm>
          <a:prstGeom prst="rect">
            <a:avLst/>
          </a:prstGeom>
          <a:noFill/>
        </p:spPr>
        <p:txBody>
          <a:bodyPr wrap="square" rtlCol="0">
            <a:spAutoFit/>
          </a:bodyPr>
          <a:lstStyle/>
          <a:p>
            <a:r>
              <a:rPr lang="en-US" sz="3600" dirty="0" smtClean="0"/>
              <a:t>Civil disobedience- peaceful protest.</a:t>
            </a:r>
          </a:p>
          <a:p>
            <a:endParaRPr lang="en-US" sz="3600" dirty="0"/>
          </a:p>
          <a:p>
            <a:r>
              <a:rPr lang="en-US" sz="3600" dirty="0" smtClean="0"/>
              <a:t>1963 March on Washington , 200 k attended. MLK “I have a dream speech” </a:t>
            </a:r>
          </a:p>
          <a:p>
            <a:endParaRPr lang="en-US" sz="3600" dirty="0"/>
          </a:p>
          <a:p>
            <a:r>
              <a:rPr lang="en-US" sz="3600" dirty="0" smtClean="0"/>
              <a:t>March from Selma to Montgomery gained more national attention for the civil rights movement, peaceful protestors attacked.  Bloody Sunday.  Lead to the passage of new federal laws to protect rights </a:t>
            </a:r>
            <a:r>
              <a:rPr lang="en-US" sz="3600" smtClean="0"/>
              <a:t>of AA/minorities.</a:t>
            </a:r>
            <a:endParaRPr lang="en-US" sz="3600" dirty="0"/>
          </a:p>
        </p:txBody>
      </p:sp>
    </p:spTree>
    <p:extLst>
      <p:ext uri="{BB962C8B-B14F-4D97-AF65-F5344CB8AC3E}">
        <p14:creationId xmlns:p14="http://schemas.microsoft.com/office/powerpoint/2010/main" val="197904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10234"/>
            <a:ext cx="8839200" cy="6247864"/>
          </a:xfrm>
          <a:prstGeom prst="rect">
            <a:avLst/>
          </a:prstGeom>
          <a:noFill/>
        </p:spPr>
        <p:txBody>
          <a:bodyPr wrap="square" rtlCol="0">
            <a:spAutoFit/>
          </a:bodyPr>
          <a:lstStyle/>
          <a:p>
            <a:r>
              <a:rPr lang="en-US" sz="3600" dirty="0" smtClean="0"/>
              <a:t>Widespread prejudice was often caused by racism (discrimination and unfair treatment based on race)</a:t>
            </a:r>
          </a:p>
          <a:p>
            <a:endParaRPr lang="en-US" sz="2000" dirty="0"/>
          </a:p>
          <a:p>
            <a:r>
              <a:rPr lang="en-US" sz="3600" dirty="0" smtClean="0"/>
              <a:t>Women and racial minorities were not the only ones targeted, religious minorities and immigrants also suffered from discrimination.</a:t>
            </a:r>
          </a:p>
          <a:p>
            <a:endParaRPr lang="en-US" sz="2000" dirty="0"/>
          </a:p>
          <a:p>
            <a:r>
              <a:rPr lang="en-US" sz="3600" dirty="0" smtClean="0"/>
              <a:t>Africans- brought unwilling to US as slaves.  No civil rights because they were considered property.   Dred Scott v. </a:t>
            </a:r>
            <a:r>
              <a:rPr lang="en-US" sz="3600" dirty="0" err="1" smtClean="0"/>
              <a:t>Sandford</a:t>
            </a:r>
            <a:r>
              <a:rPr lang="en-US" sz="3600" dirty="0" smtClean="0"/>
              <a:t> (1857) never to be citizens.  </a:t>
            </a:r>
            <a:endParaRPr lang="en-US" sz="3600" dirty="0"/>
          </a:p>
        </p:txBody>
      </p:sp>
    </p:spTree>
    <p:extLst>
      <p:ext uri="{BB962C8B-B14F-4D97-AF65-F5344CB8AC3E}">
        <p14:creationId xmlns:p14="http://schemas.microsoft.com/office/powerpoint/2010/main" val="2961256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9879"/>
            <a:ext cx="9144000" cy="5632311"/>
          </a:xfrm>
          <a:prstGeom prst="rect">
            <a:avLst/>
          </a:prstGeom>
          <a:noFill/>
        </p:spPr>
        <p:txBody>
          <a:bodyPr wrap="square" rtlCol="0">
            <a:spAutoFit/>
          </a:bodyPr>
          <a:lstStyle/>
          <a:p>
            <a:r>
              <a:rPr lang="en-US" sz="3600" dirty="0" smtClean="0"/>
              <a:t>New Federal Laws-  by mid 1960s change starts.</a:t>
            </a:r>
          </a:p>
          <a:p>
            <a:endParaRPr lang="en-US" sz="3600" dirty="0"/>
          </a:p>
          <a:p>
            <a:r>
              <a:rPr lang="en-US" sz="3600" dirty="0" smtClean="0"/>
              <a:t>1957 Eisenhower signs civil rights act, it creates a CR commission to investigate discrimination and suggest solutions.</a:t>
            </a:r>
          </a:p>
          <a:p>
            <a:endParaRPr lang="en-US" sz="3600" dirty="0"/>
          </a:p>
          <a:p>
            <a:r>
              <a:rPr lang="en-US" sz="3600" dirty="0" smtClean="0"/>
              <a:t>CR Act of 1960- gave federal </a:t>
            </a:r>
            <a:r>
              <a:rPr lang="en-US" sz="3600" dirty="0" err="1" smtClean="0"/>
              <a:t>gov</a:t>
            </a:r>
            <a:r>
              <a:rPr lang="en-US" sz="3600" dirty="0" smtClean="0"/>
              <a:t> more power to regulate voter registration and make it illegal to block someone’s right to vote.  The SOUTH !!</a:t>
            </a:r>
          </a:p>
          <a:p>
            <a:endParaRPr lang="en-US" sz="3600" dirty="0"/>
          </a:p>
        </p:txBody>
      </p:sp>
    </p:spTree>
    <p:extLst>
      <p:ext uri="{BB962C8B-B14F-4D97-AF65-F5344CB8AC3E}">
        <p14:creationId xmlns:p14="http://schemas.microsoft.com/office/powerpoint/2010/main" val="2410406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34034"/>
            <a:ext cx="8839200" cy="5078313"/>
          </a:xfrm>
          <a:prstGeom prst="rect">
            <a:avLst/>
          </a:prstGeom>
          <a:noFill/>
        </p:spPr>
        <p:txBody>
          <a:bodyPr wrap="square" rtlCol="0">
            <a:spAutoFit/>
          </a:bodyPr>
          <a:lstStyle/>
          <a:p>
            <a:r>
              <a:rPr lang="en-US" sz="3600" dirty="0" smtClean="0"/>
              <a:t>Civil Rights Act of 1964- real change starts-  </a:t>
            </a:r>
          </a:p>
          <a:p>
            <a:r>
              <a:rPr lang="en-US" sz="3600" dirty="0" smtClean="0"/>
              <a:t>This banned discrimination based upon race, color, religion, sex or national origin regarding voting, employment, and public accommodations.  Age added in 1967.  Passed using the commerce clause of the  Constitution. Bans discrimination by any person or business that engages in interstate commerce.</a:t>
            </a:r>
            <a:endParaRPr lang="en-US" sz="3600" dirty="0"/>
          </a:p>
        </p:txBody>
      </p:sp>
    </p:spTree>
    <p:extLst>
      <p:ext uri="{BB962C8B-B14F-4D97-AF65-F5344CB8AC3E}">
        <p14:creationId xmlns:p14="http://schemas.microsoft.com/office/powerpoint/2010/main" val="875541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48351"/>
            <a:ext cx="8763000" cy="5078313"/>
          </a:xfrm>
          <a:prstGeom prst="rect">
            <a:avLst/>
          </a:prstGeom>
          <a:noFill/>
        </p:spPr>
        <p:txBody>
          <a:bodyPr wrap="square" rtlCol="0">
            <a:spAutoFit/>
          </a:bodyPr>
          <a:lstStyle/>
          <a:p>
            <a:r>
              <a:rPr lang="en-US" sz="3600" dirty="0" smtClean="0"/>
              <a:t>Voting Rights Laws- Southern states were very crafty at keeping black people from voting.  Courts struck down many of the methods.  In 1964 the country ratified the 24</a:t>
            </a:r>
            <a:r>
              <a:rPr lang="en-US" sz="3600" baseline="30000" dirty="0" smtClean="0"/>
              <a:t>th</a:t>
            </a:r>
            <a:r>
              <a:rPr lang="en-US" sz="3600" dirty="0" smtClean="0"/>
              <a:t> A- no pole tax!  Cannot make people pay in order to vote.  Still many discouraged from voting. KKK</a:t>
            </a:r>
          </a:p>
          <a:p>
            <a:r>
              <a:rPr lang="en-US" sz="3600" dirty="0" smtClean="0"/>
              <a:t>Threat of violence.</a:t>
            </a:r>
          </a:p>
          <a:p>
            <a:endParaRPr lang="en-US" sz="3600" dirty="0"/>
          </a:p>
          <a:p>
            <a:r>
              <a:rPr lang="en-US" sz="3600" dirty="0" smtClean="0"/>
              <a:t>1965 new voting rights act</a:t>
            </a:r>
            <a:endParaRPr lang="en-US" sz="3600" dirty="0"/>
          </a:p>
        </p:txBody>
      </p:sp>
    </p:spTree>
    <p:extLst>
      <p:ext uri="{BB962C8B-B14F-4D97-AF65-F5344CB8AC3E}">
        <p14:creationId xmlns:p14="http://schemas.microsoft.com/office/powerpoint/2010/main" val="436633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en-US" sz="3600" dirty="0" smtClean="0"/>
              <a:t>New laws gave the </a:t>
            </a:r>
            <a:r>
              <a:rPr lang="en-US" sz="3600" dirty="0" err="1" smtClean="0"/>
              <a:t>gov</a:t>
            </a:r>
            <a:r>
              <a:rPr lang="en-US" sz="3600" dirty="0" smtClean="0"/>
              <a:t> real power to stop discrimination.  No longer legal to discriminate against people in voting, housing or access to public accommodations based on race, national origin, religion or sex.  </a:t>
            </a:r>
          </a:p>
          <a:p>
            <a:endParaRPr lang="en-US" sz="3600" dirty="0"/>
          </a:p>
          <a:p>
            <a:r>
              <a:rPr lang="en-US" sz="3600" dirty="0" smtClean="0"/>
              <a:t>Civil Rights laws of the 50’s and 60’s protected all groups not just black people.  Other decisions extended rights to women, native Americans and people with disabilities. </a:t>
            </a:r>
            <a:endParaRPr lang="en-US" sz="3600" dirty="0"/>
          </a:p>
        </p:txBody>
      </p:sp>
    </p:spTree>
    <p:extLst>
      <p:ext uri="{BB962C8B-B14F-4D97-AF65-F5344CB8AC3E}">
        <p14:creationId xmlns:p14="http://schemas.microsoft.com/office/powerpoint/2010/main" val="1776790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34022"/>
            <a:ext cx="8839200" cy="6740307"/>
          </a:xfrm>
          <a:prstGeom prst="rect">
            <a:avLst/>
          </a:prstGeom>
          <a:noFill/>
        </p:spPr>
        <p:txBody>
          <a:bodyPr wrap="square" rtlCol="0">
            <a:spAutoFit/>
          </a:bodyPr>
          <a:lstStyle/>
          <a:p>
            <a:r>
              <a:rPr lang="en-US" sz="3600" dirty="0" smtClean="0"/>
              <a:t>Women-</a:t>
            </a:r>
          </a:p>
          <a:p>
            <a:r>
              <a:rPr lang="en-US" sz="3600" dirty="0" smtClean="0"/>
              <a:t>Equal Pay Act of 1963- equal pay for = work.</a:t>
            </a:r>
          </a:p>
          <a:p>
            <a:endParaRPr lang="en-US" sz="3600" dirty="0"/>
          </a:p>
          <a:p>
            <a:r>
              <a:rPr lang="en-US" sz="3600" dirty="0" smtClean="0"/>
              <a:t>Title 9 in 1972- no discrimination against women at colleges and universities that receive federal funds.  (that is why now schools offer = number of sports for boys and girls.</a:t>
            </a:r>
          </a:p>
          <a:p>
            <a:r>
              <a:rPr lang="en-US" sz="3600" dirty="0" smtClean="0"/>
              <a:t>Equal Credit Opportunity Act- 1975- prohibited banks and businesses from discriminating against women in making loans or giving credit.</a:t>
            </a:r>
            <a:endParaRPr lang="en-US" sz="3600" dirty="0"/>
          </a:p>
        </p:txBody>
      </p:sp>
    </p:spTree>
    <p:extLst>
      <p:ext uri="{BB962C8B-B14F-4D97-AF65-F5344CB8AC3E}">
        <p14:creationId xmlns:p14="http://schemas.microsoft.com/office/powerpoint/2010/main" val="204303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1200329"/>
          </a:xfrm>
          <a:prstGeom prst="rect">
            <a:avLst/>
          </a:prstGeom>
          <a:noFill/>
        </p:spPr>
        <p:txBody>
          <a:bodyPr wrap="square" rtlCol="0">
            <a:spAutoFit/>
          </a:bodyPr>
          <a:lstStyle/>
          <a:p>
            <a:r>
              <a:rPr lang="en-US" sz="3600" dirty="0" smtClean="0"/>
              <a:t>Many SC cases have outlawed sexual harassment and protected women's rights.</a:t>
            </a:r>
            <a:endParaRPr lang="en-US" sz="3600" dirty="0"/>
          </a:p>
        </p:txBody>
      </p:sp>
    </p:spTree>
    <p:extLst>
      <p:ext uri="{BB962C8B-B14F-4D97-AF65-F5344CB8AC3E}">
        <p14:creationId xmlns:p14="http://schemas.microsoft.com/office/powerpoint/2010/main" val="2347186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6186309"/>
          </a:xfrm>
          <a:prstGeom prst="rect">
            <a:avLst/>
          </a:prstGeom>
          <a:noFill/>
        </p:spPr>
        <p:txBody>
          <a:bodyPr wrap="square" rtlCol="0">
            <a:spAutoFit/>
          </a:bodyPr>
          <a:lstStyle/>
          <a:p>
            <a:r>
              <a:rPr lang="en-US" sz="3600" dirty="0" smtClean="0"/>
              <a:t>Key Hispanic events:</a:t>
            </a:r>
          </a:p>
          <a:p>
            <a:r>
              <a:rPr lang="en-US" sz="3600" dirty="0" smtClean="0"/>
              <a:t>1946- federal court rules that segregating Hispanic students is illegal.</a:t>
            </a:r>
          </a:p>
          <a:p>
            <a:r>
              <a:rPr lang="en-US" sz="3600" dirty="0" smtClean="0"/>
              <a:t>1954- SC Hernandez v. Texas- equal protection applies to Hispanics and other racial groups.</a:t>
            </a:r>
          </a:p>
          <a:p>
            <a:r>
              <a:rPr lang="en-US" sz="3600" dirty="0" smtClean="0"/>
              <a:t>1973- Keys v. Denver School Dist.-that </a:t>
            </a:r>
            <a:r>
              <a:rPr lang="en-US" sz="3600" dirty="0" err="1" smtClean="0"/>
              <a:t>defacto</a:t>
            </a:r>
            <a:r>
              <a:rPr lang="en-US" sz="3600" dirty="0" smtClean="0"/>
              <a:t> segregation of Hispanics in public education was unconstitutional.</a:t>
            </a:r>
          </a:p>
          <a:p>
            <a:r>
              <a:rPr lang="en-US" sz="3600" dirty="0" smtClean="0"/>
              <a:t>1975- Voting Rights Act- expanded to require ballots to be printed in Spanish and other languages.</a:t>
            </a:r>
            <a:endParaRPr lang="en-US" sz="3600" dirty="0"/>
          </a:p>
        </p:txBody>
      </p:sp>
    </p:spTree>
    <p:extLst>
      <p:ext uri="{BB962C8B-B14F-4D97-AF65-F5344CB8AC3E}">
        <p14:creationId xmlns:p14="http://schemas.microsoft.com/office/powerpoint/2010/main" val="2046118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632311"/>
          </a:xfrm>
          <a:prstGeom prst="rect">
            <a:avLst/>
          </a:prstGeom>
          <a:noFill/>
        </p:spPr>
        <p:txBody>
          <a:bodyPr wrap="square" rtlCol="0">
            <a:spAutoFit/>
          </a:bodyPr>
          <a:lstStyle/>
          <a:p>
            <a:r>
              <a:rPr lang="en-US" sz="3600" dirty="0" smtClean="0"/>
              <a:t>Native Americans- Fought for new laws.  American Indian Movement AIM-used aggressive and symbolic protests to demand a review of treaty violations and more education and economic help for NA.  </a:t>
            </a:r>
          </a:p>
          <a:p>
            <a:endParaRPr lang="en-US" sz="3600" dirty="0"/>
          </a:p>
          <a:p>
            <a:r>
              <a:rPr lang="en-US" sz="3600" dirty="0" smtClean="0"/>
              <a:t>People with disabilities- 1990 ADA Act which prohibits discrimination against people with disabilities and requires accessibility in public buildings.</a:t>
            </a:r>
            <a:endParaRPr lang="en-US" sz="3600" dirty="0"/>
          </a:p>
        </p:txBody>
      </p:sp>
    </p:spTree>
    <p:extLst>
      <p:ext uri="{BB962C8B-B14F-4D97-AF65-F5344CB8AC3E}">
        <p14:creationId xmlns:p14="http://schemas.microsoft.com/office/powerpoint/2010/main" val="3025176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3416320"/>
          </a:xfrm>
          <a:prstGeom prst="rect">
            <a:avLst/>
          </a:prstGeom>
          <a:noFill/>
        </p:spPr>
        <p:txBody>
          <a:bodyPr wrap="square" rtlCol="0">
            <a:spAutoFit/>
          </a:bodyPr>
          <a:lstStyle/>
          <a:p>
            <a:r>
              <a:rPr lang="en-US" sz="3600" dirty="0" smtClean="0"/>
              <a:t>Affirmative Action- a policy that attempted to resolve disadvantages that women and minorities had from generations of discrimination.  It required employers and schools to provide opportunities for members of </a:t>
            </a:r>
            <a:r>
              <a:rPr lang="en-US" sz="3600" smtClean="0"/>
              <a:t>certain groups.</a:t>
            </a:r>
            <a:endParaRPr lang="en-US" sz="3600" dirty="0"/>
          </a:p>
        </p:txBody>
      </p:sp>
    </p:spTree>
    <p:extLst>
      <p:ext uri="{BB962C8B-B14F-4D97-AF65-F5344CB8AC3E}">
        <p14:creationId xmlns:p14="http://schemas.microsoft.com/office/powerpoint/2010/main" val="1320784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763000" cy="2971800"/>
          </a:xfrm>
        </p:spPr>
        <p:txBody>
          <a:bodyPr/>
          <a:lstStyle/>
          <a:p>
            <a:r>
              <a:rPr lang="en-US" altLang="en-US" dirty="0">
                <a:solidFill>
                  <a:srgbClr val="000000"/>
                </a:solidFill>
                <a:latin typeface="Times New Roman - 48"/>
              </a:rPr>
              <a:t>Citizenship by </a:t>
            </a:r>
            <a:r>
              <a:rPr lang="en-US" altLang="en-US" b="1" dirty="0">
                <a:solidFill>
                  <a:srgbClr val="000000"/>
                </a:solidFill>
                <a:latin typeface="Times New Roman - 48"/>
              </a:rPr>
              <a:t>birth</a:t>
            </a:r>
            <a:r>
              <a:rPr lang="en-US" altLang="en-US" dirty="0">
                <a:solidFill>
                  <a:srgbClr val="000000"/>
                </a:solidFill>
                <a:latin typeface="Times New Roman - 48"/>
              </a:rPr>
              <a:t> is determined by either</a:t>
            </a:r>
          </a:p>
          <a:p>
            <a:r>
              <a:rPr lang="en-US" altLang="en-US" dirty="0">
                <a:solidFill>
                  <a:srgbClr val="000000"/>
                </a:solidFill>
                <a:latin typeface="Times New Roman - 48"/>
              </a:rPr>
              <a:t> </a:t>
            </a:r>
            <a:r>
              <a:rPr lang="en-US" altLang="en-US" b="1" dirty="0">
                <a:solidFill>
                  <a:srgbClr val="000000"/>
                </a:solidFill>
                <a:latin typeface="Times New Roman - 48"/>
              </a:rPr>
              <a:t>jus soli</a:t>
            </a:r>
            <a:r>
              <a:rPr lang="en-US" altLang="en-US" dirty="0">
                <a:solidFill>
                  <a:srgbClr val="000000"/>
                </a:solidFill>
                <a:latin typeface="Times New Roman - 48"/>
              </a:rPr>
              <a:t> or jus </a:t>
            </a:r>
            <a:r>
              <a:rPr lang="en-US" altLang="en-US" b="1" dirty="0" err="1">
                <a:solidFill>
                  <a:srgbClr val="000000"/>
                </a:solidFill>
                <a:latin typeface="Times New Roman - 48"/>
              </a:rPr>
              <a:t>sanguinis</a:t>
            </a:r>
            <a:r>
              <a:rPr lang="en-US" altLang="en-US" b="1" dirty="0" smtClean="0">
                <a:solidFill>
                  <a:srgbClr val="000000"/>
                </a:solidFill>
                <a:latin typeface="Times New Roman - 48"/>
              </a:rPr>
              <a:t>.   </a:t>
            </a:r>
            <a:endParaRPr lang="en-US" altLang="en-US" b="1" dirty="0">
              <a:solidFill>
                <a:srgbClr val="000000"/>
              </a:solidFill>
              <a:latin typeface="Times New Roman - 48"/>
            </a:endParaRPr>
          </a:p>
        </p:txBody>
      </p:sp>
    </p:spTree>
    <p:extLst>
      <p:ext uri="{BB962C8B-B14F-4D97-AF65-F5344CB8AC3E}">
        <p14:creationId xmlns:p14="http://schemas.microsoft.com/office/powerpoint/2010/main" val="1237831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839200" cy="5632311"/>
          </a:xfrm>
          <a:prstGeom prst="rect">
            <a:avLst/>
          </a:prstGeom>
          <a:noFill/>
        </p:spPr>
        <p:txBody>
          <a:bodyPr wrap="square" rtlCol="0">
            <a:spAutoFit/>
          </a:bodyPr>
          <a:lstStyle/>
          <a:p>
            <a:r>
              <a:rPr lang="en-US" sz="3600" dirty="0" smtClean="0"/>
              <a:t>After Civil War- </a:t>
            </a:r>
          </a:p>
          <a:p>
            <a:r>
              <a:rPr lang="en-US" sz="3600" dirty="0" smtClean="0"/>
              <a:t>13</a:t>
            </a:r>
            <a:r>
              <a:rPr lang="en-US" sz="3600" baseline="30000" dirty="0" smtClean="0"/>
              <a:t>th</a:t>
            </a:r>
            <a:r>
              <a:rPr lang="en-US" sz="3600" dirty="0" smtClean="0"/>
              <a:t> A- abolished slavery</a:t>
            </a:r>
          </a:p>
          <a:p>
            <a:r>
              <a:rPr lang="en-US" sz="3600" dirty="0" smtClean="0"/>
              <a:t>14</a:t>
            </a:r>
            <a:r>
              <a:rPr lang="en-US" sz="3600" baseline="30000" dirty="0" smtClean="0"/>
              <a:t>th</a:t>
            </a:r>
            <a:r>
              <a:rPr lang="en-US" sz="3600" dirty="0" smtClean="0"/>
              <a:t> A- granted former slaved citizenship and this is the “due process clause too”</a:t>
            </a:r>
          </a:p>
          <a:p>
            <a:r>
              <a:rPr lang="en-US" sz="3600" dirty="0" smtClean="0"/>
              <a:t>15</a:t>
            </a:r>
            <a:r>
              <a:rPr lang="en-US" sz="3600" baseline="30000" dirty="0" smtClean="0"/>
              <a:t>th</a:t>
            </a:r>
            <a:r>
              <a:rPr lang="en-US" sz="3600" dirty="0" smtClean="0"/>
              <a:t> A- gave former slaves (men) right to vote.</a:t>
            </a:r>
          </a:p>
          <a:p>
            <a:endParaRPr lang="en-US" sz="3600" dirty="0"/>
          </a:p>
          <a:p>
            <a:r>
              <a:rPr lang="en-US" sz="3600" dirty="0" smtClean="0"/>
              <a:t>BUT other laws and court decisions kept discrimination alive and well.  Jim Crow laws. Etc.</a:t>
            </a:r>
          </a:p>
          <a:p>
            <a:endParaRPr lang="en-US" sz="3600" dirty="0"/>
          </a:p>
        </p:txBody>
      </p:sp>
    </p:spTree>
    <p:extLst>
      <p:ext uri="{BB962C8B-B14F-4D97-AF65-F5344CB8AC3E}">
        <p14:creationId xmlns:p14="http://schemas.microsoft.com/office/powerpoint/2010/main" val="981214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54330" y="457200"/>
            <a:ext cx="8481060" cy="5960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b="1" dirty="0">
                <a:solidFill>
                  <a:srgbClr val="000000"/>
                </a:solidFill>
                <a:latin typeface="Times New Roman - 48"/>
              </a:rPr>
              <a:t>Jus soli </a:t>
            </a:r>
            <a:r>
              <a:rPr lang="en-US" altLang="en-US" sz="3200" dirty="0">
                <a:solidFill>
                  <a:srgbClr val="000000"/>
                </a:solidFill>
                <a:latin typeface="Times New Roman - 48"/>
              </a:rPr>
              <a:t>is the law of the soil, or where one is born.  The 14th Amendment confers citizenship according to the location of a person's birth:  "All persons born...in the United States..."  congress has defined the United States to include, for purposes of citizenship, the 50 States, the District of Columbia, </a:t>
            </a:r>
            <a:r>
              <a:rPr lang="es-ES" altLang="en-US" sz="3200" dirty="0">
                <a:solidFill>
                  <a:srgbClr val="000000"/>
                </a:solidFill>
                <a:latin typeface="Times New Roman - 48"/>
              </a:rPr>
              <a:t>Puerto Rico, Guam, </a:t>
            </a:r>
            <a:r>
              <a:rPr lang="es-ES" altLang="en-US" sz="3200" dirty="0" err="1">
                <a:solidFill>
                  <a:srgbClr val="000000"/>
                </a:solidFill>
                <a:latin typeface="Times New Roman - 48"/>
              </a:rPr>
              <a:t>the</a:t>
            </a:r>
            <a:r>
              <a:rPr lang="es-ES" altLang="en-US" sz="3200" dirty="0">
                <a:solidFill>
                  <a:srgbClr val="000000"/>
                </a:solidFill>
                <a:latin typeface="Times New Roman - 48"/>
              </a:rPr>
              <a:t> </a:t>
            </a:r>
            <a:r>
              <a:rPr lang="es-ES" altLang="en-US" sz="3200" dirty="0" err="1">
                <a:solidFill>
                  <a:srgbClr val="000000"/>
                </a:solidFill>
                <a:latin typeface="Times New Roman - 48"/>
              </a:rPr>
              <a:t>Virgin</a:t>
            </a:r>
            <a:r>
              <a:rPr lang="es-ES" altLang="en-US" sz="3200" dirty="0">
                <a:solidFill>
                  <a:srgbClr val="000000"/>
                </a:solidFill>
                <a:latin typeface="Times New Roman - 48"/>
              </a:rPr>
              <a:t> </a:t>
            </a:r>
            <a:r>
              <a:rPr lang="en-US" altLang="en-US" sz="3200" dirty="0">
                <a:solidFill>
                  <a:srgbClr val="000000"/>
                </a:solidFill>
                <a:latin typeface="Times New Roman - 48"/>
              </a:rPr>
              <a:t>Islands, and the </a:t>
            </a:r>
            <a:r>
              <a:rPr lang="en-US" altLang="en-US" sz="3200" dirty="0" err="1">
                <a:solidFill>
                  <a:srgbClr val="000000"/>
                </a:solidFill>
                <a:latin typeface="Times New Roman - 48"/>
              </a:rPr>
              <a:t>Norther</a:t>
            </a:r>
            <a:r>
              <a:rPr lang="en-US" altLang="en-US" sz="3200" dirty="0">
                <a:solidFill>
                  <a:srgbClr val="000000"/>
                </a:solidFill>
                <a:latin typeface="Times New Roman - 48"/>
              </a:rPr>
              <a:t> Marian Islands.  It also includes American embassies and American public vessels anywhere in the world.</a:t>
            </a:r>
          </a:p>
        </p:txBody>
      </p:sp>
    </p:spTree>
    <p:extLst>
      <p:ext uri="{BB962C8B-B14F-4D97-AF65-F5344CB8AC3E}">
        <p14:creationId xmlns:p14="http://schemas.microsoft.com/office/powerpoint/2010/main" val="3319495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14300" y="46432"/>
            <a:ext cx="8732520" cy="5960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Jus </a:t>
            </a:r>
            <a:r>
              <a:rPr lang="en-US" altLang="en-US" sz="3200" dirty="0" err="1">
                <a:solidFill>
                  <a:srgbClr val="000000"/>
                </a:solidFill>
                <a:latin typeface="Times New Roman - 48"/>
              </a:rPr>
              <a:t>sanguinis</a:t>
            </a:r>
            <a:r>
              <a:rPr lang="en-US" altLang="en-US" sz="3200" dirty="0">
                <a:solidFill>
                  <a:srgbClr val="000000"/>
                </a:solidFill>
                <a:latin typeface="Times New Roman - 48"/>
              </a:rPr>
              <a:t> is the law of the blood, or to whom one is born.  A child born abroad can become an American citizen at birth under certain circumstances (to be addressed).  The child must be born to at least one parent who is a citizen, and who has at some time lived in the United States. </a:t>
            </a:r>
          </a:p>
          <a:p>
            <a:pPr algn="ctr"/>
            <a:r>
              <a:rPr lang="en-US" altLang="en-US" sz="3200" dirty="0">
                <a:solidFill>
                  <a:srgbClr val="000000"/>
                </a:solidFill>
                <a:latin typeface="Times New Roman - 48"/>
              </a:rPr>
              <a:t>The 14th Amendment does not provide for jus </a:t>
            </a:r>
            <a:r>
              <a:rPr lang="en-US" altLang="en-US" sz="3200" dirty="0" err="1">
                <a:solidFill>
                  <a:srgbClr val="000000"/>
                </a:solidFill>
                <a:latin typeface="Times New Roman - 48"/>
              </a:rPr>
              <a:t>sanguinis</a:t>
            </a:r>
            <a:r>
              <a:rPr lang="en-US" altLang="en-US" sz="3200" dirty="0">
                <a:solidFill>
                  <a:srgbClr val="000000"/>
                </a:solidFill>
                <a:latin typeface="Times New Roman - 48"/>
              </a:rPr>
              <a:t>, but Congress has included it as a part of American citizenship law since 1790.  The constitutionality of the rule has never been challenged.</a:t>
            </a:r>
          </a:p>
        </p:txBody>
      </p:sp>
    </p:spTree>
    <p:extLst>
      <p:ext uri="{BB962C8B-B14F-4D97-AF65-F5344CB8AC3E}">
        <p14:creationId xmlns:p14="http://schemas.microsoft.com/office/powerpoint/2010/main" val="1461395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17170" y="88221"/>
            <a:ext cx="8618220" cy="685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2600">
                <a:solidFill>
                  <a:srgbClr val="000000"/>
                </a:solidFill>
                <a:latin typeface="Times New Roman - 48"/>
              </a:rPr>
              <a:t>Acquiring Citizenship Birth</a:t>
            </a:r>
          </a:p>
          <a:p>
            <a:pPr algn="ctr"/>
            <a:r>
              <a:rPr lang="en-US" altLang="en-US" sz="2600">
                <a:solidFill>
                  <a:srgbClr val="000000"/>
                </a:solidFill>
                <a:latin typeface="Times New Roman - 48"/>
              </a:rPr>
              <a:t> Jus Sanguinis</a:t>
            </a:r>
          </a:p>
          <a:p>
            <a:pPr algn="ctr"/>
            <a:r>
              <a:rPr lang="en-US" altLang="en-US" sz="2600">
                <a:solidFill>
                  <a:srgbClr val="000000"/>
                </a:solidFill>
                <a:latin typeface="Times New Roman - 48"/>
              </a:rPr>
              <a:t>A child born to an American citizen on foreign soil becomes a citizen if:</a:t>
            </a:r>
          </a:p>
          <a:p>
            <a:pPr algn="ctr"/>
            <a:r>
              <a:rPr lang="en-US" altLang="en-US" sz="2600">
                <a:solidFill>
                  <a:srgbClr val="000000"/>
                </a:solidFill>
                <a:latin typeface="Times New Roman - 48"/>
              </a:rPr>
              <a:t>·both parents are American citizens, and at least one has lived in the United States or an American territory at some time</a:t>
            </a:r>
          </a:p>
          <a:p>
            <a:pPr algn="ctr"/>
            <a:r>
              <a:rPr lang="en-US" altLang="en-US" sz="2600">
                <a:solidFill>
                  <a:srgbClr val="000000"/>
                </a:solidFill>
                <a:latin typeface="Times New Roman - 48"/>
              </a:rPr>
              <a:t>·One parent is an American citizen who has lived in the United States for at least 10 years, 5 of them after the age of 14, and the child has lived in the United States continuously for at least 5 years between the ages of 14 and 28.</a:t>
            </a:r>
          </a:p>
          <a:p>
            <a:pPr algn="ctr"/>
            <a:r>
              <a:rPr lang="en-US" altLang="en-US" sz="2600">
                <a:solidFill>
                  <a:srgbClr val="000000"/>
                </a:solidFill>
                <a:latin typeface="Times New Roman - 48"/>
              </a:rPr>
              <a:t>Jus Soli</a:t>
            </a:r>
          </a:p>
          <a:p>
            <a:pPr algn="ctr"/>
            <a:r>
              <a:rPr lang="en-US" altLang="en-US" sz="2600">
                <a:solidFill>
                  <a:srgbClr val="000000"/>
                </a:solidFill>
                <a:latin typeface="Times New Roman - 48"/>
              </a:rPr>
              <a:t>A child becomes an American citizen if born in the United States, Puerto Rico, Guam, Virgin Islands, Northern Mariana Islands, any United States embassy, or aboard a United States public vessel anywhere in the world.</a:t>
            </a:r>
          </a:p>
        </p:txBody>
      </p:sp>
    </p:spTree>
    <p:extLst>
      <p:ext uri="{BB962C8B-B14F-4D97-AF65-F5344CB8AC3E}">
        <p14:creationId xmlns:p14="http://schemas.microsoft.com/office/powerpoint/2010/main" val="3891264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381000"/>
            <a:ext cx="8763000" cy="2554545"/>
          </a:xfrm>
          <a:prstGeom prst="rect">
            <a:avLst/>
          </a:prstGeom>
        </p:spPr>
        <p:txBody>
          <a:bodyPr wrap="square">
            <a:spAutoFit/>
          </a:bodyPr>
          <a:lstStyle/>
          <a:p>
            <a:pPr algn="ctr"/>
            <a:r>
              <a:rPr lang="en-US" altLang="en-US" sz="3200" dirty="0">
                <a:solidFill>
                  <a:srgbClr val="000000"/>
                </a:solidFill>
                <a:latin typeface="Times New Roman - 48"/>
              </a:rPr>
              <a:t>Naturalization is the legal process by which a person becomes a citizen of another country at some time after birth.  Congress has the exclusive power to provide for naturalization.  No State may do so.</a:t>
            </a:r>
          </a:p>
        </p:txBody>
      </p:sp>
    </p:spTree>
    <p:extLst>
      <p:ext uri="{BB962C8B-B14F-4D97-AF65-F5344CB8AC3E}">
        <p14:creationId xmlns:p14="http://schemas.microsoft.com/office/powerpoint/2010/main" val="737631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2860" y="344567"/>
            <a:ext cx="8892540" cy="5960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To become a naturalized citizen, a person must:</a:t>
            </a:r>
          </a:p>
          <a:p>
            <a:pPr algn="ctr"/>
            <a:r>
              <a:rPr lang="en-US" altLang="en-US" sz="3200" dirty="0">
                <a:solidFill>
                  <a:srgbClr val="000000"/>
                </a:solidFill>
                <a:latin typeface="Times New Roman - 48"/>
              </a:rPr>
              <a:t>·Be at least 18 years old</a:t>
            </a:r>
          </a:p>
          <a:p>
            <a:pPr algn="ctr"/>
            <a:r>
              <a:rPr lang="en-US" altLang="en-US" sz="3200" dirty="0">
                <a:solidFill>
                  <a:srgbClr val="000000"/>
                </a:solidFill>
                <a:latin typeface="Times New Roman - 48"/>
              </a:rPr>
              <a:t>·have entered the country legally, lived in the United States for at least five years (for husbands or wives of citizens, three years)</a:t>
            </a:r>
          </a:p>
          <a:p>
            <a:pPr algn="ctr"/>
            <a:r>
              <a:rPr lang="en-US" altLang="en-US" sz="3200" dirty="0">
                <a:solidFill>
                  <a:srgbClr val="000000"/>
                </a:solidFill>
                <a:latin typeface="Times New Roman - 48"/>
              </a:rPr>
              <a:t>·file a petition for naturalization with the clerk of a Federal district court or a State court of record</a:t>
            </a:r>
          </a:p>
          <a:p>
            <a:pPr algn="ctr"/>
            <a:r>
              <a:rPr lang="en-US" altLang="en-US" sz="3200" dirty="0">
                <a:solidFill>
                  <a:srgbClr val="000000"/>
                </a:solidFill>
                <a:latin typeface="Times New Roman - 48"/>
              </a:rPr>
              <a:t>·be literate in the English language</a:t>
            </a:r>
          </a:p>
          <a:p>
            <a:pPr algn="ctr"/>
            <a:r>
              <a:rPr lang="en-US" altLang="en-US" sz="3200" dirty="0">
                <a:solidFill>
                  <a:srgbClr val="000000"/>
                </a:solidFill>
                <a:latin typeface="Times New Roman - 48"/>
              </a:rPr>
              <a:t>·be "of good moral character," "attached to the principles of the Constitution," and "well disposed to the good order and happiness of the United States"</a:t>
            </a:r>
          </a:p>
        </p:txBody>
      </p:sp>
      <p:sp>
        <p:nvSpPr>
          <p:cNvPr id="33795" name="Text Box 3">
            <a:hlinkClick r:id="rId2"/>
          </p:cNvPr>
          <p:cNvSpPr txBox="1">
            <a:spLocks noChangeArrowheads="1"/>
          </p:cNvSpPr>
          <p:nvPr/>
        </p:nvSpPr>
        <p:spPr bwMode="auto">
          <a:xfrm>
            <a:off x="240030" y="6324600"/>
            <a:ext cx="3200400" cy="22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r>
              <a:rPr lang="en-US" altLang="en-US" sz="1100" b="1" dirty="0">
                <a:solidFill>
                  <a:srgbClr val="000000"/>
                </a:solidFill>
                <a:latin typeface="Times New Roman - 20"/>
              </a:rPr>
              <a:t>http://www.uscitizenship.info/</a:t>
            </a:r>
          </a:p>
        </p:txBody>
      </p:sp>
    </p:spTree>
    <p:extLst>
      <p:ext uri="{BB962C8B-B14F-4D97-AF65-F5344CB8AC3E}">
        <p14:creationId xmlns:p14="http://schemas.microsoft.com/office/powerpoint/2010/main" val="340108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0" y="1143000"/>
            <a:ext cx="8686800" cy="4483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Symbol - 48"/>
              </a:rPr>
              <a:t>·</a:t>
            </a:r>
            <a:r>
              <a:rPr lang="en-US" altLang="en-US" sz="3200" dirty="0">
                <a:solidFill>
                  <a:srgbClr val="000000"/>
                </a:solidFill>
                <a:latin typeface="Times New Roman - 48"/>
              </a:rPr>
              <a:t>have a "knowledge and understanding of the fundamentals of the history, and the principles and form of government of the United States"</a:t>
            </a:r>
          </a:p>
          <a:p>
            <a:pPr algn="ctr"/>
            <a:r>
              <a:rPr lang="en-US" altLang="en-US" sz="3200" dirty="0">
                <a:solidFill>
                  <a:srgbClr val="000000"/>
                </a:solidFill>
                <a:latin typeface="Times New Roman - 48"/>
              </a:rPr>
              <a:t>·take an oath or affirmation in which he or she absolutely renounces any allegiance to any foreign power and </a:t>
            </a:r>
          </a:p>
          <a:p>
            <a:pPr algn="ctr"/>
            <a:r>
              <a:rPr lang="en-US" altLang="en-US" sz="3200" dirty="0">
                <a:solidFill>
                  <a:srgbClr val="000000"/>
                </a:solidFill>
                <a:latin typeface="Times New Roman - 48"/>
              </a:rPr>
              <a:t>·promises to "support and defend the Constitution and laws of the United States against all enemies, foreign and domestic."</a:t>
            </a:r>
          </a:p>
        </p:txBody>
      </p:sp>
    </p:spTree>
    <p:extLst>
      <p:ext uri="{BB962C8B-B14F-4D97-AF65-F5344CB8AC3E}">
        <p14:creationId xmlns:p14="http://schemas.microsoft.com/office/powerpoint/2010/main" val="699721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14400"/>
            <a:ext cx="8458200" cy="4524315"/>
          </a:xfrm>
          <a:prstGeom prst="rect">
            <a:avLst/>
          </a:prstGeom>
        </p:spPr>
        <p:txBody>
          <a:bodyPr wrap="square">
            <a:spAutoFit/>
          </a:bodyPr>
          <a:lstStyle/>
          <a:p>
            <a:pPr algn="ctr"/>
            <a:r>
              <a:rPr lang="en-US" altLang="en-US" sz="3200" dirty="0">
                <a:solidFill>
                  <a:srgbClr val="000000"/>
                </a:solidFill>
                <a:latin typeface="Times New Roman - 48"/>
              </a:rPr>
              <a:t>Acquiring Citizenship</a:t>
            </a:r>
          </a:p>
          <a:p>
            <a:pPr algn="ctr"/>
            <a:r>
              <a:rPr lang="en-US" altLang="en-US" sz="3200" dirty="0">
                <a:solidFill>
                  <a:srgbClr val="000000"/>
                </a:solidFill>
                <a:latin typeface="Times New Roman - 48"/>
              </a:rPr>
              <a:t>Naturalization</a:t>
            </a:r>
          </a:p>
          <a:p>
            <a:r>
              <a:rPr lang="en-US" altLang="en-US" sz="3200" dirty="0">
                <a:solidFill>
                  <a:srgbClr val="000000"/>
                </a:solidFill>
                <a:latin typeface="Times New Roman - 48"/>
              </a:rPr>
              <a:t>Individually</a:t>
            </a:r>
          </a:p>
          <a:p>
            <a:pPr algn="ctr"/>
            <a:r>
              <a:rPr lang="en-US" altLang="en-US" sz="3200" dirty="0">
                <a:solidFill>
                  <a:srgbClr val="000000"/>
                </a:solidFill>
                <a:latin typeface="Times New Roman - 48"/>
              </a:rPr>
              <a:t>·Naturalization of both parents (one parent if divorced or the other is dead) automatically naturalizes children under 16 who reside in the United States.  Adopted children born abroad are automatically naturalized if under 18 when adoption becomes final.</a:t>
            </a:r>
          </a:p>
        </p:txBody>
      </p:sp>
    </p:spTree>
    <p:extLst>
      <p:ext uri="{BB962C8B-B14F-4D97-AF65-F5344CB8AC3E}">
        <p14:creationId xmlns:p14="http://schemas.microsoft.com/office/powerpoint/2010/main" val="4444976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245870" y="1066800"/>
            <a:ext cx="6678930" cy="4483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0594" tIns="25297" rIns="50594" bIns="25297">
            <a:spAutoFit/>
          </a:bodyPr>
          <a:lstStyle/>
          <a:p>
            <a:pPr algn="ctr"/>
            <a:r>
              <a:rPr lang="en-US" altLang="en-US" sz="3200" dirty="0">
                <a:solidFill>
                  <a:srgbClr val="000000"/>
                </a:solidFill>
                <a:latin typeface="Times New Roman - 48"/>
              </a:rPr>
              <a:t>At various times entire groups have been naturalized </a:t>
            </a:r>
            <a:r>
              <a:rPr lang="en-US" altLang="en-US" sz="3200" i="1" dirty="0">
                <a:solidFill>
                  <a:srgbClr val="000000"/>
                </a:solidFill>
                <a:latin typeface="Times New Roman - 48"/>
              </a:rPr>
              <a:t>en masse</a:t>
            </a:r>
            <a:r>
              <a:rPr lang="en-US" altLang="en-US" sz="3200" dirty="0">
                <a:solidFill>
                  <a:srgbClr val="000000"/>
                </a:solidFill>
                <a:latin typeface="Times New Roman - 48"/>
              </a:rPr>
              <a:t>.  This has most often happened when the United States has acquired new territory.  </a:t>
            </a:r>
            <a:r>
              <a:rPr lang="en-US" altLang="en-US" sz="3200" dirty="0" smtClean="0">
                <a:solidFill>
                  <a:srgbClr val="000000"/>
                </a:solidFill>
                <a:latin typeface="Times New Roman - 48"/>
              </a:rPr>
              <a:t>This is called collective naturalization.  When Hawaii became a state all residents of Hawaii were granted citizenship in the US</a:t>
            </a:r>
            <a:endParaRPr lang="en-US" altLang="en-US" sz="3200" dirty="0">
              <a:solidFill>
                <a:srgbClr val="000000"/>
              </a:solidFill>
              <a:latin typeface="Times New Roman - 48"/>
            </a:endParaRPr>
          </a:p>
        </p:txBody>
      </p:sp>
    </p:spTree>
    <p:extLst>
      <p:ext uri="{BB962C8B-B14F-4D97-AF65-F5344CB8AC3E}">
        <p14:creationId xmlns:p14="http://schemas.microsoft.com/office/powerpoint/2010/main" val="5771627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76200" y="65005"/>
            <a:ext cx="9067800" cy="6945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0594" tIns="25297" rIns="50594" bIns="25297">
            <a:spAutoFit/>
          </a:bodyPr>
          <a:lstStyle/>
          <a:p>
            <a:pPr algn="ctr"/>
            <a:r>
              <a:rPr lang="en-US" altLang="en-US" sz="3200" dirty="0">
                <a:solidFill>
                  <a:srgbClr val="000000"/>
                </a:solidFill>
                <a:latin typeface="Times New Roman - 48"/>
              </a:rPr>
              <a:t>Although it rarely happens, every American citizen, whether native-born or naturalized, has the right to renounce-voluntarily abandon-his or her citizenship.</a:t>
            </a:r>
          </a:p>
          <a:p>
            <a:pPr algn="ctr"/>
            <a:r>
              <a:rPr lang="en-US" altLang="en-US" sz="3200" dirty="0">
                <a:solidFill>
                  <a:srgbClr val="000000"/>
                </a:solidFill>
                <a:latin typeface="Times New Roman - 48"/>
              </a:rPr>
              <a:t>Expatriation is the legal process by which a loss of citizenship occurs.</a:t>
            </a:r>
          </a:p>
          <a:p>
            <a:pPr algn="ctr"/>
            <a:r>
              <a:rPr lang="en-US" altLang="en-US" sz="3200" dirty="0">
                <a:solidFill>
                  <a:srgbClr val="000000"/>
                </a:solidFill>
                <a:latin typeface="Times New Roman - 48"/>
              </a:rPr>
              <a:t>The Supreme Court has several times held that the constitution prohibits automatic expatriation.  That is, Congress cannot take away a person's citizenship for something he or she has done.  Thus, actions such as committing a crime, voting in a foreign election, or serving in the armed forces of another country are not grounds for automatic  expatriation.</a:t>
            </a:r>
          </a:p>
        </p:txBody>
      </p:sp>
    </p:spTree>
    <p:extLst>
      <p:ext uri="{BB962C8B-B14F-4D97-AF65-F5344CB8AC3E}">
        <p14:creationId xmlns:p14="http://schemas.microsoft.com/office/powerpoint/2010/main" val="19892132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0" y="46432"/>
            <a:ext cx="9144000" cy="6945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0594" tIns="25297" rIns="50594" bIns="25297">
            <a:spAutoFit/>
          </a:bodyPr>
          <a:lstStyle/>
          <a:p>
            <a:pPr algn="ctr"/>
            <a:r>
              <a:rPr lang="en-US" altLang="en-US" sz="3200" dirty="0">
                <a:solidFill>
                  <a:srgbClr val="000000"/>
                </a:solidFill>
                <a:latin typeface="Times New Roman - 48"/>
              </a:rPr>
              <a:t>Naturalized citizens can </a:t>
            </a:r>
            <a:r>
              <a:rPr lang="en-US" altLang="en-US" sz="3200" dirty="0" smtClean="0">
                <a:solidFill>
                  <a:srgbClr val="000000"/>
                </a:solidFill>
                <a:latin typeface="Times New Roman - 48"/>
              </a:rPr>
              <a:t>lose their </a:t>
            </a:r>
            <a:r>
              <a:rPr lang="en-US" altLang="en-US" sz="3200" dirty="0">
                <a:solidFill>
                  <a:srgbClr val="000000"/>
                </a:solidFill>
                <a:latin typeface="Times New Roman - 48"/>
              </a:rPr>
              <a:t>citizenship involuntarily.  However, this process-denaturalization-can occur only by court order and only after it has been shown that the person became a citizen by fraud or deception</a:t>
            </a:r>
            <a:r>
              <a:rPr lang="en-US" altLang="en-US" sz="3200" dirty="0" smtClean="0">
                <a:solidFill>
                  <a:srgbClr val="000000"/>
                </a:solidFill>
                <a:latin typeface="Times New Roman - 48"/>
              </a:rPr>
              <a:t>.</a:t>
            </a:r>
          </a:p>
          <a:p>
            <a:pPr algn="ctr"/>
            <a:r>
              <a:rPr lang="en-US" altLang="en-US" sz="3200" dirty="0" smtClean="0">
                <a:solidFill>
                  <a:srgbClr val="000000"/>
                </a:solidFill>
                <a:latin typeface="Times New Roman - 48"/>
              </a:rPr>
              <a:t>By committing a serious crime against US-treason</a:t>
            </a:r>
          </a:p>
          <a:p>
            <a:pPr algn="ctr"/>
            <a:r>
              <a:rPr lang="en-US" altLang="en-US" sz="3200" dirty="0" smtClean="0">
                <a:solidFill>
                  <a:srgbClr val="000000"/>
                </a:solidFill>
                <a:latin typeface="Times New Roman - 48"/>
              </a:rPr>
              <a:t>Serving in a high level government or military position in another country.</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A person can neither gain nor lose American citizenship by marriage.  The only significant effect that marriage has is to shorten the time required for the naturalization of an alien who marries an American citizen.</a:t>
            </a:r>
          </a:p>
        </p:txBody>
      </p:sp>
    </p:spTree>
    <p:extLst>
      <p:ext uri="{BB962C8B-B14F-4D97-AF65-F5344CB8AC3E}">
        <p14:creationId xmlns:p14="http://schemas.microsoft.com/office/powerpoint/2010/main" val="170680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186309"/>
          </a:xfrm>
          <a:prstGeom prst="rect">
            <a:avLst/>
          </a:prstGeom>
          <a:noFill/>
        </p:spPr>
        <p:txBody>
          <a:bodyPr wrap="square" rtlCol="0">
            <a:spAutoFit/>
          </a:bodyPr>
          <a:lstStyle/>
          <a:p>
            <a:r>
              <a:rPr lang="en-US" sz="3600" dirty="0" smtClean="0"/>
              <a:t>Native Americans- viewed as separate peoples that were not part of American society, therefore not deserving rights. (really)</a:t>
            </a:r>
          </a:p>
          <a:p>
            <a:endParaRPr lang="en-US" sz="3600" dirty="0"/>
          </a:p>
          <a:p>
            <a:r>
              <a:rPr lang="en-US" sz="3600" dirty="0" smtClean="0"/>
              <a:t>During colonial time- many tribes lost land.  Many made treaties with the US, US violated and took more land.</a:t>
            </a:r>
          </a:p>
          <a:p>
            <a:r>
              <a:rPr lang="en-US" sz="3600" dirty="0" smtClean="0"/>
              <a:t>During mid 1800’s Native Americans were forced onto reservations.</a:t>
            </a:r>
          </a:p>
          <a:p>
            <a:r>
              <a:rPr lang="en-US" sz="3600" dirty="0" smtClean="0"/>
              <a:t>Many forced to abandon their culture and language to become Americanized. (kids) </a:t>
            </a:r>
            <a:endParaRPr lang="en-US" sz="3600" dirty="0"/>
          </a:p>
        </p:txBody>
      </p:sp>
    </p:spTree>
    <p:extLst>
      <p:ext uri="{BB962C8B-B14F-4D97-AF65-F5344CB8AC3E}">
        <p14:creationId xmlns:p14="http://schemas.microsoft.com/office/powerpoint/2010/main" val="31835489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53425"/>
            <a:ext cx="8610600" cy="5016758"/>
          </a:xfrm>
          <a:prstGeom prst="rect">
            <a:avLst/>
          </a:prstGeom>
          <a:noFill/>
        </p:spPr>
        <p:txBody>
          <a:bodyPr wrap="square" rtlCol="0">
            <a:spAutoFit/>
          </a:bodyPr>
          <a:lstStyle/>
          <a:p>
            <a:r>
              <a:rPr lang="en-US" sz="3200" dirty="0" smtClean="0"/>
              <a:t>Civic Responsibilities</a:t>
            </a:r>
          </a:p>
          <a:p>
            <a:pPr marL="457200" indent="-457200">
              <a:buFont typeface="Arial" panose="020B0604020202020204" pitchFamily="34" charset="0"/>
              <a:buChar char="•"/>
            </a:pPr>
            <a:r>
              <a:rPr lang="en-US" sz="3200" dirty="0" smtClean="0"/>
              <a:t>Respect and obey law-accept consequences of your actions.</a:t>
            </a:r>
          </a:p>
          <a:p>
            <a:pPr marL="457200" indent="-457200">
              <a:buFont typeface="Arial" panose="020B0604020202020204" pitchFamily="34" charset="0"/>
              <a:buChar char="•"/>
            </a:pPr>
            <a:r>
              <a:rPr lang="en-US" sz="3200" dirty="0" smtClean="0"/>
              <a:t>Respect rights of others</a:t>
            </a:r>
          </a:p>
          <a:p>
            <a:pPr marL="457200" indent="-457200">
              <a:buFont typeface="Arial" panose="020B0604020202020204" pitchFamily="34" charset="0"/>
              <a:buChar char="•"/>
            </a:pPr>
            <a:r>
              <a:rPr lang="en-US" sz="3200" dirty="0" smtClean="0"/>
              <a:t>Loyal to the government/principles</a:t>
            </a:r>
          </a:p>
          <a:p>
            <a:pPr marL="457200" indent="-457200">
              <a:buFont typeface="Arial" panose="020B0604020202020204" pitchFamily="34" charset="0"/>
              <a:buChar char="•"/>
            </a:pPr>
            <a:r>
              <a:rPr lang="en-US" sz="3200" dirty="0" smtClean="0"/>
              <a:t>Serve in armed forces if called to do so</a:t>
            </a:r>
          </a:p>
          <a:p>
            <a:pPr marL="457200" indent="-457200">
              <a:buFont typeface="Arial" panose="020B0604020202020204" pitchFamily="34" charset="0"/>
              <a:buChar char="•"/>
            </a:pPr>
            <a:r>
              <a:rPr lang="en-US" sz="3200" dirty="0" smtClean="0"/>
              <a:t>Pay taxes and participate in political system by voting and being informed about issues</a:t>
            </a:r>
          </a:p>
          <a:p>
            <a:pPr marL="457200" indent="-457200">
              <a:buFont typeface="Arial" panose="020B0604020202020204" pitchFamily="34" charset="0"/>
              <a:buChar char="•"/>
            </a:pPr>
            <a:r>
              <a:rPr lang="en-US" sz="3200" dirty="0" smtClean="0"/>
              <a:t>Serve on a jury when called</a:t>
            </a:r>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14185317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4524315"/>
          </a:xfrm>
          <a:prstGeom prst="rect">
            <a:avLst/>
          </a:prstGeom>
        </p:spPr>
        <p:txBody>
          <a:bodyPr wrap="square">
            <a:spAutoFit/>
          </a:bodyPr>
          <a:lstStyle/>
          <a:p>
            <a:pPr algn="ctr"/>
            <a:r>
              <a:rPr lang="en-US" altLang="en-US" sz="3200" dirty="0">
                <a:solidFill>
                  <a:srgbClr val="000000"/>
                </a:solidFill>
                <a:latin typeface="Times New Roman - 48"/>
              </a:rPr>
              <a:t>Congress made no serious attempt to regulate immigration for more than a century after independence.  As long as land was plentiful and expanding industry demanded more and still more workers, immigration was encouraged</a:t>
            </a:r>
            <a:r>
              <a:rPr lang="en-US" altLang="en-US" sz="3200" dirty="0" smtClean="0">
                <a:solidFill>
                  <a:srgbClr val="000000"/>
                </a:solidFill>
                <a:latin typeface="Times New Roman - 48"/>
              </a:rPr>
              <a:t>.  Source of immigrants changed from north and western Europe to southern and western Europe.  Cultural and language differences began to cause problems.</a:t>
            </a:r>
            <a:endParaRPr lang="en-US" altLang="en-US" sz="3200" dirty="0">
              <a:solidFill>
                <a:srgbClr val="000000"/>
              </a:solidFill>
              <a:latin typeface="Times New Roman - 48"/>
            </a:endParaRPr>
          </a:p>
        </p:txBody>
      </p:sp>
    </p:spTree>
    <p:extLst>
      <p:ext uri="{BB962C8B-B14F-4D97-AF65-F5344CB8AC3E}">
        <p14:creationId xmlns:p14="http://schemas.microsoft.com/office/powerpoint/2010/main" val="16844523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28600" y="65005"/>
            <a:ext cx="8595360" cy="4052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2600" dirty="0" smtClean="0">
                <a:solidFill>
                  <a:srgbClr val="000000"/>
                </a:solidFill>
                <a:latin typeface="Times New Roman - 48"/>
              </a:rPr>
              <a:t>In 1875, Congress barred entry to criminals.  In 1882</a:t>
            </a:r>
            <a:endParaRPr lang="en-US" altLang="en-US" sz="2600" dirty="0">
              <a:solidFill>
                <a:srgbClr val="000000"/>
              </a:solidFill>
              <a:latin typeface="Times New Roman - 48"/>
            </a:endParaRPr>
          </a:p>
          <a:p>
            <a:pPr algn="ctr"/>
            <a:r>
              <a:rPr lang="en-US" altLang="en-US" sz="2600" dirty="0">
                <a:solidFill>
                  <a:srgbClr val="000000"/>
                </a:solidFill>
                <a:latin typeface="Times New Roman - 48"/>
              </a:rPr>
              <a:t>Congress placed the first major restrictions on immigration with the passage of the Chinese Exclusion </a:t>
            </a:r>
            <a:r>
              <a:rPr lang="en-US" altLang="en-US" sz="2600" dirty="0" smtClean="0">
                <a:solidFill>
                  <a:srgbClr val="000000"/>
                </a:solidFill>
                <a:latin typeface="Times New Roman - 48"/>
              </a:rPr>
              <a:t>Act.  </a:t>
            </a:r>
            <a:r>
              <a:rPr lang="en-US" altLang="en-US" sz="2600" dirty="0">
                <a:solidFill>
                  <a:srgbClr val="000000"/>
                </a:solidFill>
                <a:latin typeface="Times New Roman - 48"/>
              </a:rPr>
              <a:t>At the same time, it </a:t>
            </a:r>
            <a:r>
              <a:rPr lang="en-US" altLang="en-US" sz="2600" dirty="0" smtClean="0">
                <a:solidFill>
                  <a:srgbClr val="000000"/>
                </a:solidFill>
                <a:latin typeface="Times New Roman - 48"/>
              </a:rPr>
              <a:t>also barred </a:t>
            </a:r>
            <a:r>
              <a:rPr lang="en-US" altLang="en-US" sz="2600" dirty="0">
                <a:solidFill>
                  <a:srgbClr val="000000"/>
                </a:solidFill>
                <a:latin typeface="Times New Roman - 48"/>
              </a:rPr>
              <a:t>the entry </a:t>
            </a:r>
            <a:r>
              <a:rPr lang="en-US" altLang="en-US" sz="2600" dirty="0" smtClean="0">
                <a:solidFill>
                  <a:srgbClr val="000000"/>
                </a:solidFill>
                <a:latin typeface="Times New Roman - 48"/>
              </a:rPr>
              <a:t>of </a:t>
            </a:r>
            <a:r>
              <a:rPr lang="en-US" altLang="en-US" sz="2600" dirty="0">
                <a:solidFill>
                  <a:srgbClr val="000000"/>
                </a:solidFill>
                <a:latin typeface="Times New Roman - 48"/>
              </a:rPr>
              <a:t>"lunatics," paupers, and others likely to become public charges.</a:t>
            </a:r>
          </a:p>
          <a:p>
            <a:pPr algn="ctr"/>
            <a:r>
              <a:rPr lang="en-US" altLang="en-US" sz="2600" dirty="0">
                <a:solidFill>
                  <a:srgbClr val="000000"/>
                </a:solidFill>
                <a:latin typeface="Times New Roman - 48"/>
              </a:rPr>
              <a:t>The tide of newcomers continued to mount, and in the ten years from 1905 to 1914, an average of more than a million persons, most of them from southern and eastern Europe, came to this country each year.</a:t>
            </a:r>
          </a:p>
        </p:txBody>
      </p:sp>
    </p:spTree>
    <p:extLst>
      <p:ext uri="{BB962C8B-B14F-4D97-AF65-F5344CB8AC3E}">
        <p14:creationId xmlns:p14="http://schemas.microsoft.com/office/powerpoint/2010/main" val="14308970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48590" y="69648"/>
            <a:ext cx="8755380" cy="439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Congress responded to pressure for tighter regulation by adding qualitative restrictions (personal characteristics) already in place.  The Immigration Acts of 1921 and 1924 and the National Origins Act of 1929 assigned each country in Europe a quota-a limit on the number of immigrants who could enter the United States form that country each year.</a:t>
            </a:r>
          </a:p>
          <a:p>
            <a:pPr algn="ctr"/>
            <a:endParaRPr lang="en-US" altLang="en-US" sz="2600" dirty="0">
              <a:solidFill>
                <a:srgbClr val="000000"/>
              </a:solidFill>
              <a:latin typeface="Times New Roman - 48"/>
            </a:endParaRPr>
          </a:p>
        </p:txBody>
      </p:sp>
    </p:spTree>
    <p:extLst>
      <p:ext uri="{BB962C8B-B14F-4D97-AF65-F5344CB8AC3E}">
        <p14:creationId xmlns:p14="http://schemas.microsoft.com/office/powerpoint/2010/main" val="13663139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686800" cy="5016758"/>
          </a:xfrm>
          <a:prstGeom prst="rect">
            <a:avLst/>
          </a:prstGeom>
        </p:spPr>
        <p:txBody>
          <a:bodyPr wrap="square">
            <a:spAutoFit/>
          </a:bodyPr>
          <a:lstStyle/>
          <a:p>
            <a:pPr algn="ctr"/>
            <a:r>
              <a:rPr lang="en-US" altLang="en-US" sz="3200" dirty="0">
                <a:solidFill>
                  <a:srgbClr val="000000"/>
                </a:solidFill>
                <a:latin typeface="Times New Roman - 48"/>
              </a:rPr>
              <a:t>Congress finally eliminated the country-based quota system in the Immigration Act of 1965.  That law allowed as many as </a:t>
            </a:r>
            <a:r>
              <a:rPr lang="en-US" altLang="en-US" sz="3200" dirty="0" smtClean="0">
                <a:solidFill>
                  <a:srgbClr val="000000"/>
                </a:solidFill>
                <a:latin typeface="Times New Roman - 48"/>
              </a:rPr>
              <a:t>290,000 </a:t>
            </a:r>
            <a:r>
              <a:rPr lang="en-US" altLang="en-US" sz="3200" dirty="0">
                <a:solidFill>
                  <a:srgbClr val="000000"/>
                </a:solidFill>
                <a:latin typeface="Times New Roman - 48"/>
              </a:rPr>
              <a:t>immigrants to enter the United States each year, without regard to race, nationality, or country of origin. </a:t>
            </a:r>
            <a:r>
              <a:rPr lang="en-US" altLang="en-US" sz="3200" dirty="0" smtClean="0">
                <a:solidFill>
                  <a:srgbClr val="000000"/>
                </a:solidFill>
                <a:latin typeface="Times New Roman - 48"/>
              </a:rPr>
              <a:t>  120,000 from Western Hemisphere and 170 from Eastern.   </a:t>
            </a:r>
            <a:r>
              <a:rPr lang="en-US" altLang="en-US" sz="3200" dirty="0">
                <a:solidFill>
                  <a:srgbClr val="000000"/>
                </a:solidFill>
                <a:latin typeface="Times New Roman - 48"/>
              </a:rPr>
              <a:t>The 1965 law gave special preference to immediate relatives of American citizens or of aliens legally residing in this country.</a:t>
            </a:r>
          </a:p>
        </p:txBody>
      </p:sp>
    </p:spTree>
    <p:extLst>
      <p:ext uri="{BB962C8B-B14F-4D97-AF65-F5344CB8AC3E}">
        <p14:creationId xmlns:p14="http://schemas.microsoft.com/office/powerpoint/2010/main" val="19310034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 y="457200"/>
            <a:ext cx="8763000" cy="6001643"/>
          </a:xfrm>
          <a:prstGeom prst="rect">
            <a:avLst/>
          </a:prstGeom>
        </p:spPr>
        <p:txBody>
          <a:bodyPr wrap="square">
            <a:spAutoFit/>
          </a:bodyPr>
          <a:lstStyle/>
          <a:p>
            <a:pPr algn="ctr"/>
            <a:r>
              <a:rPr lang="en-US" altLang="en-US" sz="3200" dirty="0">
                <a:solidFill>
                  <a:srgbClr val="000000"/>
                </a:solidFill>
                <a:latin typeface="Times New Roman - 24"/>
              </a:rPr>
              <a:t>The 1990 law provided for a substantial increase in the number of immigrants who may enter the United States each year.  The annual ceiling is now set at 675,000.  It also continues the family-preference policy first put in place in 1965; at least one third of those persons admitted under its terms must be the close relatives of American citizens or resident aliens.  Those immigrants who have occupational talents in short supply in the United States (notably, highly skilled researchers, engineers, and scientists) also receive special preference.</a:t>
            </a:r>
          </a:p>
        </p:txBody>
      </p:sp>
    </p:spTree>
    <p:extLst>
      <p:ext uri="{BB962C8B-B14F-4D97-AF65-F5344CB8AC3E}">
        <p14:creationId xmlns:p14="http://schemas.microsoft.com/office/powerpoint/2010/main" val="353377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763000" cy="6001643"/>
          </a:xfrm>
          <a:prstGeom prst="rect">
            <a:avLst/>
          </a:prstGeom>
        </p:spPr>
        <p:txBody>
          <a:bodyPr wrap="square">
            <a:spAutoFit/>
          </a:bodyPr>
          <a:lstStyle/>
          <a:p>
            <a:pPr algn="ctr"/>
            <a:r>
              <a:rPr lang="en-US" altLang="en-US" sz="3200" dirty="0">
                <a:solidFill>
                  <a:srgbClr val="000000"/>
                </a:solidFill>
                <a:latin typeface="Times New Roman - 24"/>
              </a:rPr>
              <a:t>Most of the civil rights set out in the Constitution are guaranteed to "persons."  That term covers aliens as well as citizens.  In one important respect, however, the status of aliens is altogether unlike that of citizens:  Aliens may be subject to deportation, a legal process in which aliens are legally required to leave the United States.</a:t>
            </a:r>
          </a:p>
          <a:p>
            <a:pPr algn="ctr"/>
            <a:endParaRPr lang="en-US" altLang="en-US" sz="3200" dirty="0">
              <a:solidFill>
                <a:srgbClr val="000000"/>
              </a:solidFill>
              <a:latin typeface="Times New Roman - 24"/>
            </a:endParaRPr>
          </a:p>
          <a:p>
            <a:pPr algn="ctr"/>
            <a:r>
              <a:rPr lang="en-US" altLang="en-US" sz="3200" dirty="0">
                <a:solidFill>
                  <a:srgbClr val="000000"/>
                </a:solidFill>
                <a:latin typeface="Times New Roman - 24"/>
              </a:rPr>
              <a:t>An alien may be deported on any one of several grounds.  The most common today is illegal entry.  </a:t>
            </a:r>
          </a:p>
        </p:txBody>
      </p:sp>
    </p:spTree>
    <p:extLst>
      <p:ext uri="{BB962C8B-B14F-4D97-AF65-F5344CB8AC3E}">
        <p14:creationId xmlns:p14="http://schemas.microsoft.com/office/powerpoint/2010/main" val="18580527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89098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502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0363"/>
            <a:ext cx="9144000" cy="6740307"/>
          </a:xfrm>
          <a:prstGeom prst="rect">
            <a:avLst/>
          </a:prstGeom>
          <a:noFill/>
        </p:spPr>
        <p:txBody>
          <a:bodyPr wrap="square" rtlCol="0">
            <a:spAutoFit/>
          </a:bodyPr>
          <a:lstStyle/>
          <a:p>
            <a:r>
              <a:rPr lang="en-US" sz="3600" dirty="0" smtClean="0"/>
              <a:t>Asian Americans- Many were discriminated against because of competition for jobs.  US passed Chinese Exclusion Act of 1882 to end immigration by Chinese.  1900’s Japan too.</a:t>
            </a:r>
          </a:p>
          <a:p>
            <a:r>
              <a:rPr lang="en-US" sz="3600" dirty="0" smtClean="0"/>
              <a:t>Even though the US promised not to allow racial segregation of Japanese already living in US, when WWII started many feared Japanese Americans would aid the Japanese to attack the US.  FDR issued executive order requiring those living on west coast to report to internment camps for duration of war.  120,000 , SC held it a military necessity.</a:t>
            </a:r>
            <a:endParaRPr lang="en-US" sz="3600" dirty="0"/>
          </a:p>
        </p:txBody>
      </p:sp>
    </p:spTree>
    <p:extLst>
      <p:ext uri="{BB962C8B-B14F-4D97-AF65-F5344CB8AC3E}">
        <p14:creationId xmlns:p14="http://schemas.microsoft.com/office/powerpoint/2010/main" val="2167806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17693"/>
            <a:ext cx="8839200" cy="6740307"/>
          </a:xfrm>
          <a:prstGeom prst="rect">
            <a:avLst/>
          </a:prstGeom>
          <a:noFill/>
        </p:spPr>
        <p:txBody>
          <a:bodyPr wrap="square" rtlCol="0">
            <a:spAutoFit/>
          </a:bodyPr>
          <a:lstStyle/>
          <a:p>
            <a:r>
              <a:rPr lang="en-US" sz="3600" dirty="0" smtClean="0"/>
              <a:t>Hispanics- </a:t>
            </a:r>
            <a:r>
              <a:rPr lang="en-US" sz="3600" dirty="0"/>
              <a:t>S</a:t>
            </a:r>
            <a:r>
              <a:rPr lang="en-US" sz="3600" dirty="0" smtClean="0"/>
              <a:t>panish speaking background.   In 1840’s US took control of the American  SW.  Many Mexican-Americans in these areas suffered from discrimination and violence.  </a:t>
            </a:r>
          </a:p>
          <a:p>
            <a:endParaRPr lang="en-US" sz="3600" dirty="0"/>
          </a:p>
          <a:p>
            <a:r>
              <a:rPr lang="en-US" sz="3600" dirty="0" smtClean="0"/>
              <a:t>Women-before 1920 most women could not vote and had less rights than men.  Barefoot, pregnant and in the kitchen was the expectation.  Limited access to education and jobs.  SC- </a:t>
            </a:r>
            <a:r>
              <a:rPr lang="en-US" sz="3600" dirty="0" err="1" smtClean="0"/>
              <a:t>Bradwell</a:t>
            </a:r>
            <a:r>
              <a:rPr lang="en-US" sz="3600" dirty="0" smtClean="0"/>
              <a:t> v. Illinois (1873) the “domestic sphere” was the proper place for women.</a:t>
            </a:r>
            <a:endParaRPr lang="en-US" sz="3600" dirty="0"/>
          </a:p>
        </p:txBody>
      </p:sp>
    </p:spTree>
    <p:extLst>
      <p:ext uri="{BB962C8B-B14F-4D97-AF65-F5344CB8AC3E}">
        <p14:creationId xmlns:p14="http://schemas.microsoft.com/office/powerpoint/2010/main" val="3907383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
            <a:ext cx="7467600" cy="5600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5943600"/>
            <a:ext cx="8686800" cy="646331"/>
          </a:xfrm>
          <a:prstGeom prst="rect">
            <a:avLst/>
          </a:prstGeom>
          <a:noFill/>
        </p:spPr>
        <p:txBody>
          <a:bodyPr wrap="square" rtlCol="0">
            <a:spAutoFit/>
          </a:bodyPr>
          <a:lstStyle/>
          <a:p>
            <a:r>
              <a:rPr lang="en-US" sz="3600" dirty="0" smtClean="0"/>
              <a:t>Women and other groups had to fight for = !</a:t>
            </a:r>
            <a:endParaRPr lang="en-US" sz="3600" dirty="0"/>
          </a:p>
        </p:txBody>
      </p:sp>
    </p:spTree>
    <p:extLst>
      <p:ext uri="{BB962C8B-B14F-4D97-AF65-F5344CB8AC3E}">
        <p14:creationId xmlns:p14="http://schemas.microsoft.com/office/powerpoint/2010/main" val="4285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1440" y="27859"/>
            <a:ext cx="8892540" cy="5467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0594" tIns="25297" rIns="50594" bIns="25297">
            <a:spAutoFit/>
          </a:bodyPr>
          <a:lstStyle/>
          <a:p>
            <a:pPr algn="ctr"/>
            <a:r>
              <a:rPr lang="en-US" altLang="en-US" sz="3200" dirty="0">
                <a:solidFill>
                  <a:srgbClr val="000000"/>
                </a:solidFill>
                <a:latin typeface="Times New Roman - 48"/>
              </a:rPr>
              <a:t>Nothing, not even a constitutional command, can </a:t>
            </a:r>
            <a:r>
              <a:rPr lang="en-US" altLang="en-US" sz="3200" i="1" dirty="0">
                <a:solidFill>
                  <a:srgbClr val="000000"/>
                </a:solidFill>
                <a:latin typeface="Times New Roman - 48"/>
              </a:rPr>
              <a:t>make </a:t>
            </a:r>
            <a:r>
              <a:rPr lang="en-US" altLang="en-US" sz="3200" dirty="0">
                <a:solidFill>
                  <a:srgbClr val="000000"/>
                </a:solidFill>
                <a:latin typeface="Times New Roman - 48"/>
              </a:rPr>
              <a:t>people equal in a literal sense.  Individuals differ in strength, intelligence, height, and countless other ways.  Still, the democratic ideal demands that government must treat all persons alike.</a:t>
            </a:r>
          </a:p>
          <a:p>
            <a:pPr algn="ctr"/>
            <a:endParaRPr lang="en-US" altLang="en-US" sz="3200" dirty="0">
              <a:solidFill>
                <a:srgbClr val="000000"/>
              </a:solidFill>
              <a:latin typeface="Times New Roman - 48"/>
            </a:endParaRPr>
          </a:p>
          <a:p>
            <a:pPr algn="ctr"/>
            <a:r>
              <a:rPr lang="en-US" altLang="en-US" sz="3200" dirty="0">
                <a:solidFill>
                  <a:srgbClr val="000000"/>
                </a:solidFill>
                <a:latin typeface="Times New Roman - 48"/>
              </a:rPr>
              <a:t>The equality of all persons, so boldly set out in the Declaration of Independence,  is not proclaimed in so many words in the Constitution.  Still that concept pervades the document.</a:t>
            </a:r>
          </a:p>
        </p:txBody>
      </p:sp>
    </p:spTree>
    <p:extLst>
      <p:ext uri="{BB962C8B-B14F-4D97-AF65-F5344CB8AC3E}">
        <p14:creationId xmlns:p14="http://schemas.microsoft.com/office/powerpoint/2010/main" val="4127820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3861</Words>
  <Application>Microsoft Office PowerPoint</Application>
  <PresentationFormat>On-screen Show (4:3)</PresentationFormat>
  <Paragraphs>177</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J. Wray</dc:creator>
  <cp:lastModifiedBy>Risa J. Wray</cp:lastModifiedBy>
  <cp:revision>27</cp:revision>
  <dcterms:created xsi:type="dcterms:W3CDTF">2013-11-18T17:26:41Z</dcterms:created>
  <dcterms:modified xsi:type="dcterms:W3CDTF">2014-12-15T13:38:04Z</dcterms:modified>
</cp:coreProperties>
</file>