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6535400" cy="10160000"/>
  <p:notesSz cx="6858000" cy="9144000"/>
  <p:embeddedFontLst>
    <p:embeddedFont>
      <p:font typeface="Calibri" panose="020F0502020204030204" pitchFamily="34"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90" y="-114"/>
      </p:cViewPr>
      <p:guideLst>
        <p:guide orient="horz" pos="3200"/>
        <p:guide pos="52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40155" y="3156187"/>
            <a:ext cx="14055090"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2480310" y="5757334"/>
            <a:ext cx="1157478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02233-B556-43E8-9A83-67991C000BE8}"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31895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02233-B556-43E8-9A83-67991C000BE8}"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41927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88165" y="406873"/>
            <a:ext cx="3720465"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6772" y="406873"/>
            <a:ext cx="10885806"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02233-B556-43E8-9A83-67991C000BE8}"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7954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02233-B556-43E8-9A83-67991C000BE8}"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56532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06183" y="6528743"/>
            <a:ext cx="14055090"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306183" y="4306242"/>
            <a:ext cx="14055090" cy="22225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02233-B556-43E8-9A83-67991C000BE8}"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96905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6771" y="2370668"/>
            <a:ext cx="7303134" cy="67051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405497" y="2370668"/>
            <a:ext cx="7303134" cy="67051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02233-B556-43E8-9A83-67991C000BE8}"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84781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6770" y="2274242"/>
            <a:ext cx="7306007"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6770" y="3222037"/>
            <a:ext cx="7306007"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399758" y="2274242"/>
            <a:ext cx="7308876"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399758" y="3222037"/>
            <a:ext cx="7308876"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02233-B556-43E8-9A83-67991C000BE8}" type="datetimeFigureOut">
              <a:rPr lang="en-US" smtClean="0"/>
              <a:t>4/2/2014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368431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02233-B556-43E8-9A83-67991C000BE8}" type="datetimeFigureOut">
              <a:rPr lang="en-US" smtClean="0"/>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14110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02233-B556-43E8-9A83-67991C000BE8}" type="datetimeFigureOut">
              <a:rPr lang="en-US" smtClean="0"/>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69475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6771" y="404518"/>
            <a:ext cx="5440033" cy="17215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464882" y="404520"/>
            <a:ext cx="9243748"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26771" y="2126076"/>
            <a:ext cx="5440033"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02233-B556-43E8-9A83-67991C000BE8}"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209175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41054" y="7112000"/>
            <a:ext cx="992124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241054" y="907815"/>
            <a:ext cx="992124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241054" y="7951612"/>
            <a:ext cx="992124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02233-B556-43E8-9A83-67991C000BE8}"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89759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6770" y="406871"/>
            <a:ext cx="1488186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26770" y="2370668"/>
            <a:ext cx="14881860" cy="6705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26772" y="9416817"/>
            <a:ext cx="3858261"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29702233-B556-43E8-9A83-67991C000BE8}" type="datetimeFigureOut">
              <a:rPr lang="en-US" smtClean="0"/>
              <a:t>4/2/2014</a:t>
            </a:fld>
            <a:endParaRPr lang="en-US"/>
          </a:p>
        </p:txBody>
      </p:sp>
      <p:sp>
        <p:nvSpPr>
          <p:cNvPr id="5" name="Footer Placeholder 4"/>
          <p:cNvSpPr>
            <a:spLocks noGrp="1"/>
          </p:cNvSpPr>
          <p:nvPr>
            <p:ph type="ftr" sz="quarter" idx="3"/>
          </p:nvPr>
        </p:nvSpPr>
        <p:spPr>
          <a:xfrm>
            <a:off x="5649599" y="9416817"/>
            <a:ext cx="5236209"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850372" y="9416817"/>
            <a:ext cx="3858261"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0A953882-46C2-4D36-8F23-66D444492A3C}" type="slidenum">
              <a:rPr lang="en-US" smtClean="0"/>
              <a:t>‹#›</a:t>
            </a:fld>
            <a:endParaRPr lang="en-US"/>
          </a:p>
        </p:txBody>
      </p:sp>
    </p:spTree>
    <p:extLst>
      <p:ext uri="{BB962C8B-B14F-4D97-AF65-F5344CB8AC3E}">
        <p14:creationId xmlns:p14="http://schemas.microsoft.com/office/powerpoint/2010/main" val="141624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watch?v=d8ivuSUfTg4"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782473" y="319938"/>
            <a:ext cx="8846439" cy="1708160"/>
          </a:xfrm>
          <a:prstGeom prst="rect">
            <a:avLst/>
          </a:prstGeom>
          <a:noFill/>
        </p:spPr>
        <p:txBody>
          <a:bodyPr vert="horz" rtlCol="0">
            <a:spAutoFit/>
          </a:bodyPr>
          <a:lstStyle/>
          <a:p>
            <a:pPr algn="ctr"/>
            <a:r>
              <a:rPr lang="en-US" sz="3500" smtClean="0">
                <a:solidFill>
                  <a:srgbClr val="000000"/>
                </a:solidFill>
                <a:latin typeface="Times New Roman - 47"/>
              </a:rPr>
              <a:t>Economics</a:t>
            </a:r>
          </a:p>
          <a:p>
            <a:pPr algn="ctr"/>
            <a:r>
              <a:rPr lang="en-US" sz="3500" smtClean="0">
                <a:solidFill>
                  <a:srgbClr val="000000"/>
                </a:solidFill>
                <a:latin typeface="Times New Roman - 47"/>
              </a:rPr>
              <a:t>Ch 2</a:t>
            </a:r>
          </a:p>
          <a:p>
            <a:pPr algn="ctr"/>
            <a:r>
              <a:rPr lang="en-US" sz="3500" smtClean="0">
                <a:solidFill>
                  <a:srgbClr val="000000"/>
                </a:solidFill>
                <a:latin typeface="Times New Roman - 47"/>
              </a:rPr>
              <a:t>Economic Systems</a:t>
            </a:r>
            <a:endParaRPr lang="en-US" sz="3500">
              <a:solidFill>
                <a:srgbClr val="000000"/>
              </a:solidFill>
              <a:latin typeface="Times New Roman - 47"/>
            </a:endParaRPr>
          </a:p>
        </p:txBody>
      </p:sp>
      <p:sp>
        <p:nvSpPr>
          <p:cNvPr id="3" name="Rectangle 2"/>
          <p:cNvSpPr/>
          <p:nvPr/>
        </p:nvSpPr>
        <p:spPr>
          <a:xfrm>
            <a:off x="4414112" y="4966534"/>
            <a:ext cx="10054363" cy="1754326"/>
          </a:xfrm>
          <a:prstGeom prst="rect">
            <a:avLst/>
          </a:prstGeom>
        </p:spPr>
        <p:txBody>
          <a:bodyPr wrap="square">
            <a:spAutoFit/>
          </a:bodyPr>
          <a:lstStyle/>
          <a:p>
            <a:r>
              <a:rPr lang="en-US" sz="3600" dirty="0">
                <a:hlinkClick r:id="rId2"/>
              </a:rPr>
              <a:t>http://</a:t>
            </a:r>
            <a:r>
              <a:rPr lang="en-US" sz="3600" dirty="0" smtClean="0">
                <a:hlinkClick r:id="rId2"/>
              </a:rPr>
              <a:t>www.youtube.com/watch?v=d8ivuSUfTg4</a:t>
            </a:r>
            <a:endParaRPr lang="en-US" sz="3600" dirty="0" smtClean="0"/>
          </a:p>
          <a:p>
            <a:endParaRPr lang="en-US" sz="3600" dirty="0" smtClean="0"/>
          </a:p>
          <a:p>
            <a:r>
              <a:rPr lang="en-US" sz="3600" dirty="0" smtClean="0"/>
              <a:t>14 min</a:t>
            </a:r>
            <a:endParaRPr lang="en-US" sz="3600" dirty="0"/>
          </a:p>
        </p:txBody>
      </p:sp>
    </p:spTree>
    <p:extLst>
      <p:ext uri="{BB962C8B-B14F-4D97-AF65-F5344CB8AC3E}">
        <p14:creationId xmlns:p14="http://schemas.microsoft.com/office/powerpoint/2010/main" val="60852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9370" y="39017"/>
            <a:ext cx="15956661" cy="3970318"/>
          </a:xfrm>
          <a:prstGeom prst="rect">
            <a:avLst/>
          </a:prstGeom>
          <a:noFill/>
        </p:spPr>
        <p:txBody>
          <a:bodyPr vert="horz" rtlCol="0">
            <a:spAutoFit/>
          </a:bodyPr>
          <a:lstStyle/>
          <a:p>
            <a:pPr algn="ctr"/>
            <a:r>
              <a:rPr lang="en-US" sz="3600" smtClean="0">
                <a:solidFill>
                  <a:srgbClr val="000000"/>
                </a:solidFill>
                <a:latin typeface="Times New Roman - 48"/>
              </a:rPr>
              <a:t>In the United States, the economic  freedoms that we as American enjoy  are an important reason for our  patriotism.  </a:t>
            </a:r>
          </a:p>
          <a:p>
            <a:pPr algn="ctr"/>
            <a:r>
              <a:rPr lang="en-US" sz="3600" smtClean="0">
                <a:solidFill>
                  <a:srgbClr val="000000"/>
                </a:solidFill>
                <a:latin typeface="Times New Roman - 48"/>
              </a:rPr>
              <a:t>P</a:t>
            </a:r>
            <a:r>
              <a:rPr lang="en-US" sz="3600" b="1" smtClean="0">
                <a:solidFill>
                  <a:srgbClr val="FF6820"/>
                </a:solidFill>
                <a:latin typeface="Times New Roman - 48"/>
              </a:rPr>
              <a:t>atriotism</a:t>
            </a:r>
            <a:r>
              <a:rPr lang="en-US" sz="3600" smtClean="0">
                <a:solidFill>
                  <a:srgbClr val="000000"/>
                </a:solidFill>
                <a:latin typeface="Times New Roman - 48"/>
              </a:rPr>
              <a:t> is the love of  one's country  - the passion that inspires a person to  serve his or her country, either in  defending it from invasion or protecting  its </a:t>
            </a:r>
            <a:r>
              <a:rPr lang="en-US" sz="3600" smtClean="0">
                <a:solidFill>
                  <a:srgbClr val="FF6820"/>
                </a:solidFill>
                <a:latin typeface="Times New Roman - 48"/>
              </a:rPr>
              <a:t>rights</a:t>
            </a:r>
            <a:r>
              <a:rPr lang="en-US" sz="3600" smtClean="0">
                <a:solidFill>
                  <a:srgbClr val="000000"/>
                </a:solidFill>
                <a:latin typeface="Times New Roman - 48"/>
              </a:rPr>
              <a:t> and maintaining its laws and institutions.  The freedoms that allow  any American who so chooses to  become an entrepreneur, for example,  are continuing sources of pride and  patriotism</a:t>
            </a:r>
            <a:endParaRPr lang="en-US" sz="3600">
              <a:solidFill>
                <a:srgbClr val="000000"/>
              </a:solidFill>
              <a:latin typeface="Times New Roman - 48"/>
            </a:endParaRPr>
          </a:p>
        </p:txBody>
      </p:sp>
    </p:spTree>
    <p:extLst>
      <p:ext uri="{BB962C8B-B14F-4D97-AF65-F5344CB8AC3E}">
        <p14:creationId xmlns:p14="http://schemas.microsoft.com/office/powerpoint/2010/main" val="194020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1377" y="31214"/>
            <a:ext cx="15956661" cy="3970318"/>
          </a:xfrm>
          <a:prstGeom prst="rect">
            <a:avLst/>
          </a:prstGeom>
          <a:noFill/>
        </p:spPr>
        <p:txBody>
          <a:bodyPr vert="horz" rtlCol="0">
            <a:spAutoFit/>
          </a:bodyPr>
          <a:lstStyle/>
          <a:p>
            <a:r>
              <a:rPr lang="en-US" sz="3600" smtClean="0">
                <a:solidFill>
                  <a:srgbClr val="000000"/>
                </a:solidFill>
                <a:latin typeface="Times New Roman - 48"/>
              </a:rPr>
              <a:t>Economic Security and Predictability</a:t>
            </a:r>
          </a:p>
          <a:p>
            <a:pPr algn="ctr"/>
            <a:r>
              <a:rPr lang="en-US" sz="3600" smtClean="0">
                <a:solidFill>
                  <a:srgbClr val="000000"/>
                </a:solidFill>
                <a:latin typeface="Times New Roman - 48"/>
              </a:rPr>
              <a:t>Most people don't like </a:t>
            </a:r>
            <a:r>
              <a:rPr lang="en-US" sz="3600" smtClean="0">
                <a:solidFill>
                  <a:srgbClr val="FF6820"/>
                </a:solidFill>
                <a:latin typeface="Times New Roman - 48"/>
              </a:rPr>
              <a:t>uncertainty</a:t>
            </a:r>
            <a:r>
              <a:rPr lang="en-US" sz="3600" smtClean="0">
                <a:solidFill>
                  <a:srgbClr val="000000"/>
                </a:solidFill>
                <a:latin typeface="Times New Roman - 48"/>
              </a:rPr>
              <a:t>.  We want to know that we can get milk and  bread every time we go to the grocery  store, or that the gas pumps will be full  when we go to gas up our cares.  We  want to feel confident that we will get  our paychecks every payday.  Ideally,  economic systems reassure people that  goods and services will be </a:t>
            </a:r>
            <a:r>
              <a:rPr lang="en-US" sz="3600" smtClean="0">
                <a:solidFill>
                  <a:srgbClr val="FF6820"/>
                </a:solidFill>
                <a:latin typeface="Times New Roman - 48"/>
              </a:rPr>
              <a:t>available</a:t>
            </a:r>
            <a:r>
              <a:rPr lang="en-US" sz="3600" smtClean="0">
                <a:solidFill>
                  <a:srgbClr val="000000"/>
                </a:solidFill>
                <a:latin typeface="Times New Roman - 48"/>
              </a:rPr>
              <a:t> when they need them and that they can  count on receiving expected payments  on time.</a:t>
            </a:r>
            <a:endParaRPr lang="en-US" sz="3600">
              <a:solidFill>
                <a:srgbClr val="000000"/>
              </a:solidFill>
              <a:latin typeface="Times New Roman - 48"/>
            </a:endParaRPr>
          </a:p>
        </p:txBody>
      </p:sp>
    </p:spTree>
    <p:extLst>
      <p:ext uri="{BB962C8B-B14F-4D97-AF65-F5344CB8AC3E}">
        <p14:creationId xmlns:p14="http://schemas.microsoft.com/office/powerpoint/2010/main" val="108320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5354" y="7804"/>
            <a:ext cx="16287369" cy="4524315"/>
          </a:xfrm>
          <a:prstGeom prst="rect">
            <a:avLst/>
          </a:prstGeom>
          <a:noFill/>
        </p:spPr>
        <p:txBody>
          <a:bodyPr vert="horz" rtlCol="0">
            <a:spAutoFit/>
          </a:bodyPr>
          <a:lstStyle/>
          <a:p>
            <a:pPr algn="ctr"/>
            <a:r>
              <a:rPr lang="en-US" sz="3600" smtClean="0">
                <a:solidFill>
                  <a:srgbClr val="000000"/>
                </a:solidFill>
                <a:latin typeface="Times New Roman - 48"/>
              </a:rPr>
              <a:t>We also want to the security of knowing  that help is available if were are elderly,  poor, unemployed, or facing some other  potential economic disadvantage.  Most  people feel that the government should  provide some kind of </a:t>
            </a:r>
            <a:r>
              <a:rPr lang="en-US" sz="3600" smtClean="0">
                <a:solidFill>
                  <a:srgbClr val="FF6820"/>
                </a:solidFill>
                <a:latin typeface="Times New Roman - 48"/>
              </a:rPr>
              <a:t>safety net</a:t>
            </a:r>
            <a:r>
              <a:rPr lang="en-US" sz="3600" smtClean="0">
                <a:solidFill>
                  <a:srgbClr val="000000"/>
                </a:solidFill>
                <a:latin typeface="Times New Roman - 48"/>
              </a:rPr>
              <a:t>, or set  of government programs  that protect  people experiencing unfavorable  economic conditions.  </a:t>
            </a:r>
          </a:p>
          <a:p>
            <a:pPr algn="ctr"/>
            <a:r>
              <a:rPr lang="en-US" sz="3600" smtClean="0">
                <a:solidFill>
                  <a:srgbClr val="000000"/>
                </a:solidFill>
                <a:latin typeface="Times New Roman - 48"/>
              </a:rPr>
              <a:t>These include injuries, layoffs, natural  disasters, or severe shortages. (TEMP)</a:t>
            </a:r>
          </a:p>
          <a:p>
            <a:pPr algn="ctr"/>
            <a:r>
              <a:rPr lang="en-US" sz="3600" smtClean="0">
                <a:solidFill>
                  <a:srgbClr val="000000"/>
                </a:solidFill>
                <a:latin typeface="Times New Roman - 48"/>
              </a:rPr>
              <a:t> Most countries also believe in providing  some sort of base income for </a:t>
            </a:r>
            <a:r>
              <a:rPr lang="en-US" sz="3600" smtClean="0">
                <a:solidFill>
                  <a:srgbClr val="FF6820"/>
                </a:solidFill>
                <a:latin typeface="Times New Roman - 48"/>
              </a:rPr>
              <a:t>retired</a:t>
            </a:r>
            <a:r>
              <a:rPr lang="en-US" sz="3600" smtClean="0">
                <a:solidFill>
                  <a:srgbClr val="000000"/>
                </a:solidFill>
                <a:latin typeface="Times New Roman - 48"/>
              </a:rPr>
              <a:t> persons to ensure that older people can  support themselves after retirement.</a:t>
            </a:r>
            <a:endParaRPr lang="en-US" sz="3600">
              <a:solidFill>
                <a:srgbClr val="000000"/>
              </a:solidFill>
              <a:latin typeface="Times New Roman - 48"/>
            </a:endParaRPr>
          </a:p>
        </p:txBody>
      </p:sp>
    </p:spTree>
    <p:extLst>
      <p:ext uri="{BB962C8B-B14F-4D97-AF65-F5344CB8AC3E}">
        <p14:creationId xmlns:p14="http://schemas.microsoft.com/office/powerpoint/2010/main" val="2447984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6023" y="54624"/>
            <a:ext cx="15832646" cy="2785378"/>
          </a:xfrm>
          <a:prstGeom prst="rect">
            <a:avLst/>
          </a:prstGeom>
          <a:noFill/>
        </p:spPr>
        <p:txBody>
          <a:bodyPr vert="horz" rtlCol="0">
            <a:spAutoFit/>
          </a:bodyPr>
          <a:lstStyle/>
          <a:p>
            <a:r>
              <a:rPr lang="en-US" sz="3500" smtClean="0">
                <a:solidFill>
                  <a:srgbClr val="000000"/>
                </a:solidFill>
                <a:latin typeface="Times New Roman - 47"/>
              </a:rPr>
              <a:t>Economic Equity</a:t>
            </a:r>
          </a:p>
          <a:p>
            <a:pPr algn="ctr"/>
            <a:r>
              <a:rPr lang="en-US" sz="3500" smtClean="0">
                <a:solidFill>
                  <a:srgbClr val="000000"/>
                </a:solidFill>
                <a:latin typeface="Times New Roman - 47"/>
              </a:rPr>
              <a:t>Each society must decide the best way  to divide its economic pie.  What  constitutes a </a:t>
            </a:r>
            <a:r>
              <a:rPr lang="en-US" sz="3500" smtClean="0">
                <a:solidFill>
                  <a:srgbClr val="FF6820"/>
                </a:solidFill>
                <a:latin typeface="Times New Roman - 47"/>
              </a:rPr>
              <a:t>fair</a:t>
            </a:r>
            <a:r>
              <a:rPr lang="en-US" sz="3500" smtClean="0">
                <a:solidFill>
                  <a:srgbClr val="000000"/>
                </a:solidFill>
                <a:latin typeface="Times New Roman - 47"/>
              </a:rPr>
              <a:t> share?  Should everyone get the same, or should ones  consumption depend on how much one  </a:t>
            </a:r>
            <a:r>
              <a:rPr lang="en-US" sz="3500" smtClean="0">
                <a:solidFill>
                  <a:srgbClr val="FF6820"/>
                </a:solidFill>
                <a:latin typeface="Times New Roman - 47"/>
              </a:rPr>
              <a:t>produces</a:t>
            </a:r>
            <a:r>
              <a:rPr lang="en-US" sz="3500" smtClean="0">
                <a:solidFill>
                  <a:srgbClr val="000000"/>
                </a:solidFill>
                <a:latin typeface="Times New Roman - 47"/>
              </a:rPr>
              <a:t>?  How much should society provide for those who are unable or  </a:t>
            </a:r>
            <a:r>
              <a:rPr lang="en-US" sz="3500" smtClean="0">
                <a:solidFill>
                  <a:srgbClr val="FF6820"/>
                </a:solidFill>
                <a:latin typeface="Times New Roman - 47"/>
              </a:rPr>
              <a:t>unwilling</a:t>
            </a:r>
            <a:r>
              <a:rPr lang="en-US" sz="3500" smtClean="0">
                <a:solidFill>
                  <a:srgbClr val="000000"/>
                </a:solidFill>
                <a:latin typeface="Times New Roman - 47"/>
              </a:rPr>
              <a:t> to produce?</a:t>
            </a:r>
            <a:endParaRPr lang="en-US" sz="3500">
              <a:solidFill>
                <a:srgbClr val="000000"/>
              </a:solidFill>
              <a:latin typeface="Times New Roman - 47"/>
            </a:endParaRPr>
          </a:p>
        </p:txBody>
      </p:sp>
    </p:spTree>
    <p:extLst>
      <p:ext uri="{BB962C8B-B14F-4D97-AF65-F5344CB8AC3E}">
        <p14:creationId xmlns:p14="http://schemas.microsoft.com/office/powerpoint/2010/main" val="32555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3385" y="31213"/>
            <a:ext cx="15832646" cy="2785378"/>
          </a:xfrm>
          <a:prstGeom prst="rect">
            <a:avLst/>
          </a:prstGeom>
          <a:noFill/>
        </p:spPr>
        <p:txBody>
          <a:bodyPr vert="horz" rtlCol="0">
            <a:spAutoFit/>
          </a:bodyPr>
          <a:lstStyle/>
          <a:p>
            <a:pPr algn="ctr"/>
            <a:r>
              <a:rPr lang="en-US" sz="3500" smtClean="0">
                <a:solidFill>
                  <a:srgbClr val="000000"/>
                </a:solidFill>
                <a:latin typeface="Times New Roman - 47"/>
              </a:rPr>
              <a:t>Many people believe in </a:t>
            </a:r>
            <a:r>
              <a:rPr lang="en-US" sz="3500" smtClean="0">
                <a:solidFill>
                  <a:srgbClr val="FF6820"/>
                </a:solidFill>
                <a:latin typeface="Times New Roman - 47"/>
              </a:rPr>
              <a:t>equal</a:t>
            </a:r>
            <a:r>
              <a:rPr lang="en-US" sz="3500" smtClean="0">
                <a:solidFill>
                  <a:srgbClr val="000000"/>
                </a:solidFill>
                <a:latin typeface="Times New Roman - 47"/>
              </a:rPr>
              <a:t> pay for equal </a:t>
            </a:r>
            <a:r>
              <a:rPr lang="en-US" sz="3500" smtClean="0">
                <a:solidFill>
                  <a:srgbClr val="FF6820"/>
                </a:solidFill>
                <a:latin typeface="Times New Roman - 47"/>
              </a:rPr>
              <a:t>work</a:t>
            </a:r>
            <a:r>
              <a:rPr lang="en-US" sz="3500" smtClean="0">
                <a:solidFill>
                  <a:srgbClr val="000000"/>
                </a:solidFill>
                <a:latin typeface="Times New Roman - 47"/>
              </a:rPr>
              <a:t>, but society does not value all jobs equally.  </a:t>
            </a:r>
          </a:p>
          <a:p>
            <a:pPr algn="ctr"/>
            <a:r>
              <a:rPr lang="en-US" sz="3500" smtClean="0">
                <a:solidFill>
                  <a:srgbClr val="000000"/>
                </a:solidFill>
                <a:latin typeface="Times New Roman - 47"/>
              </a:rPr>
              <a:t>Most lawyers earn more than most  nurses. </a:t>
            </a:r>
          </a:p>
          <a:p>
            <a:pPr algn="ctr"/>
            <a:r>
              <a:rPr lang="en-US" sz="3500" smtClean="0">
                <a:solidFill>
                  <a:srgbClr val="000000"/>
                </a:solidFill>
                <a:latin typeface="Times New Roman - 47"/>
              </a:rPr>
              <a:t> Most computer programmers earn  more than most truck drivers.  </a:t>
            </a:r>
          </a:p>
          <a:p>
            <a:pPr algn="ctr"/>
            <a:r>
              <a:rPr lang="en-US" sz="3500" smtClean="0">
                <a:solidFill>
                  <a:srgbClr val="000000"/>
                </a:solidFill>
                <a:latin typeface="Times New Roman - 47"/>
              </a:rPr>
              <a:t>Not everyone is able to work.  How  should we provide for the </a:t>
            </a:r>
            <a:r>
              <a:rPr lang="en-US" sz="3500" smtClean="0">
                <a:solidFill>
                  <a:srgbClr val="FF6820"/>
                </a:solidFill>
                <a:latin typeface="Times New Roman - 47"/>
              </a:rPr>
              <a:t>ill</a:t>
            </a:r>
            <a:r>
              <a:rPr lang="en-US" sz="3500" smtClean="0">
                <a:solidFill>
                  <a:srgbClr val="000000"/>
                </a:solidFill>
                <a:latin typeface="Times New Roman - 47"/>
              </a:rPr>
              <a:t> and infirm?</a:t>
            </a:r>
            <a:endParaRPr lang="en-US" sz="3500">
              <a:solidFill>
                <a:srgbClr val="000000"/>
              </a:solidFill>
              <a:latin typeface="Times New Roman - 47"/>
            </a:endParaRPr>
          </a:p>
        </p:txBody>
      </p:sp>
    </p:spTree>
    <p:extLst>
      <p:ext uri="{BB962C8B-B14F-4D97-AF65-F5344CB8AC3E}">
        <p14:creationId xmlns:p14="http://schemas.microsoft.com/office/powerpoint/2010/main" val="416578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4685" y="15607"/>
            <a:ext cx="16080677" cy="5078313"/>
          </a:xfrm>
          <a:prstGeom prst="rect">
            <a:avLst/>
          </a:prstGeom>
          <a:noFill/>
        </p:spPr>
        <p:txBody>
          <a:bodyPr vert="horz" rtlCol="0">
            <a:spAutoFit/>
          </a:bodyPr>
          <a:lstStyle/>
          <a:p>
            <a:pPr algn="ctr"/>
            <a:r>
              <a:rPr lang="en-US" sz="3600" smtClean="0">
                <a:solidFill>
                  <a:srgbClr val="000000"/>
                </a:solidFill>
                <a:latin typeface="Times New Roman - 48"/>
              </a:rPr>
              <a:t>A nation's economy must grow for a  nation to improve its </a:t>
            </a:r>
            <a:r>
              <a:rPr lang="en-US" sz="3600" b="1" smtClean="0">
                <a:solidFill>
                  <a:srgbClr val="FF6820"/>
                </a:solidFill>
                <a:latin typeface="Times New Roman - 48"/>
              </a:rPr>
              <a:t>standard of  living</a:t>
            </a:r>
            <a:r>
              <a:rPr lang="en-US" sz="3600" smtClean="0">
                <a:solidFill>
                  <a:srgbClr val="000000"/>
                </a:solidFill>
                <a:latin typeface="Times New Roman - 48"/>
              </a:rPr>
              <a:t>, or level of economic prosperity.   This is especially true if a country's  population is </a:t>
            </a:r>
            <a:r>
              <a:rPr lang="en-US" sz="3600" smtClean="0">
                <a:solidFill>
                  <a:srgbClr val="FF6820"/>
                </a:solidFill>
                <a:latin typeface="Times New Roman - 48"/>
              </a:rPr>
              <a:t>growing</a:t>
            </a:r>
            <a:r>
              <a:rPr lang="en-US" sz="3600" smtClean="0">
                <a:solidFill>
                  <a:srgbClr val="000000"/>
                </a:solidFill>
                <a:latin typeface="Times New Roman - 48"/>
              </a:rPr>
              <a:t>.  The economy  also must grow to provide new jobs and  income for people.</a:t>
            </a:r>
          </a:p>
          <a:p>
            <a:pPr algn="ctr"/>
            <a:r>
              <a:rPr lang="en-US" sz="3600" smtClean="0">
                <a:solidFill>
                  <a:srgbClr val="000000"/>
                </a:solidFill>
                <a:latin typeface="Times New Roman - 48"/>
              </a:rPr>
              <a:t>Innovation plays a huge role in  economic growth.  Innovations in  </a:t>
            </a:r>
            <a:r>
              <a:rPr lang="en-US" sz="3600" smtClean="0">
                <a:solidFill>
                  <a:srgbClr val="FF6820"/>
                </a:solidFill>
                <a:latin typeface="Times New Roman - 48"/>
              </a:rPr>
              <a:t>technology</a:t>
            </a:r>
            <a:r>
              <a:rPr lang="en-US" sz="3600" smtClean="0">
                <a:solidFill>
                  <a:srgbClr val="000000"/>
                </a:solidFill>
                <a:latin typeface="Times New Roman - 48"/>
              </a:rPr>
              <a:t> increase the efficiency of  production and usher in new goods and  services.  In you lifetime, you are  witnessing innovations in computer  and networking technology that are  changing the ways people work, shop,  conduct business, locate information,  and </a:t>
            </a:r>
            <a:r>
              <a:rPr lang="en-US" sz="3600" smtClean="0">
                <a:solidFill>
                  <a:srgbClr val="FF6820"/>
                </a:solidFill>
                <a:latin typeface="Times New Roman - 48"/>
              </a:rPr>
              <a:t>communicate</a:t>
            </a:r>
            <a:r>
              <a:rPr lang="en-US" sz="3600" smtClean="0">
                <a:solidFill>
                  <a:srgbClr val="000000"/>
                </a:solidFill>
                <a:latin typeface="Times New Roman - 48"/>
              </a:rPr>
              <a:t>.</a:t>
            </a:r>
            <a:endParaRPr lang="en-US" sz="3600">
              <a:solidFill>
                <a:srgbClr val="000000"/>
              </a:solidFill>
              <a:latin typeface="Times New Roman - 48"/>
            </a:endParaRPr>
          </a:p>
        </p:txBody>
      </p:sp>
    </p:spTree>
    <p:extLst>
      <p:ext uri="{BB962C8B-B14F-4D97-AF65-F5344CB8AC3E}">
        <p14:creationId xmlns:p14="http://schemas.microsoft.com/office/powerpoint/2010/main" val="294035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8700" y="15607"/>
            <a:ext cx="16039338" cy="3970318"/>
          </a:xfrm>
          <a:prstGeom prst="rect">
            <a:avLst/>
          </a:prstGeom>
          <a:noFill/>
        </p:spPr>
        <p:txBody>
          <a:bodyPr vert="horz" rtlCol="0">
            <a:spAutoFit/>
          </a:bodyPr>
          <a:lstStyle/>
          <a:p>
            <a:pPr algn="ctr"/>
            <a:r>
              <a:rPr lang="en-US" sz="3600" smtClean="0">
                <a:solidFill>
                  <a:srgbClr val="000000"/>
                </a:solidFill>
                <a:latin typeface="Times New Roman - 48"/>
              </a:rPr>
              <a:t>A </a:t>
            </a:r>
            <a:r>
              <a:rPr lang="en-US" sz="3600" smtClean="0">
                <a:solidFill>
                  <a:srgbClr val="FF6820"/>
                </a:solidFill>
                <a:latin typeface="Times New Roman - 48"/>
              </a:rPr>
              <a:t>society</a:t>
            </a:r>
            <a:r>
              <a:rPr lang="en-US" sz="3600" smtClean="0">
                <a:solidFill>
                  <a:srgbClr val="000000"/>
                </a:solidFill>
                <a:latin typeface="Times New Roman - 48"/>
              </a:rPr>
              <a:t> may value goals in addition to those already described. Environmental  protection, full employment, universal  medical care, and other important  concerns may be among a nation's chief  economic goals. </a:t>
            </a:r>
          </a:p>
          <a:p>
            <a:pPr algn="ctr"/>
            <a:r>
              <a:rPr lang="en-US" sz="3600" smtClean="0">
                <a:solidFill>
                  <a:srgbClr val="000000"/>
                </a:solidFill>
                <a:latin typeface="Times New Roman - 48"/>
              </a:rPr>
              <a:t>All nations must </a:t>
            </a:r>
            <a:r>
              <a:rPr lang="en-US" sz="3600" smtClean="0">
                <a:solidFill>
                  <a:srgbClr val="FF6820"/>
                </a:solidFill>
                <a:latin typeface="Times New Roman - 48"/>
              </a:rPr>
              <a:t>prioritize</a:t>
            </a:r>
            <a:r>
              <a:rPr lang="en-US" sz="3600" smtClean="0">
                <a:solidFill>
                  <a:srgbClr val="000000"/>
                </a:solidFill>
                <a:latin typeface="Times New Roman - 48"/>
              </a:rPr>
              <a:t> their economic goals, or arrange them in  order of importance.  No matter how a  nation prioritized its goals, one fact  remains:</a:t>
            </a:r>
          </a:p>
          <a:p>
            <a:pPr algn="ctr"/>
            <a:r>
              <a:rPr lang="en-US" sz="3600" smtClean="0">
                <a:solidFill>
                  <a:srgbClr val="000000"/>
                </a:solidFill>
                <a:latin typeface="Times New Roman - 48"/>
              </a:rPr>
              <a:t>Achieving any economic goal comes  only with some kind of economic </a:t>
            </a:r>
            <a:r>
              <a:rPr lang="en-US" sz="3600" smtClean="0">
                <a:solidFill>
                  <a:srgbClr val="FF6820"/>
                </a:solidFill>
                <a:latin typeface="Times New Roman - 48"/>
              </a:rPr>
              <a:t>trade-off.</a:t>
            </a:r>
            <a:endParaRPr lang="en-US" sz="3600">
              <a:solidFill>
                <a:srgbClr val="FF6820"/>
              </a:solidFill>
              <a:latin typeface="Times New Roman - 48"/>
            </a:endParaRPr>
          </a:p>
        </p:txBody>
      </p:sp>
    </p:spTree>
    <p:extLst>
      <p:ext uri="{BB962C8B-B14F-4D97-AF65-F5344CB8AC3E}">
        <p14:creationId xmlns:p14="http://schemas.microsoft.com/office/powerpoint/2010/main" val="417159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0708" y="85838"/>
            <a:ext cx="14964537" cy="4939814"/>
          </a:xfrm>
          <a:prstGeom prst="rect">
            <a:avLst/>
          </a:prstGeom>
          <a:noFill/>
        </p:spPr>
        <p:txBody>
          <a:bodyPr vert="horz" rtlCol="0">
            <a:spAutoFit/>
          </a:bodyPr>
          <a:lstStyle/>
          <a:p>
            <a:pPr algn="ctr"/>
            <a:r>
              <a:rPr lang="en-US" sz="3500" smtClean="0">
                <a:solidFill>
                  <a:srgbClr val="FF6820"/>
                </a:solidFill>
                <a:latin typeface="Times New Roman - 47"/>
              </a:rPr>
              <a:t>Four</a:t>
            </a:r>
            <a:r>
              <a:rPr lang="en-US" sz="3500" smtClean="0">
                <a:solidFill>
                  <a:srgbClr val="000000"/>
                </a:solidFill>
                <a:latin typeface="Times New Roman - 47"/>
              </a:rPr>
              <a:t> different economic systems have developed to address the three  key economic questions.  Each  system reflects a different  prioritization of </a:t>
            </a:r>
            <a:r>
              <a:rPr lang="en-US" sz="3500" smtClean="0">
                <a:solidFill>
                  <a:srgbClr val="FF6820"/>
                </a:solidFill>
                <a:latin typeface="Times New Roman - 47"/>
              </a:rPr>
              <a:t>economic</a:t>
            </a:r>
            <a:r>
              <a:rPr lang="en-US" sz="3500" smtClean="0">
                <a:solidFill>
                  <a:srgbClr val="000000"/>
                </a:solidFill>
                <a:latin typeface="Times New Roman - 47"/>
              </a:rPr>
              <a:t> goals.  It also reflects the values of the  societies in which these systems are  present.</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Traditional Economies</a:t>
            </a:r>
          </a:p>
          <a:p>
            <a:pPr algn="ctr"/>
            <a:r>
              <a:rPr lang="en-US" sz="3500" smtClean="0">
                <a:solidFill>
                  <a:srgbClr val="000000"/>
                </a:solidFill>
                <a:latin typeface="Times New Roman - 47"/>
              </a:rPr>
              <a:t>M</a:t>
            </a:r>
            <a:r>
              <a:rPr lang="en-US" sz="3500" smtClean="0">
                <a:solidFill>
                  <a:srgbClr val="FF6820"/>
                </a:solidFill>
                <a:latin typeface="Times New Roman - 47"/>
              </a:rPr>
              <a:t>arket</a:t>
            </a:r>
            <a:r>
              <a:rPr lang="en-US" sz="3500" smtClean="0">
                <a:solidFill>
                  <a:srgbClr val="000000"/>
                </a:solidFill>
                <a:latin typeface="Times New Roman - 47"/>
              </a:rPr>
              <a:t> Economies</a:t>
            </a:r>
          </a:p>
          <a:p>
            <a:pPr algn="ctr"/>
            <a:r>
              <a:rPr lang="en-US" sz="3500" smtClean="0">
                <a:solidFill>
                  <a:srgbClr val="000000"/>
                </a:solidFill>
                <a:latin typeface="Times New Roman - 47"/>
              </a:rPr>
              <a:t>Command Economies</a:t>
            </a:r>
          </a:p>
          <a:p>
            <a:pPr algn="ctr"/>
            <a:r>
              <a:rPr lang="en-US" sz="3500" smtClean="0">
                <a:solidFill>
                  <a:srgbClr val="000000"/>
                </a:solidFill>
                <a:latin typeface="Times New Roman - 47"/>
              </a:rPr>
              <a:t>M</a:t>
            </a:r>
            <a:r>
              <a:rPr lang="en-US" sz="3500" smtClean="0">
                <a:solidFill>
                  <a:srgbClr val="FF6820"/>
                </a:solidFill>
                <a:latin typeface="Times New Roman - 47"/>
              </a:rPr>
              <a:t>ixed</a:t>
            </a:r>
            <a:r>
              <a:rPr lang="en-US" sz="3500" smtClean="0">
                <a:solidFill>
                  <a:srgbClr val="000000"/>
                </a:solidFill>
                <a:latin typeface="Times New Roman - 47"/>
              </a:rPr>
              <a:t> Economies</a:t>
            </a:r>
            <a:endParaRPr lang="en-US" sz="3500">
              <a:solidFill>
                <a:srgbClr val="000000"/>
              </a:solidFill>
              <a:latin typeface="Times New Roman - 47"/>
            </a:endParaRPr>
          </a:p>
        </p:txBody>
      </p:sp>
    </p:spTree>
    <p:extLst>
      <p:ext uri="{BB962C8B-B14F-4D97-AF65-F5344CB8AC3E}">
        <p14:creationId xmlns:p14="http://schemas.microsoft.com/office/powerpoint/2010/main" val="303085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3" y="93641"/>
            <a:ext cx="15873984" cy="5078313"/>
          </a:xfrm>
          <a:prstGeom prst="rect">
            <a:avLst/>
          </a:prstGeom>
          <a:noFill/>
        </p:spPr>
        <p:txBody>
          <a:bodyPr vert="horz" rtlCol="0">
            <a:spAutoFit/>
          </a:bodyPr>
          <a:lstStyle/>
          <a:p>
            <a:r>
              <a:rPr lang="en-US" sz="3600" smtClean="0">
                <a:solidFill>
                  <a:srgbClr val="000000"/>
                </a:solidFill>
                <a:latin typeface="Times New Roman - 48"/>
              </a:rPr>
              <a:t>Traditional Economies</a:t>
            </a:r>
          </a:p>
          <a:p>
            <a:pPr algn="ctr"/>
            <a:r>
              <a:rPr lang="en-US" sz="3600" smtClean="0">
                <a:solidFill>
                  <a:srgbClr val="000000"/>
                </a:solidFill>
                <a:latin typeface="Times New Roman - 48"/>
              </a:rPr>
              <a:t>A traditional economy relies on habit,  </a:t>
            </a:r>
            <a:r>
              <a:rPr lang="en-US" sz="3600" smtClean="0">
                <a:solidFill>
                  <a:srgbClr val="FF6820"/>
                </a:solidFill>
                <a:latin typeface="Times New Roman - 48"/>
              </a:rPr>
              <a:t>custom</a:t>
            </a:r>
            <a:r>
              <a:rPr lang="en-US" sz="3600" smtClean="0">
                <a:solidFill>
                  <a:srgbClr val="000000"/>
                </a:solidFill>
                <a:latin typeface="Times New Roman - 48"/>
              </a:rPr>
              <a:t>, or ritual to decide </a:t>
            </a:r>
            <a:r>
              <a:rPr lang="en-US" sz="3600" smtClean="0">
                <a:solidFill>
                  <a:srgbClr val="FF6820"/>
                </a:solidFill>
                <a:latin typeface="Times New Roman - 48"/>
              </a:rPr>
              <a:t>what</a:t>
            </a:r>
            <a:r>
              <a:rPr lang="en-US" sz="3600" smtClean="0">
                <a:solidFill>
                  <a:srgbClr val="000000"/>
                </a:solidFill>
                <a:latin typeface="Times New Roman - 48"/>
              </a:rPr>
              <a:t> to  produce, </a:t>
            </a:r>
            <a:r>
              <a:rPr lang="en-US" sz="3600" smtClean="0">
                <a:solidFill>
                  <a:srgbClr val="FF6820"/>
                </a:solidFill>
                <a:latin typeface="Times New Roman - 48"/>
              </a:rPr>
              <a:t>how</a:t>
            </a:r>
            <a:r>
              <a:rPr lang="en-US" sz="3600" smtClean="0">
                <a:solidFill>
                  <a:srgbClr val="000000"/>
                </a:solidFill>
                <a:latin typeface="Times New Roman - 48"/>
              </a:rPr>
              <a:t> to produce it, and to  </a:t>
            </a:r>
            <a:r>
              <a:rPr lang="en-US" sz="3600" smtClean="0">
                <a:solidFill>
                  <a:srgbClr val="FF6820"/>
                </a:solidFill>
                <a:latin typeface="Times New Roman - 48"/>
              </a:rPr>
              <a:t>whom</a:t>
            </a:r>
            <a:r>
              <a:rPr lang="en-US" sz="3600" smtClean="0">
                <a:solidFill>
                  <a:srgbClr val="000000"/>
                </a:solidFill>
                <a:latin typeface="Times New Roman - 48"/>
              </a:rPr>
              <a:t> to distribute it.  There is little  room for innovation or change.  The  traditional economic system revolves  around the </a:t>
            </a:r>
            <a:r>
              <a:rPr lang="en-US" sz="3600" smtClean="0">
                <a:solidFill>
                  <a:srgbClr val="FF6820"/>
                </a:solidFill>
                <a:latin typeface="Times New Roman - 48"/>
              </a:rPr>
              <a:t>family</a:t>
            </a:r>
            <a:r>
              <a:rPr lang="en-US" sz="3600" smtClean="0">
                <a:solidFill>
                  <a:srgbClr val="000000"/>
                </a:solidFill>
                <a:latin typeface="Times New Roman - 48"/>
              </a:rPr>
              <a:t>.  Work tends to be  divided along gender lines.  Boys tend  to take up the occupations of their  fathers, while girls follow in the  footsteps of their mothers.</a:t>
            </a:r>
          </a:p>
          <a:p>
            <a:pPr algn="ctr"/>
            <a:r>
              <a:rPr lang="en-US" sz="3600" smtClean="0">
                <a:solidFill>
                  <a:srgbClr val="000000"/>
                </a:solidFill>
                <a:latin typeface="Times New Roman - 48"/>
              </a:rPr>
              <a:t>In most cases, these communities lack  modern conveniences and have a </a:t>
            </a:r>
            <a:r>
              <a:rPr lang="en-US" sz="3600" smtClean="0">
                <a:solidFill>
                  <a:srgbClr val="FF6820"/>
                </a:solidFill>
                <a:latin typeface="Times New Roman - 48"/>
              </a:rPr>
              <a:t>low</a:t>
            </a:r>
            <a:r>
              <a:rPr lang="en-US" sz="3600" smtClean="0">
                <a:solidFill>
                  <a:srgbClr val="000000"/>
                </a:solidFill>
                <a:latin typeface="Times New Roman - 48"/>
              </a:rPr>
              <a:t>  standard of living.</a:t>
            </a:r>
            <a:endParaRPr lang="en-US" sz="3600">
              <a:solidFill>
                <a:srgbClr val="000000"/>
              </a:solidFill>
              <a:latin typeface="Times New Roman - 48"/>
            </a:endParaRPr>
          </a:p>
        </p:txBody>
      </p:sp>
    </p:spTree>
    <p:extLst>
      <p:ext uri="{BB962C8B-B14F-4D97-AF65-F5344CB8AC3E}">
        <p14:creationId xmlns:p14="http://schemas.microsoft.com/office/powerpoint/2010/main" val="257592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2716" y="101444"/>
            <a:ext cx="15998000" cy="3970318"/>
          </a:xfrm>
          <a:prstGeom prst="rect">
            <a:avLst/>
          </a:prstGeom>
          <a:noFill/>
        </p:spPr>
        <p:txBody>
          <a:bodyPr vert="horz" rtlCol="0">
            <a:spAutoFit/>
          </a:bodyPr>
          <a:lstStyle/>
          <a:p>
            <a:r>
              <a:rPr lang="en-US" sz="3600" dirty="0" smtClean="0">
                <a:solidFill>
                  <a:srgbClr val="000000"/>
                </a:solidFill>
                <a:latin typeface="Times New Roman - 48"/>
              </a:rPr>
              <a:t>Market Economies</a:t>
            </a:r>
          </a:p>
          <a:p>
            <a:pPr algn="ctr"/>
            <a:r>
              <a:rPr lang="en-US" sz="3600" dirty="0" smtClean="0">
                <a:solidFill>
                  <a:srgbClr val="000000"/>
                </a:solidFill>
                <a:latin typeface="Times New Roman - 48"/>
              </a:rPr>
              <a:t>In a market economy, economic  decisions are made by </a:t>
            </a:r>
            <a:r>
              <a:rPr lang="en-US" sz="3600" dirty="0" smtClean="0">
                <a:solidFill>
                  <a:srgbClr val="FF6820"/>
                </a:solidFill>
                <a:latin typeface="Times New Roman - 48"/>
              </a:rPr>
              <a:t>individuals</a:t>
            </a:r>
            <a:r>
              <a:rPr lang="en-US" sz="3600" dirty="0" smtClean="0">
                <a:solidFill>
                  <a:srgbClr val="000000"/>
                </a:solidFill>
                <a:latin typeface="Times New Roman - 48"/>
              </a:rPr>
              <a:t> and are based on </a:t>
            </a:r>
            <a:r>
              <a:rPr lang="en-US" sz="3600" dirty="0" smtClean="0">
                <a:solidFill>
                  <a:srgbClr val="FF6820"/>
                </a:solidFill>
                <a:latin typeface="Times New Roman - 48"/>
              </a:rPr>
              <a:t>exchange</a:t>
            </a:r>
            <a:r>
              <a:rPr lang="en-US" sz="3600" dirty="0" smtClean="0">
                <a:solidFill>
                  <a:srgbClr val="000000"/>
                </a:solidFill>
                <a:latin typeface="Times New Roman - 48"/>
              </a:rPr>
              <a:t>, or trade.  The choices made by individuals determine  what gets made and how, as well as  who consumes the goods and services  produced. </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 Market economies are also called free  markets, or </a:t>
            </a:r>
            <a:r>
              <a:rPr lang="en-US" sz="3600" dirty="0" smtClean="0">
                <a:solidFill>
                  <a:srgbClr val="FF6820"/>
                </a:solidFill>
                <a:latin typeface="Times New Roman - 48"/>
              </a:rPr>
              <a:t>capitalism</a:t>
            </a:r>
            <a:r>
              <a:rPr lang="en-US" sz="3600" dirty="0" smtClean="0">
                <a:solidFill>
                  <a:srgbClr val="000000"/>
                </a:solidFill>
                <a:latin typeface="Times New Roman - 48"/>
              </a:rPr>
              <a:t>.</a:t>
            </a:r>
            <a:endParaRPr lang="en-US" sz="3600" dirty="0">
              <a:solidFill>
                <a:srgbClr val="000000"/>
              </a:solidFill>
              <a:latin typeface="Times New Roman - 48"/>
            </a:endParaRPr>
          </a:p>
        </p:txBody>
      </p:sp>
    </p:spTree>
    <p:extLst>
      <p:ext uri="{BB962C8B-B14F-4D97-AF65-F5344CB8AC3E}">
        <p14:creationId xmlns:p14="http://schemas.microsoft.com/office/powerpoint/2010/main" val="251353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06120" y="1346200"/>
            <a:ext cx="15240000" cy="5632311"/>
          </a:xfrm>
          <a:prstGeom prst="rect">
            <a:avLst/>
          </a:prstGeom>
          <a:noFill/>
        </p:spPr>
        <p:txBody>
          <a:bodyPr vert="horz" wrap="square" rtlCol="0">
            <a:spAutoFit/>
          </a:bodyPr>
          <a:lstStyle/>
          <a:p>
            <a:pPr algn="ctr"/>
            <a:r>
              <a:rPr lang="en-US" sz="4000" dirty="0" smtClean="0">
                <a:latin typeface="Times New Roman - 48"/>
              </a:rPr>
              <a:t>Scarcity forces societies and nations to answer some hard economic questions.   Different economic systems have  evolved in response to the problem of  scarcity.</a:t>
            </a:r>
          </a:p>
          <a:p>
            <a:pPr algn="ctr"/>
            <a:endParaRPr lang="en-US" sz="4000" dirty="0" smtClean="0">
              <a:latin typeface="Times New Roman - 48"/>
            </a:endParaRPr>
          </a:p>
          <a:p>
            <a:pPr algn="ctr"/>
            <a:r>
              <a:rPr lang="en-US" sz="4000" dirty="0" smtClean="0">
                <a:latin typeface="Times New Roman - 48"/>
              </a:rPr>
              <a:t>An </a:t>
            </a:r>
            <a:r>
              <a:rPr lang="en-US" sz="4000" b="1" dirty="0" smtClean="0">
                <a:latin typeface="Times New Roman - 48"/>
              </a:rPr>
              <a:t>economic system</a:t>
            </a:r>
            <a:r>
              <a:rPr lang="en-US" sz="4000" dirty="0" smtClean="0">
                <a:latin typeface="Times New Roman - 48"/>
              </a:rPr>
              <a:t> is the method used  by a society to produce and distribute  goods and services.</a:t>
            </a:r>
          </a:p>
          <a:p>
            <a:pPr algn="ctr"/>
            <a:endParaRPr lang="en-US" sz="4000" dirty="0" smtClean="0">
              <a:latin typeface="Times New Roman - 48"/>
            </a:endParaRPr>
          </a:p>
          <a:p>
            <a:pPr algn="ctr"/>
            <a:r>
              <a:rPr lang="en-US" sz="4000" dirty="0" smtClean="0">
                <a:latin typeface="Times New Roman - 48"/>
              </a:rPr>
              <a:t>Which economic system a society  employs depends on that society's goals and values.</a:t>
            </a:r>
            <a:endParaRPr lang="en-US" sz="4000" dirty="0">
              <a:latin typeface="Times New Roman - 48"/>
            </a:endParaRPr>
          </a:p>
        </p:txBody>
      </p:sp>
    </p:spTree>
    <p:extLst>
      <p:ext uri="{BB962C8B-B14F-4D97-AF65-F5344CB8AC3E}">
        <p14:creationId xmlns:p14="http://schemas.microsoft.com/office/powerpoint/2010/main" val="1196790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3385" y="156068"/>
            <a:ext cx="15956661" cy="3416320"/>
          </a:xfrm>
          <a:prstGeom prst="rect">
            <a:avLst/>
          </a:prstGeom>
          <a:noFill/>
        </p:spPr>
        <p:txBody>
          <a:bodyPr vert="horz" rtlCol="0">
            <a:spAutoFit/>
          </a:bodyPr>
          <a:lstStyle/>
          <a:p>
            <a:r>
              <a:rPr lang="en-US" sz="3600" smtClean="0">
                <a:solidFill>
                  <a:srgbClr val="000000"/>
                </a:solidFill>
                <a:latin typeface="Times New Roman - 48"/>
              </a:rPr>
              <a:t>Command Economies</a:t>
            </a:r>
          </a:p>
          <a:p>
            <a:endParaRPr lang="en-US" sz="3600" smtClean="0">
              <a:solidFill>
                <a:srgbClr val="000000"/>
              </a:solidFill>
              <a:latin typeface="Times New Roman - 48"/>
            </a:endParaRPr>
          </a:p>
          <a:p>
            <a:pPr algn="ctr"/>
            <a:r>
              <a:rPr lang="en-US" sz="3600" smtClean="0">
                <a:solidFill>
                  <a:srgbClr val="000000"/>
                </a:solidFill>
                <a:latin typeface="Times New Roman - 48"/>
              </a:rPr>
              <a:t>In a centrally planned economy, the  central government </a:t>
            </a:r>
            <a:r>
              <a:rPr lang="en-US" sz="3600" smtClean="0">
                <a:solidFill>
                  <a:srgbClr val="FF6820"/>
                </a:solidFill>
                <a:latin typeface="Times New Roman - 48"/>
              </a:rPr>
              <a:t>alone</a:t>
            </a:r>
            <a:r>
              <a:rPr lang="en-US" sz="3600" smtClean="0">
                <a:solidFill>
                  <a:srgbClr val="000000"/>
                </a:solidFill>
                <a:latin typeface="Times New Roman - 48"/>
              </a:rPr>
              <a:t> decides how to answer all </a:t>
            </a:r>
            <a:r>
              <a:rPr lang="en-US" sz="3600" smtClean="0">
                <a:solidFill>
                  <a:srgbClr val="FF6820"/>
                </a:solidFill>
                <a:latin typeface="Times New Roman - 48"/>
              </a:rPr>
              <a:t>three</a:t>
            </a:r>
            <a:r>
              <a:rPr lang="en-US" sz="3600" smtClean="0">
                <a:solidFill>
                  <a:srgbClr val="000000"/>
                </a:solidFill>
                <a:latin typeface="Times New Roman - 48"/>
              </a:rPr>
              <a:t> key economic questions.  Centrally planned economies  are sometimes called </a:t>
            </a:r>
            <a:r>
              <a:rPr lang="en-US" sz="3600" smtClean="0">
                <a:solidFill>
                  <a:srgbClr val="FF6820"/>
                </a:solidFill>
                <a:latin typeface="Times New Roman - 48"/>
              </a:rPr>
              <a:t>command </a:t>
            </a:r>
            <a:r>
              <a:rPr lang="en-US" sz="3600" smtClean="0">
                <a:solidFill>
                  <a:srgbClr val="000000"/>
                </a:solidFill>
                <a:latin typeface="Times New Roman - 48"/>
              </a:rPr>
              <a:t>economies, because a central authority  is in command of the economy.</a:t>
            </a:r>
            <a:endParaRPr lang="en-US" sz="3600">
              <a:solidFill>
                <a:srgbClr val="000000"/>
              </a:solidFill>
              <a:latin typeface="Times New Roman - 48"/>
            </a:endParaRPr>
          </a:p>
        </p:txBody>
      </p:sp>
    </p:spTree>
    <p:extLst>
      <p:ext uri="{BB962C8B-B14F-4D97-AF65-F5344CB8AC3E}">
        <p14:creationId xmlns:p14="http://schemas.microsoft.com/office/powerpoint/2010/main" val="237877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0708" y="249709"/>
            <a:ext cx="16287369" cy="4524315"/>
          </a:xfrm>
          <a:prstGeom prst="rect">
            <a:avLst/>
          </a:prstGeom>
          <a:noFill/>
        </p:spPr>
        <p:txBody>
          <a:bodyPr vert="horz" rtlCol="0">
            <a:spAutoFit/>
          </a:bodyPr>
          <a:lstStyle/>
          <a:p>
            <a:r>
              <a:rPr lang="en-US" sz="3600" smtClean="0">
                <a:solidFill>
                  <a:srgbClr val="000000"/>
                </a:solidFill>
                <a:latin typeface="Times New Roman - 48"/>
              </a:rPr>
              <a:t>Mixed Economies</a:t>
            </a:r>
          </a:p>
          <a:p>
            <a:endParaRPr lang="en-US" sz="3600" smtClean="0">
              <a:solidFill>
                <a:srgbClr val="000000"/>
              </a:solidFill>
              <a:latin typeface="Times New Roman - 48"/>
            </a:endParaRPr>
          </a:p>
          <a:p>
            <a:pPr algn="ctr"/>
            <a:r>
              <a:rPr lang="en-US" sz="3600" smtClean="0">
                <a:solidFill>
                  <a:srgbClr val="000000"/>
                </a:solidFill>
                <a:latin typeface="Times New Roman - 48"/>
              </a:rPr>
              <a:t>Most modern economies are </a:t>
            </a:r>
            <a:r>
              <a:rPr lang="en-US" sz="3600" smtClean="0">
                <a:solidFill>
                  <a:srgbClr val="FF6820"/>
                </a:solidFill>
                <a:latin typeface="Times New Roman - 48"/>
              </a:rPr>
              <a:t>mixed</a:t>
            </a:r>
            <a:r>
              <a:rPr lang="en-US" sz="3600" smtClean="0">
                <a:solidFill>
                  <a:srgbClr val="000000"/>
                </a:solidFill>
                <a:latin typeface="Times New Roman - 48"/>
              </a:rPr>
              <a:t>  economies - market-based economic  systems in which government plays a  </a:t>
            </a:r>
            <a:r>
              <a:rPr lang="en-US" sz="3600" smtClean="0">
                <a:solidFill>
                  <a:srgbClr val="FF6820"/>
                </a:solidFill>
                <a:latin typeface="Times New Roman - 48"/>
              </a:rPr>
              <a:t>limited</a:t>
            </a:r>
            <a:r>
              <a:rPr lang="en-US" sz="3600" smtClean="0">
                <a:solidFill>
                  <a:srgbClr val="000000"/>
                </a:solidFill>
                <a:latin typeface="Times New Roman - 48"/>
              </a:rPr>
              <a:t> role.  </a:t>
            </a:r>
          </a:p>
          <a:p>
            <a:pPr algn="ctr"/>
            <a:r>
              <a:rPr lang="en-US" sz="3600" smtClean="0">
                <a:solidFill>
                  <a:srgbClr val="000000"/>
                </a:solidFill>
                <a:latin typeface="Times New Roman - 48"/>
              </a:rPr>
              <a:t>A </a:t>
            </a:r>
            <a:r>
              <a:rPr lang="en-US" sz="3600" smtClean="0">
                <a:solidFill>
                  <a:srgbClr val="FF6820"/>
                </a:solidFill>
                <a:latin typeface="Times New Roman - 48"/>
              </a:rPr>
              <a:t>market</a:t>
            </a:r>
            <a:r>
              <a:rPr lang="en-US" sz="3600" smtClean="0">
                <a:solidFill>
                  <a:srgbClr val="000000"/>
                </a:solidFill>
                <a:latin typeface="Times New Roman - 48"/>
              </a:rPr>
              <a:t> is an arrangement that allows  buyers and sellers to exchange things.   Markets exist because no one is self- sufficient.  In other words, none of us  produces </a:t>
            </a:r>
            <a:r>
              <a:rPr lang="en-US" sz="3600" smtClean="0">
                <a:solidFill>
                  <a:srgbClr val="FF6820"/>
                </a:solidFill>
                <a:latin typeface="Times New Roman - 48"/>
              </a:rPr>
              <a:t>all</a:t>
            </a:r>
            <a:r>
              <a:rPr lang="en-US" sz="3600" smtClean="0">
                <a:solidFill>
                  <a:srgbClr val="000000"/>
                </a:solidFill>
                <a:latin typeface="Times New Roman - 48"/>
              </a:rPr>
              <a:t> we require to satisfy our  needs and wants.</a:t>
            </a:r>
          </a:p>
          <a:p>
            <a:pPr algn="ctr"/>
            <a:r>
              <a:rPr lang="en-US" sz="3600" smtClean="0">
                <a:solidFill>
                  <a:srgbClr val="000000"/>
                </a:solidFill>
                <a:latin typeface="Times New Roman - 48"/>
              </a:rPr>
              <a:t>Markets allow us to exchange the things  we have for the things we </a:t>
            </a:r>
            <a:r>
              <a:rPr lang="en-US" sz="3600" smtClean="0">
                <a:solidFill>
                  <a:srgbClr val="FF6820"/>
                </a:solidFill>
                <a:latin typeface="Times New Roman - 48"/>
              </a:rPr>
              <a:t>want</a:t>
            </a:r>
            <a:r>
              <a:rPr lang="en-US" sz="3600" smtClean="0">
                <a:solidFill>
                  <a:srgbClr val="000000"/>
                </a:solidFill>
                <a:latin typeface="Times New Roman - 48"/>
              </a:rPr>
              <a:t>.</a:t>
            </a:r>
            <a:endParaRPr lang="en-US" sz="3600">
              <a:solidFill>
                <a:srgbClr val="000000"/>
              </a:solidFill>
              <a:latin typeface="Times New Roman - 48"/>
            </a:endParaRPr>
          </a:p>
        </p:txBody>
      </p:sp>
    </p:spTree>
    <p:extLst>
      <p:ext uri="{BB962C8B-B14F-4D97-AF65-F5344CB8AC3E}">
        <p14:creationId xmlns:p14="http://schemas.microsoft.com/office/powerpoint/2010/main" val="249196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9369" y="62427"/>
            <a:ext cx="16328708" cy="6463308"/>
          </a:xfrm>
          <a:prstGeom prst="rect">
            <a:avLst/>
          </a:prstGeom>
          <a:noFill/>
        </p:spPr>
        <p:txBody>
          <a:bodyPr vert="horz" rtlCol="0">
            <a:spAutoFit/>
          </a:bodyPr>
          <a:lstStyle/>
          <a:p>
            <a:endParaRPr lang="en-US" smtClean="0"/>
          </a:p>
          <a:p>
            <a:pPr algn="ctr"/>
            <a:r>
              <a:rPr lang="en-US" smtClean="0"/>
              <a:t>I</a:t>
            </a:r>
            <a:r>
              <a:rPr lang="en-US" sz="3600" smtClean="0">
                <a:solidFill>
                  <a:srgbClr val="000000"/>
                </a:solidFill>
                <a:latin typeface="Times New Roman - 48"/>
              </a:rPr>
              <a:t>nstead of being </a:t>
            </a:r>
            <a:r>
              <a:rPr lang="en-US" sz="3600" smtClean="0">
                <a:solidFill>
                  <a:srgbClr val="FF6820"/>
                </a:solidFill>
                <a:latin typeface="Times New Roman - 48"/>
              </a:rPr>
              <a:t>self-sufficient</a:t>
            </a:r>
            <a:r>
              <a:rPr lang="en-US" sz="3600" smtClean="0">
                <a:solidFill>
                  <a:srgbClr val="000000"/>
                </a:solidFill>
                <a:latin typeface="Times New Roman - 48"/>
              </a:rPr>
              <a:t>, each of  us produces just one or a few products.   A nurse specializes in caring for the  sick.  A marine mechanic specializes in  repairing machinery aboard crafts.  A  baker specializes in making breads,  cakes, and cookies.</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Sp</a:t>
            </a:r>
            <a:r>
              <a:rPr lang="en-US" sz="3600" b="1" smtClean="0">
                <a:solidFill>
                  <a:srgbClr val="000000"/>
                </a:solidFill>
                <a:latin typeface="Times New Roman - 48"/>
              </a:rPr>
              <a:t>ecialization</a:t>
            </a:r>
            <a:r>
              <a:rPr lang="en-US" sz="3600" smtClean="0">
                <a:solidFill>
                  <a:srgbClr val="000000"/>
                </a:solidFill>
                <a:latin typeface="Times New Roman - 48"/>
              </a:rPr>
              <a:t> is the concentration of  the productive efforts of individuals and  firms on a </a:t>
            </a:r>
            <a:r>
              <a:rPr lang="en-US" sz="3600" smtClean="0">
                <a:solidFill>
                  <a:srgbClr val="FF6820"/>
                </a:solidFill>
                <a:latin typeface="Times New Roman - 48"/>
              </a:rPr>
              <a:t>limited</a:t>
            </a:r>
            <a:r>
              <a:rPr lang="en-US" sz="3600" smtClean="0">
                <a:solidFill>
                  <a:srgbClr val="000000"/>
                </a:solidFill>
                <a:latin typeface="Times New Roman - 48"/>
              </a:rPr>
              <a:t> number of activities.</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Specialization leads to </a:t>
            </a:r>
            <a:r>
              <a:rPr lang="en-US" sz="3600" smtClean="0">
                <a:solidFill>
                  <a:srgbClr val="FF6820"/>
                </a:solidFill>
                <a:latin typeface="Times New Roman - 48"/>
              </a:rPr>
              <a:t>efficient</a:t>
            </a:r>
            <a:r>
              <a:rPr lang="en-US" sz="3600" smtClean="0">
                <a:solidFill>
                  <a:srgbClr val="000000"/>
                </a:solidFill>
                <a:latin typeface="Times New Roman - 48"/>
              </a:rPr>
              <a:t> use of  resources, including capital, land, and  labor.  It is easier to learn on task or a  few tasks very well than to learn them  all.</a:t>
            </a:r>
            <a:endParaRPr lang="en-US" sz="3600">
              <a:solidFill>
                <a:srgbClr val="000000"/>
              </a:solidFill>
              <a:latin typeface="Times New Roman - 48"/>
            </a:endParaRPr>
          </a:p>
        </p:txBody>
      </p:sp>
    </p:spTree>
    <p:extLst>
      <p:ext uri="{BB962C8B-B14F-4D97-AF65-F5344CB8AC3E}">
        <p14:creationId xmlns:p14="http://schemas.microsoft.com/office/powerpoint/2010/main" val="3971101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39017"/>
            <a:ext cx="16246031" cy="5078313"/>
          </a:xfrm>
          <a:prstGeom prst="rect">
            <a:avLst/>
          </a:prstGeom>
          <a:noFill/>
        </p:spPr>
        <p:txBody>
          <a:bodyPr vert="horz" rtlCol="0">
            <a:spAutoFit/>
          </a:bodyPr>
          <a:lstStyle/>
          <a:p>
            <a:r>
              <a:rPr lang="en-US" sz="3600" smtClean="0">
                <a:solidFill>
                  <a:srgbClr val="000000"/>
                </a:solidFill>
                <a:latin typeface="Times New Roman - 48"/>
              </a:rPr>
              <a:t>Buying and Selling</a:t>
            </a:r>
          </a:p>
          <a:p>
            <a:endParaRPr lang="en-US" sz="3600" smtClean="0">
              <a:solidFill>
                <a:srgbClr val="000000"/>
              </a:solidFill>
              <a:latin typeface="Times New Roman - 48"/>
            </a:endParaRPr>
          </a:p>
          <a:p>
            <a:pPr algn="ctr"/>
            <a:r>
              <a:rPr lang="en-US" sz="3600" smtClean="0">
                <a:solidFill>
                  <a:srgbClr val="000000"/>
                </a:solidFill>
                <a:latin typeface="Times New Roman - 48"/>
              </a:rPr>
              <a:t>Because each of us specializes in  producing just a few products, we need  markets to </a:t>
            </a:r>
            <a:r>
              <a:rPr lang="en-US" sz="3600" smtClean="0">
                <a:solidFill>
                  <a:srgbClr val="FF6820"/>
                </a:solidFill>
                <a:latin typeface="Times New Roman - 48"/>
              </a:rPr>
              <a:t>sell</a:t>
            </a:r>
            <a:r>
              <a:rPr lang="en-US" sz="3600" smtClean="0">
                <a:solidFill>
                  <a:srgbClr val="000000"/>
                </a:solidFill>
                <a:latin typeface="Times New Roman - 48"/>
              </a:rPr>
              <a:t> what we have and to buy  what we want.  The typical person earns  an </a:t>
            </a:r>
            <a:r>
              <a:rPr lang="en-US" sz="3600" smtClean="0">
                <a:solidFill>
                  <a:srgbClr val="FF6820"/>
                </a:solidFill>
                <a:latin typeface="Times New Roman - 48"/>
              </a:rPr>
              <a:t>income</a:t>
            </a:r>
            <a:r>
              <a:rPr lang="en-US" sz="3600" smtClean="0">
                <a:solidFill>
                  <a:srgbClr val="000000"/>
                </a:solidFill>
                <a:latin typeface="Times New Roman - 48"/>
              </a:rPr>
              <a:t> (specializing at a particular  job) and uses this income to buy the  products that he or she wants to  </a:t>
            </a:r>
            <a:r>
              <a:rPr lang="en-US" sz="3600" smtClean="0">
                <a:solidFill>
                  <a:srgbClr val="FF6820"/>
                </a:solidFill>
                <a:latin typeface="Times New Roman - 48"/>
              </a:rPr>
              <a:t>consume</a:t>
            </a:r>
            <a:r>
              <a:rPr lang="en-US" sz="3600" smtClean="0">
                <a:solidFill>
                  <a:srgbClr val="000000"/>
                </a:solidFill>
                <a:latin typeface="Times New Roman - 48"/>
              </a:rPr>
              <a:t>.  </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If each person were self-sufficient,  producing everything he or she wanted  to consume, there would be no </a:t>
            </a:r>
            <a:r>
              <a:rPr lang="en-US" sz="3600" smtClean="0">
                <a:solidFill>
                  <a:srgbClr val="FF6820"/>
                </a:solidFill>
                <a:latin typeface="Times New Roman - 48"/>
              </a:rPr>
              <a:t>need</a:t>
            </a:r>
            <a:r>
              <a:rPr lang="en-US" sz="3600" smtClean="0">
                <a:solidFill>
                  <a:srgbClr val="000000"/>
                </a:solidFill>
                <a:latin typeface="Times New Roman - 48"/>
              </a:rPr>
              <a:t> for  markets.</a:t>
            </a:r>
            <a:endParaRPr lang="en-US" sz="3600">
              <a:solidFill>
                <a:srgbClr val="000000"/>
              </a:solidFill>
              <a:latin typeface="Times New Roman - 48"/>
            </a:endParaRPr>
          </a:p>
        </p:txBody>
      </p:sp>
    </p:spTree>
    <p:extLst>
      <p:ext uri="{BB962C8B-B14F-4D97-AF65-F5344CB8AC3E}">
        <p14:creationId xmlns:p14="http://schemas.microsoft.com/office/powerpoint/2010/main" val="340224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8700" y="124854"/>
            <a:ext cx="16246031" cy="5632311"/>
          </a:xfrm>
          <a:prstGeom prst="rect">
            <a:avLst/>
          </a:prstGeom>
          <a:noFill/>
        </p:spPr>
        <p:txBody>
          <a:bodyPr vert="horz" rtlCol="0">
            <a:spAutoFit/>
          </a:bodyPr>
          <a:lstStyle/>
          <a:p>
            <a:r>
              <a:rPr lang="en-US" sz="3600" smtClean="0">
                <a:solidFill>
                  <a:srgbClr val="000000"/>
                </a:solidFill>
                <a:latin typeface="Times New Roman - 48"/>
              </a:rPr>
              <a:t>Free Market Economy</a:t>
            </a:r>
          </a:p>
          <a:p>
            <a:endParaRPr lang="en-US" sz="3600" smtClean="0">
              <a:solidFill>
                <a:srgbClr val="000000"/>
              </a:solidFill>
              <a:latin typeface="Times New Roman - 48"/>
            </a:endParaRPr>
          </a:p>
          <a:p>
            <a:pPr algn="ctr"/>
            <a:r>
              <a:rPr lang="en-US" sz="3600" smtClean="0">
                <a:solidFill>
                  <a:srgbClr val="000000"/>
                </a:solidFill>
                <a:latin typeface="Times New Roman - 48"/>
              </a:rPr>
              <a:t>Economic systems that are based on  </a:t>
            </a:r>
            <a:r>
              <a:rPr lang="en-US" sz="3600" smtClean="0">
                <a:solidFill>
                  <a:srgbClr val="FF6820"/>
                </a:solidFill>
                <a:latin typeface="Times New Roman - 48"/>
              </a:rPr>
              <a:t>voluntary</a:t>
            </a:r>
            <a:r>
              <a:rPr lang="en-US" sz="3600" smtClean="0">
                <a:solidFill>
                  <a:srgbClr val="000000"/>
                </a:solidFill>
                <a:latin typeface="Times New Roman - 48"/>
              </a:rPr>
              <a:t> exchanges in markets are  called free market economies.  In a free  market economy, individuals and  businesses use markets to exchange  money and products.  In a free market  system, </a:t>
            </a:r>
            <a:r>
              <a:rPr lang="en-US" sz="3600" smtClean="0">
                <a:solidFill>
                  <a:srgbClr val="FF6820"/>
                </a:solidFill>
                <a:latin typeface="Times New Roman - 48"/>
              </a:rPr>
              <a:t>individuals</a:t>
            </a:r>
            <a:r>
              <a:rPr lang="en-US" sz="3600" smtClean="0">
                <a:solidFill>
                  <a:srgbClr val="000000"/>
                </a:solidFill>
                <a:latin typeface="Times New Roman - 48"/>
              </a:rPr>
              <a:t> and privately owned  businesses </a:t>
            </a:r>
            <a:r>
              <a:rPr lang="en-US" sz="3600" smtClean="0">
                <a:solidFill>
                  <a:srgbClr val="FF6820"/>
                </a:solidFill>
                <a:latin typeface="Times New Roman - 48"/>
              </a:rPr>
              <a:t>own</a:t>
            </a:r>
            <a:r>
              <a:rPr lang="en-US" sz="3600" smtClean="0">
                <a:solidFill>
                  <a:srgbClr val="000000"/>
                </a:solidFill>
                <a:latin typeface="Times New Roman - 48"/>
              </a:rPr>
              <a:t> the factors of  production, make what they want, and  buy what they want.</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  In other words, </a:t>
            </a:r>
            <a:r>
              <a:rPr lang="en-US" sz="3600" smtClean="0">
                <a:solidFill>
                  <a:srgbClr val="FF6820"/>
                </a:solidFill>
                <a:latin typeface="Times New Roman - 48"/>
              </a:rPr>
              <a:t>individuals</a:t>
            </a:r>
            <a:r>
              <a:rPr lang="en-US" sz="3600" smtClean="0">
                <a:solidFill>
                  <a:srgbClr val="000000"/>
                </a:solidFill>
                <a:latin typeface="Times New Roman - 48"/>
              </a:rPr>
              <a:t> answer the  three key economic questions of what to  produce, how to produce it, and who  consumes that which is produced.  </a:t>
            </a:r>
            <a:endParaRPr lang="en-US" sz="3600">
              <a:solidFill>
                <a:srgbClr val="000000"/>
              </a:solidFill>
              <a:latin typeface="Times New Roman - 48"/>
            </a:endParaRPr>
          </a:p>
        </p:txBody>
      </p:sp>
    </p:spTree>
    <p:extLst>
      <p:ext uri="{BB962C8B-B14F-4D97-AF65-F5344CB8AC3E}">
        <p14:creationId xmlns:p14="http://schemas.microsoft.com/office/powerpoint/2010/main" val="4026572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3" y="93641"/>
            <a:ext cx="16039338" cy="4524315"/>
          </a:xfrm>
          <a:prstGeom prst="rect">
            <a:avLst/>
          </a:prstGeom>
          <a:noFill/>
        </p:spPr>
        <p:txBody>
          <a:bodyPr vert="horz" rtlCol="0">
            <a:spAutoFit/>
          </a:bodyPr>
          <a:lstStyle/>
          <a:p>
            <a:pPr algn="ctr"/>
            <a:r>
              <a:rPr lang="en-US" sz="3600" smtClean="0">
                <a:solidFill>
                  <a:srgbClr val="000000"/>
                </a:solidFill>
                <a:latin typeface="Times New Roman - 48"/>
              </a:rPr>
              <a:t>The players in the free market economy  are households and </a:t>
            </a:r>
            <a:r>
              <a:rPr lang="en-US" sz="3600" smtClean="0">
                <a:solidFill>
                  <a:srgbClr val="FF6820"/>
                </a:solidFill>
                <a:latin typeface="Times New Roman - 48"/>
              </a:rPr>
              <a:t>firms</a:t>
            </a:r>
            <a:r>
              <a:rPr lang="en-US" sz="3600" smtClean="0">
                <a:solidFill>
                  <a:srgbClr val="000000"/>
                </a:solidFill>
                <a:latin typeface="Times New Roman - 48"/>
              </a:rPr>
              <a:t>.  A household  is a person or group of people living in  the same residence.  </a:t>
            </a:r>
            <a:r>
              <a:rPr lang="en-US" sz="3600" smtClean="0">
                <a:solidFill>
                  <a:srgbClr val="FF6820"/>
                </a:solidFill>
                <a:latin typeface="Times New Roman - 48"/>
              </a:rPr>
              <a:t>Households</a:t>
            </a:r>
            <a:r>
              <a:rPr lang="en-US" sz="3600" smtClean="0">
                <a:solidFill>
                  <a:srgbClr val="000000"/>
                </a:solidFill>
                <a:latin typeface="Times New Roman - 48"/>
              </a:rPr>
              <a:t> own  the factors of production - land, labor,  and capital.  Households are also the  consumers of goods and services.</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A business, or </a:t>
            </a:r>
            <a:r>
              <a:rPr lang="en-US" sz="3600" smtClean="0">
                <a:solidFill>
                  <a:srgbClr val="FF6820"/>
                </a:solidFill>
                <a:latin typeface="Times New Roman - 48"/>
              </a:rPr>
              <a:t>firm</a:t>
            </a:r>
            <a:r>
              <a:rPr lang="en-US" sz="3600" b="1" smtClean="0">
                <a:solidFill>
                  <a:srgbClr val="000000"/>
                </a:solidFill>
                <a:latin typeface="Times New Roman - 48"/>
              </a:rPr>
              <a:t>,</a:t>
            </a:r>
            <a:r>
              <a:rPr lang="en-US" sz="3600" smtClean="0">
                <a:solidFill>
                  <a:srgbClr val="000000"/>
                </a:solidFill>
                <a:latin typeface="Times New Roman - 48"/>
              </a:rPr>
              <a:t> is an organization  that uses resources to produce a  product, which it then sells.  Firms  transform "</a:t>
            </a:r>
            <a:r>
              <a:rPr lang="en-US" sz="3600" smtClean="0">
                <a:solidFill>
                  <a:srgbClr val="FF6820"/>
                </a:solidFill>
                <a:latin typeface="Times New Roman - 48"/>
              </a:rPr>
              <a:t>inputs</a:t>
            </a:r>
            <a:r>
              <a:rPr lang="en-US" sz="3600" smtClean="0">
                <a:solidFill>
                  <a:srgbClr val="000000"/>
                </a:solidFill>
                <a:latin typeface="Times New Roman - 48"/>
              </a:rPr>
              <a:t>," or factors of  production, into "outputs," or products.</a:t>
            </a:r>
            <a:endParaRPr lang="en-US" sz="3600">
              <a:solidFill>
                <a:srgbClr val="000000"/>
              </a:solidFill>
              <a:latin typeface="Times New Roman - 48"/>
            </a:endParaRPr>
          </a:p>
        </p:txBody>
      </p:sp>
    </p:spTree>
    <p:extLst>
      <p:ext uri="{BB962C8B-B14F-4D97-AF65-F5344CB8AC3E}">
        <p14:creationId xmlns:p14="http://schemas.microsoft.com/office/powerpoint/2010/main" val="238253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3" y="62427"/>
            <a:ext cx="16039338" cy="5632311"/>
          </a:xfrm>
          <a:prstGeom prst="rect">
            <a:avLst/>
          </a:prstGeom>
          <a:noFill/>
        </p:spPr>
        <p:txBody>
          <a:bodyPr vert="horz" rtlCol="0">
            <a:spAutoFit/>
          </a:bodyPr>
          <a:lstStyle/>
          <a:p>
            <a:pPr algn="ctr"/>
            <a:r>
              <a:rPr lang="en-US" sz="3600" smtClean="0">
                <a:solidFill>
                  <a:srgbClr val="000000"/>
                </a:solidFill>
                <a:latin typeface="Times New Roman - 48"/>
              </a:rPr>
              <a:t>A </a:t>
            </a:r>
            <a:r>
              <a:rPr lang="en-US" sz="3600" smtClean="0">
                <a:solidFill>
                  <a:srgbClr val="FF6820"/>
                </a:solidFill>
                <a:latin typeface="Times New Roman - 48"/>
              </a:rPr>
              <a:t>factor market</a:t>
            </a:r>
            <a:r>
              <a:rPr lang="en-US" sz="3600" smtClean="0">
                <a:solidFill>
                  <a:srgbClr val="000000"/>
                </a:solidFill>
                <a:latin typeface="Times New Roman - 48"/>
              </a:rPr>
              <a:t> is a market in which  firms purchase the factors of  production form </a:t>
            </a:r>
            <a:r>
              <a:rPr lang="en-US" sz="3600" smtClean="0">
                <a:solidFill>
                  <a:srgbClr val="FF6820"/>
                </a:solidFill>
                <a:latin typeface="Times New Roman - 48"/>
              </a:rPr>
              <a:t>households</a:t>
            </a:r>
            <a:r>
              <a:rPr lang="en-US" sz="3600" smtClean="0">
                <a:solidFill>
                  <a:srgbClr val="000000"/>
                </a:solidFill>
                <a:latin typeface="Times New Roman - 48"/>
              </a:rPr>
              <a:t>.</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Firms purchase or rent land (natural  resources).  They </a:t>
            </a:r>
            <a:r>
              <a:rPr lang="en-US" sz="3600" smtClean="0">
                <a:solidFill>
                  <a:srgbClr val="FF6820"/>
                </a:solidFill>
                <a:latin typeface="Times New Roman - 48"/>
              </a:rPr>
              <a:t>hire</a:t>
            </a:r>
            <a:r>
              <a:rPr lang="en-US" sz="3600" smtClean="0">
                <a:solidFill>
                  <a:srgbClr val="000000"/>
                </a:solidFill>
                <a:latin typeface="Times New Roman - 48"/>
              </a:rPr>
              <a:t> workers, paying  them wages or salaries for their labor.   They also borrow money from  households to purchase capital, paying  households interest or profits in return.   </a:t>
            </a:r>
            <a:r>
              <a:rPr lang="en-US" sz="3600" smtClean="0">
                <a:solidFill>
                  <a:srgbClr val="FF6820"/>
                </a:solidFill>
                <a:latin typeface="Times New Roman - 48"/>
              </a:rPr>
              <a:t>Profit</a:t>
            </a:r>
            <a:r>
              <a:rPr lang="en-US" sz="3600" smtClean="0">
                <a:solidFill>
                  <a:srgbClr val="000000"/>
                </a:solidFill>
                <a:latin typeface="Times New Roman - 48"/>
              </a:rPr>
              <a:t> is the financial gain made in a  transaction.</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The market in which households  </a:t>
            </a:r>
            <a:r>
              <a:rPr lang="en-US" sz="3600" smtClean="0">
                <a:solidFill>
                  <a:srgbClr val="FF6820"/>
                </a:solidFill>
                <a:latin typeface="Times New Roman - 48"/>
              </a:rPr>
              <a:t>purchase</a:t>
            </a:r>
            <a:r>
              <a:rPr lang="en-US" sz="3600" smtClean="0">
                <a:solidFill>
                  <a:srgbClr val="000000"/>
                </a:solidFill>
                <a:latin typeface="Times New Roman - 48"/>
              </a:rPr>
              <a:t> the goods and services that  firms produce is the </a:t>
            </a:r>
            <a:r>
              <a:rPr lang="en-US" sz="3600" smtClean="0">
                <a:solidFill>
                  <a:srgbClr val="FF6820"/>
                </a:solidFill>
                <a:latin typeface="Times New Roman - 48"/>
              </a:rPr>
              <a:t>product market</a:t>
            </a:r>
            <a:r>
              <a:rPr lang="en-US" sz="3600" b="1" smtClean="0">
                <a:solidFill>
                  <a:srgbClr val="000000"/>
                </a:solidFill>
                <a:latin typeface="Times New Roman - 48"/>
              </a:rPr>
              <a:t>.</a:t>
            </a:r>
            <a:endParaRPr lang="en-US" sz="3600" b="1">
              <a:solidFill>
                <a:srgbClr val="000000"/>
              </a:solidFill>
              <a:latin typeface="Times New Roman - 48"/>
            </a:endParaRPr>
          </a:p>
        </p:txBody>
      </p:sp>
    </p:spTree>
    <p:extLst>
      <p:ext uri="{BB962C8B-B14F-4D97-AF65-F5344CB8AC3E}">
        <p14:creationId xmlns:p14="http://schemas.microsoft.com/office/powerpoint/2010/main" val="134000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008" y="62427"/>
            <a:ext cx="15873984" cy="2308324"/>
          </a:xfrm>
          <a:prstGeom prst="rect">
            <a:avLst/>
          </a:prstGeom>
          <a:noFill/>
        </p:spPr>
        <p:txBody>
          <a:bodyPr vert="horz" rtlCol="0">
            <a:spAutoFit/>
          </a:bodyPr>
          <a:lstStyle/>
          <a:p>
            <a:pPr algn="ctr"/>
            <a:r>
              <a:rPr lang="en-US" sz="3600" smtClean="0">
                <a:solidFill>
                  <a:srgbClr val="000000"/>
                </a:solidFill>
                <a:latin typeface="Times New Roman - 48"/>
              </a:rPr>
              <a:t>According to </a:t>
            </a:r>
            <a:r>
              <a:rPr lang="en-US" sz="3600" smtClean="0">
                <a:solidFill>
                  <a:srgbClr val="FF6820"/>
                </a:solidFill>
                <a:latin typeface="Times New Roman - 48"/>
              </a:rPr>
              <a:t>Adam Smith</a:t>
            </a:r>
            <a:r>
              <a:rPr lang="en-US" sz="3600" smtClean="0">
                <a:solidFill>
                  <a:srgbClr val="000000"/>
                </a:solidFill>
                <a:latin typeface="Times New Roman - 48"/>
              </a:rPr>
              <a:t>, </a:t>
            </a:r>
            <a:r>
              <a:rPr lang="en-US" sz="3600" smtClean="0">
                <a:solidFill>
                  <a:srgbClr val="FF6820"/>
                </a:solidFill>
                <a:latin typeface="Times New Roman - 48"/>
              </a:rPr>
              <a:t>competitio</a:t>
            </a:r>
            <a:r>
              <a:rPr lang="en-US" sz="3600" smtClean="0">
                <a:solidFill>
                  <a:srgbClr val="000000"/>
                </a:solidFill>
                <a:latin typeface="Times New Roman - 48"/>
              </a:rPr>
              <a:t>n  and our own self-interest keep the  marketplace functioning.  Adam Smith  was a Scottish social philosopher, who,  in 1776, published a book titled </a:t>
            </a:r>
            <a:r>
              <a:rPr lang="en-US" sz="3600" i="1" smtClean="0">
                <a:solidFill>
                  <a:srgbClr val="FF6820"/>
                </a:solidFill>
                <a:latin typeface="Times New Roman - 48"/>
              </a:rPr>
              <a:t>The  Wealth of Nations</a:t>
            </a:r>
            <a:r>
              <a:rPr lang="en-US" sz="3600" smtClean="0">
                <a:solidFill>
                  <a:srgbClr val="000000"/>
                </a:solidFill>
                <a:latin typeface="Times New Roman - 48"/>
              </a:rPr>
              <a:t>, in which he  described how the market functions.</a:t>
            </a:r>
            <a:endParaRPr lang="en-US" sz="3600">
              <a:solidFill>
                <a:srgbClr val="000000"/>
              </a:solidFill>
              <a:latin typeface="Times New Roman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198817" y="2565400"/>
            <a:ext cx="2874886" cy="3276599"/>
          </a:xfrm>
          <a:prstGeom prst="rect">
            <a:avLst/>
          </a:prstGeom>
          <a:solidFill>
            <a:scrgbClr r="0" g="0" b="0">
              <a:alpha val="0"/>
            </a:scrgbClr>
          </a:solidFill>
        </p:spPr>
      </p:pic>
      <p:sp>
        <p:nvSpPr>
          <p:cNvPr id="4" name="TextBox 3"/>
          <p:cNvSpPr txBox="1"/>
          <p:nvPr/>
        </p:nvSpPr>
        <p:spPr>
          <a:xfrm>
            <a:off x="266700" y="6299200"/>
            <a:ext cx="16039338" cy="2246769"/>
          </a:xfrm>
          <a:prstGeom prst="rect">
            <a:avLst/>
          </a:prstGeom>
          <a:noFill/>
        </p:spPr>
        <p:txBody>
          <a:bodyPr vert="horz" rtlCol="0">
            <a:spAutoFit/>
          </a:bodyPr>
          <a:lstStyle/>
          <a:p>
            <a:pPr algn="ctr"/>
            <a:r>
              <a:rPr lang="en-US" sz="3500" dirty="0" smtClean="0">
                <a:solidFill>
                  <a:srgbClr val="000000"/>
                </a:solidFill>
                <a:latin typeface="Times New Roman - 47"/>
              </a:rPr>
              <a:t>Smith observed that an economy is  made up of countless </a:t>
            </a:r>
            <a:r>
              <a:rPr lang="en-US" sz="3500" dirty="0" smtClean="0">
                <a:solidFill>
                  <a:srgbClr val="FF6820"/>
                </a:solidFill>
                <a:latin typeface="Times New Roman - 47"/>
              </a:rPr>
              <a:t>individual  </a:t>
            </a:r>
            <a:r>
              <a:rPr lang="en-US" sz="3500" dirty="0" smtClean="0">
                <a:solidFill>
                  <a:srgbClr val="000000"/>
                </a:solidFill>
                <a:latin typeface="Times New Roman - 47"/>
              </a:rPr>
              <a:t>transactions.  In each transaction, the  buyer and seller consider only their self- interest, or their own </a:t>
            </a:r>
            <a:r>
              <a:rPr lang="en-US" sz="3500" dirty="0" smtClean="0">
                <a:solidFill>
                  <a:srgbClr val="FF6820"/>
                </a:solidFill>
                <a:latin typeface="Times New Roman - 47"/>
              </a:rPr>
              <a:t>personal</a:t>
            </a:r>
            <a:r>
              <a:rPr lang="en-US" sz="3500" dirty="0" smtClean="0">
                <a:solidFill>
                  <a:srgbClr val="000000"/>
                </a:solidFill>
                <a:latin typeface="Times New Roman - 47"/>
              </a:rPr>
              <a:t> gain.   Self-interest, in other words, is the  motivating force in the free market.</a:t>
            </a:r>
            <a:endParaRPr lang="en-US" sz="3500" dirty="0">
              <a:solidFill>
                <a:srgbClr val="000000"/>
              </a:solidFill>
              <a:latin typeface="Times New Roman - 47"/>
            </a:endParaRPr>
          </a:p>
        </p:txBody>
      </p:sp>
    </p:spTree>
    <p:extLst>
      <p:ext uri="{BB962C8B-B14F-4D97-AF65-F5344CB8AC3E}">
        <p14:creationId xmlns:p14="http://schemas.microsoft.com/office/powerpoint/2010/main" val="2912401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008" y="54624"/>
            <a:ext cx="16204692" cy="4481513"/>
          </a:xfrm>
          <a:prstGeom prst="rect">
            <a:avLst/>
          </a:prstGeom>
          <a:noFill/>
        </p:spPr>
        <p:txBody>
          <a:bodyPr vert="horz" rtlCol="0">
            <a:spAutoFit/>
          </a:bodyPr>
          <a:lstStyle/>
          <a:p>
            <a:pPr algn="ctr"/>
            <a:r>
              <a:rPr lang="en-US" sz="3500" dirty="0" smtClean="0">
                <a:solidFill>
                  <a:srgbClr val="000000"/>
                </a:solidFill>
                <a:latin typeface="Times New Roman - 47"/>
              </a:rPr>
              <a:t>Consumers (households), in pursuit of  their self-interest, have the incentive to  look for lower prices.  An </a:t>
            </a:r>
            <a:r>
              <a:rPr lang="en-US" sz="3500" dirty="0" smtClean="0">
                <a:solidFill>
                  <a:srgbClr val="FF6820"/>
                </a:solidFill>
                <a:latin typeface="Times New Roman - 47"/>
              </a:rPr>
              <a:t>incentive</a:t>
            </a:r>
            <a:r>
              <a:rPr lang="en-US" sz="3500" dirty="0" smtClean="0">
                <a:solidFill>
                  <a:srgbClr val="000000"/>
                </a:solidFill>
                <a:latin typeface="Times New Roman - 47"/>
              </a:rPr>
              <a:t> is  the hope of reward or the fear of  punishment that encourages a person to  </a:t>
            </a:r>
            <a:r>
              <a:rPr lang="en-US" sz="3500" dirty="0" smtClean="0">
                <a:solidFill>
                  <a:srgbClr val="FF6820"/>
                </a:solidFill>
                <a:latin typeface="Times New Roman - 47"/>
              </a:rPr>
              <a:t>behave</a:t>
            </a:r>
            <a:r>
              <a:rPr lang="en-US" sz="3500" dirty="0" smtClean="0">
                <a:solidFill>
                  <a:srgbClr val="000000"/>
                </a:solidFill>
                <a:latin typeface="Times New Roman - 47"/>
              </a:rPr>
              <a:t> in a certain way.</a:t>
            </a:r>
          </a:p>
          <a:p>
            <a:pPr algn="ctr"/>
            <a:endParaRPr lang="en-US" sz="3500" dirty="0" smtClean="0">
              <a:solidFill>
                <a:srgbClr val="000000"/>
              </a:solidFill>
              <a:latin typeface="Times New Roman - 47"/>
            </a:endParaRPr>
          </a:p>
          <a:p>
            <a:pPr algn="ctr"/>
            <a:r>
              <a:rPr lang="en-US" sz="3500" dirty="0" smtClean="0">
                <a:solidFill>
                  <a:srgbClr val="000000"/>
                </a:solidFill>
                <a:latin typeface="Times New Roman - 47"/>
              </a:rPr>
              <a:t>Adam Smith observed that people  respond </a:t>
            </a:r>
            <a:r>
              <a:rPr lang="en-US" sz="3500" dirty="0" smtClean="0">
                <a:solidFill>
                  <a:srgbClr val="FF6820"/>
                </a:solidFill>
                <a:latin typeface="Times New Roman - 47"/>
              </a:rPr>
              <a:t>predictably</a:t>
            </a:r>
            <a:r>
              <a:rPr lang="en-US" sz="3500" dirty="0" smtClean="0">
                <a:solidFill>
                  <a:srgbClr val="000000"/>
                </a:solidFill>
                <a:latin typeface="Times New Roman - 47"/>
              </a:rPr>
              <a:t> to both positive and  negative incentives.  As for </a:t>
            </a:r>
            <a:r>
              <a:rPr lang="en-US" sz="3500" dirty="0" err="1" smtClean="0">
                <a:solidFill>
                  <a:srgbClr val="000000"/>
                </a:solidFill>
                <a:latin typeface="Times New Roman - 47"/>
              </a:rPr>
              <a:t>consumers,we</a:t>
            </a:r>
            <a:r>
              <a:rPr lang="en-US" sz="3500" dirty="0" smtClean="0">
                <a:solidFill>
                  <a:srgbClr val="000000"/>
                </a:solidFill>
                <a:latin typeface="Times New Roman - 47"/>
              </a:rPr>
              <a:t> </a:t>
            </a:r>
            <a:r>
              <a:rPr lang="en-US" sz="3500" dirty="0" smtClean="0">
                <a:solidFill>
                  <a:srgbClr val="000000"/>
                </a:solidFill>
                <a:latin typeface="Times New Roman - 47"/>
              </a:rPr>
              <a:t>can predict that they will respond to  the positive incentive of </a:t>
            </a:r>
            <a:r>
              <a:rPr lang="en-US" sz="3500" dirty="0" smtClean="0">
                <a:solidFill>
                  <a:srgbClr val="FF6820"/>
                </a:solidFill>
                <a:latin typeface="Times New Roman - 47"/>
              </a:rPr>
              <a:t>lower</a:t>
            </a:r>
            <a:r>
              <a:rPr lang="en-US" sz="3500" dirty="0" smtClean="0">
                <a:solidFill>
                  <a:srgbClr val="000000"/>
                </a:solidFill>
                <a:latin typeface="Times New Roman - 47"/>
              </a:rPr>
              <a:t> prices.   This makes sense, because spending  less money on a good lowers the </a:t>
            </a:r>
            <a:r>
              <a:rPr lang="en-US" sz="3500" dirty="0" smtClean="0">
                <a:solidFill>
                  <a:srgbClr val="000000"/>
                </a:solidFill>
                <a:latin typeface="Times New Roman - 47"/>
              </a:rPr>
              <a:t> </a:t>
            </a:r>
            <a:r>
              <a:rPr lang="en-US" sz="3500" dirty="0" smtClean="0">
                <a:solidFill>
                  <a:srgbClr val="FF6820"/>
                </a:solidFill>
                <a:latin typeface="Times New Roman - 47"/>
              </a:rPr>
              <a:t>opportunity</a:t>
            </a:r>
            <a:r>
              <a:rPr lang="en-US" sz="3500" dirty="0" smtClean="0">
                <a:solidFill>
                  <a:srgbClr val="000000"/>
                </a:solidFill>
                <a:latin typeface="Times New Roman - 47"/>
              </a:rPr>
              <a:t> </a:t>
            </a:r>
            <a:r>
              <a:rPr lang="en-US" sz="3500" dirty="0" smtClean="0">
                <a:solidFill>
                  <a:srgbClr val="000000"/>
                </a:solidFill>
                <a:latin typeface="Times New Roman - 47"/>
              </a:rPr>
              <a:t>cost of the purchase.</a:t>
            </a:r>
            <a:endParaRPr lang="en-US" sz="3500" dirty="0">
              <a:solidFill>
                <a:srgbClr val="000000"/>
              </a:solidFill>
              <a:latin typeface="Times New Roman - 47"/>
            </a:endParaRPr>
          </a:p>
        </p:txBody>
      </p:sp>
    </p:spTree>
    <p:extLst>
      <p:ext uri="{BB962C8B-B14F-4D97-AF65-F5344CB8AC3E}">
        <p14:creationId xmlns:p14="http://schemas.microsoft.com/office/powerpoint/2010/main" val="143116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3385" y="218495"/>
            <a:ext cx="15708630" cy="4939814"/>
          </a:xfrm>
          <a:prstGeom prst="rect">
            <a:avLst/>
          </a:prstGeom>
          <a:noFill/>
        </p:spPr>
        <p:txBody>
          <a:bodyPr vert="horz" rtlCol="0">
            <a:spAutoFit/>
          </a:bodyPr>
          <a:lstStyle/>
          <a:p>
            <a:pPr algn="ctr"/>
            <a:r>
              <a:rPr lang="en-US" sz="3500" smtClean="0">
                <a:solidFill>
                  <a:srgbClr val="000000"/>
                </a:solidFill>
                <a:latin typeface="Times New Roman - 47"/>
              </a:rPr>
              <a:t>Firms, meanwhile, seek to make  greater </a:t>
            </a:r>
            <a:r>
              <a:rPr lang="en-US" sz="3500" smtClean="0">
                <a:solidFill>
                  <a:srgbClr val="FF6820"/>
                </a:solidFill>
                <a:latin typeface="Times New Roman - 47"/>
              </a:rPr>
              <a:t>profits</a:t>
            </a:r>
            <a:r>
              <a:rPr lang="en-US" sz="3500" smtClean="0">
                <a:solidFill>
                  <a:srgbClr val="000000"/>
                </a:solidFill>
                <a:latin typeface="Times New Roman - 47"/>
              </a:rPr>
              <a:t> by increasing sales.   Let's take, for example, a boxer  manufacturer.  The manufacturer  produces and sells polka-dotted boxers  and striped boxers.  The striped boxers  are far </a:t>
            </a:r>
            <a:r>
              <a:rPr lang="en-US" sz="3500" smtClean="0">
                <a:solidFill>
                  <a:srgbClr val="FF6820"/>
                </a:solidFill>
                <a:latin typeface="Times New Roman - 47"/>
              </a:rPr>
              <a:t>outselling</a:t>
            </a:r>
            <a:r>
              <a:rPr lang="en-US" sz="3500" smtClean="0">
                <a:solidFill>
                  <a:srgbClr val="000000"/>
                </a:solidFill>
                <a:latin typeface="Times New Roman - 47"/>
              </a:rPr>
              <a:t> the polka-dotted  boxers.  The manufacturer has the  </a:t>
            </a:r>
            <a:r>
              <a:rPr lang="en-US" sz="3500" smtClean="0">
                <a:solidFill>
                  <a:srgbClr val="FF6820"/>
                </a:solidFill>
                <a:latin typeface="Times New Roman - 47"/>
              </a:rPr>
              <a:t>incentive</a:t>
            </a:r>
            <a:r>
              <a:rPr lang="en-US" sz="3500" smtClean="0">
                <a:solidFill>
                  <a:srgbClr val="000000"/>
                </a:solidFill>
                <a:latin typeface="Times New Roman - 47"/>
              </a:rPr>
              <a:t> - from more potential sales  and profits - to produce more striped  boxers.</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Other manufacturers, observing  consumers' desire for striped boxers,  also have the incentive to sell striped  boxers.  With all these manufacturers  in the market, </a:t>
            </a:r>
            <a:r>
              <a:rPr lang="en-US" sz="3500" smtClean="0">
                <a:solidFill>
                  <a:srgbClr val="FF6820"/>
                </a:solidFill>
                <a:latin typeface="Times New Roman - 47"/>
              </a:rPr>
              <a:t>consumers</a:t>
            </a:r>
            <a:r>
              <a:rPr lang="en-US" sz="3500" smtClean="0">
                <a:solidFill>
                  <a:srgbClr val="000000"/>
                </a:solidFill>
                <a:latin typeface="Times New Roman - 47"/>
              </a:rPr>
              <a:t> have all the  striped boxers they want.</a:t>
            </a:r>
            <a:endParaRPr lang="en-US" sz="3500">
              <a:solidFill>
                <a:srgbClr val="000000"/>
              </a:solidFill>
              <a:latin typeface="Times New Roman - 47"/>
            </a:endParaRPr>
          </a:p>
        </p:txBody>
      </p:sp>
    </p:spTree>
    <p:extLst>
      <p:ext uri="{BB962C8B-B14F-4D97-AF65-F5344CB8AC3E}">
        <p14:creationId xmlns:p14="http://schemas.microsoft.com/office/powerpoint/2010/main" val="43956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04900" y="1651000"/>
            <a:ext cx="14706600" cy="5078313"/>
          </a:xfrm>
          <a:prstGeom prst="rect">
            <a:avLst/>
          </a:prstGeom>
          <a:noFill/>
        </p:spPr>
        <p:txBody>
          <a:bodyPr vert="horz" wrap="square" rtlCol="0">
            <a:spAutoFit/>
          </a:bodyPr>
          <a:lstStyle/>
          <a:p>
            <a:pPr algn="ctr"/>
            <a:r>
              <a:rPr lang="en-US" sz="3600" dirty="0" smtClean="0">
                <a:latin typeface="Times New Roman - 48"/>
              </a:rPr>
              <a:t>Three Key Economic Questions:</a:t>
            </a:r>
          </a:p>
          <a:p>
            <a:pPr algn="ctr"/>
            <a:r>
              <a:rPr lang="en-US" sz="3600" dirty="0" smtClean="0">
                <a:latin typeface="Times New Roman - 48"/>
              </a:rPr>
              <a:t>Because economic resources are  limited</a:t>
            </a:r>
            <a:r>
              <a:rPr lang="en-US" sz="3600" dirty="0" smtClean="0">
                <a:solidFill>
                  <a:srgbClr val="000000"/>
                </a:solidFill>
                <a:latin typeface="Times New Roman - 48"/>
              </a:rPr>
              <a:t>, every society must answer three key economics questions.</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W</a:t>
            </a:r>
            <a:r>
              <a:rPr lang="en-US" sz="3600" dirty="0" smtClean="0">
                <a:solidFill>
                  <a:srgbClr val="FF6820"/>
                </a:solidFill>
                <a:latin typeface="Times New Roman - 48"/>
              </a:rPr>
              <a:t>hat</a:t>
            </a:r>
            <a:r>
              <a:rPr lang="en-US" sz="3600" dirty="0" smtClean="0">
                <a:solidFill>
                  <a:srgbClr val="000000"/>
                </a:solidFill>
                <a:latin typeface="Times New Roman - 48"/>
              </a:rPr>
              <a:t> goods and services should be  produced?</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H</a:t>
            </a:r>
            <a:r>
              <a:rPr lang="en-US" sz="3600" dirty="0" smtClean="0">
                <a:solidFill>
                  <a:srgbClr val="FF6820"/>
                </a:solidFill>
                <a:latin typeface="Times New Roman - 48"/>
              </a:rPr>
              <a:t>ow</a:t>
            </a:r>
            <a:r>
              <a:rPr lang="en-US" sz="3600" dirty="0" smtClean="0">
                <a:solidFill>
                  <a:srgbClr val="000000"/>
                </a:solidFill>
                <a:latin typeface="Times New Roman - 48"/>
              </a:rPr>
              <a:t> should these goods and services  by produced?</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W</a:t>
            </a:r>
            <a:r>
              <a:rPr lang="en-US" sz="3600" dirty="0" smtClean="0">
                <a:solidFill>
                  <a:srgbClr val="FF6820"/>
                </a:solidFill>
                <a:latin typeface="Times New Roman - 48"/>
              </a:rPr>
              <a:t>ho</a:t>
            </a:r>
            <a:r>
              <a:rPr lang="en-US" sz="3600" dirty="0" smtClean="0">
                <a:solidFill>
                  <a:srgbClr val="000000"/>
                </a:solidFill>
                <a:latin typeface="Times New Roman - 48"/>
              </a:rPr>
              <a:t> consumes these goods and  services?</a:t>
            </a:r>
            <a:endParaRPr lang="en-US" sz="3600" dirty="0">
              <a:solidFill>
                <a:srgbClr val="000000"/>
              </a:solidFill>
              <a:latin typeface="Times New Roman - 48"/>
            </a:endParaRPr>
          </a:p>
        </p:txBody>
      </p:sp>
    </p:spTree>
    <p:extLst>
      <p:ext uri="{BB962C8B-B14F-4D97-AF65-F5344CB8AC3E}">
        <p14:creationId xmlns:p14="http://schemas.microsoft.com/office/powerpoint/2010/main" val="1947341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4016" y="101444"/>
            <a:ext cx="15460599" cy="8171468"/>
          </a:xfrm>
          <a:prstGeom prst="rect">
            <a:avLst/>
          </a:prstGeom>
          <a:noFill/>
        </p:spPr>
        <p:txBody>
          <a:bodyPr vert="horz" rtlCol="0">
            <a:spAutoFit/>
          </a:bodyPr>
          <a:lstStyle/>
          <a:p>
            <a:pPr algn="ctr"/>
            <a:r>
              <a:rPr lang="en-US" sz="3500" smtClean="0">
                <a:solidFill>
                  <a:srgbClr val="000000"/>
                </a:solidFill>
                <a:latin typeface="Times New Roman - 47"/>
              </a:rPr>
              <a:t>Manufacturers also have a second  incentive - to make the most profit in  selling striped boxers.  What keeps  manufacturers' pursuit of profit from  causing prices to </a:t>
            </a:r>
            <a:r>
              <a:rPr lang="en-US" sz="3500" smtClean="0">
                <a:solidFill>
                  <a:srgbClr val="FF6820"/>
                </a:solidFill>
                <a:latin typeface="Times New Roman - 47"/>
              </a:rPr>
              <a:t>skyrocket</a:t>
            </a:r>
            <a:r>
              <a:rPr lang="en-US" sz="3500" smtClean="0">
                <a:solidFill>
                  <a:srgbClr val="000000"/>
                </a:solidFill>
                <a:latin typeface="Times New Roman - 47"/>
              </a:rPr>
              <a:t>?  </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If one manufacturer begins charging  $30.00 for a striped boxers, another  manufacturer can come along and sell  striped boxers for $25.00.  If the first  manufacturer wants to sell any more  striped boxers, he or she had better  </a:t>
            </a:r>
            <a:r>
              <a:rPr lang="en-US" sz="3500" smtClean="0">
                <a:solidFill>
                  <a:srgbClr val="FF6820"/>
                </a:solidFill>
                <a:latin typeface="Times New Roman - 47"/>
              </a:rPr>
              <a:t>drop</a:t>
            </a:r>
            <a:r>
              <a:rPr lang="en-US" sz="3500" smtClean="0">
                <a:solidFill>
                  <a:srgbClr val="000000"/>
                </a:solidFill>
                <a:latin typeface="Times New Roman - 47"/>
              </a:rPr>
              <a:t> the selling price. </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Consumers, pursuing their self- interest, will buy the lower-priced  boxer.  Economist call this struggle  among producers for the dollars of  consumers </a:t>
            </a:r>
            <a:r>
              <a:rPr lang="en-US" sz="3500" smtClean="0">
                <a:solidFill>
                  <a:srgbClr val="FF6820"/>
                </a:solidFill>
                <a:latin typeface="Times New Roman - 47"/>
              </a:rPr>
              <a:t>competition</a:t>
            </a:r>
            <a:r>
              <a:rPr lang="en-US" sz="3500" smtClean="0">
                <a:solidFill>
                  <a:srgbClr val="000000"/>
                </a:solidFill>
                <a:latin typeface="Times New Roman - 47"/>
              </a:rPr>
              <a:t>.</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While self-interest is the motivating  force behind the free market,  </a:t>
            </a:r>
            <a:r>
              <a:rPr lang="en-US" sz="3500" smtClean="0">
                <a:solidFill>
                  <a:srgbClr val="FF6820"/>
                </a:solidFill>
                <a:latin typeface="Times New Roman - 47"/>
              </a:rPr>
              <a:t>competition</a:t>
            </a:r>
            <a:r>
              <a:rPr lang="en-US" sz="3500" smtClean="0">
                <a:solidFill>
                  <a:srgbClr val="000000"/>
                </a:solidFill>
                <a:latin typeface="Times New Roman - 47"/>
              </a:rPr>
              <a:t> is the regulating force.</a:t>
            </a:r>
            <a:endParaRPr lang="en-US" sz="3500">
              <a:solidFill>
                <a:srgbClr val="000000"/>
              </a:solidFill>
              <a:latin typeface="Times New Roman - 47"/>
            </a:endParaRPr>
          </a:p>
        </p:txBody>
      </p:sp>
    </p:spTree>
    <p:extLst>
      <p:ext uri="{BB962C8B-B14F-4D97-AF65-F5344CB8AC3E}">
        <p14:creationId xmlns:p14="http://schemas.microsoft.com/office/powerpoint/2010/main" val="1623496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3346" y="62427"/>
            <a:ext cx="16122015" cy="5632311"/>
          </a:xfrm>
          <a:prstGeom prst="rect">
            <a:avLst/>
          </a:prstGeom>
          <a:noFill/>
        </p:spPr>
        <p:txBody>
          <a:bodyPr vert="horz" rtlCol="0">
            <a:spAutoFit/>
          </a:bodyPr>
          <a:lstStyle/>
          <a:p>
            <a:pPr algn="ctr"/>
            <a:r>
              <a:rPr lang="en-US" sz="3600" smtClean="0">
                <a:solidFill>
                  <a:srgbClr val="000000"/>
                </a:solidFill>
                <a:latin typeface="Times New Roman - 48"/>
              </a:rPr>
              <a:t>Self-interest and competition work  together to </a:t>
            </a:r>
            <a:r>
              <a:rPr lang="en-US" sz="3600" smtClean="0">
                <a:solidFill>
                  <a:srgbClr val="FF6820"/>
                </a:solidFill>
                <a:latin typeface="Times New Roman - 48"/>
              </a:rPr>
              <a:t>regulate</a:t>
            </a:r>
            <a:r>
              <a:rPr lang="en-US" sz="3600" smtClean="0">
                <a:solidFill>
                  <a:srgbClr val="000000"/>
                </a:solidFill>
                <a:latin typeface="Times New Roman - 48"/>
              </a:rPr>
              <a:t> the marketplace.  </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Self-interest spurs consumers to  purchase certain goods and services  and firms to produce them.   </a:t>
            </a:r>
            <a:r>
              <a:rPr lang="en-US" sz="3600" smtClean="0">
                <a:solidFill>
                  <a:srgbClr val="FF6820"/>
                </a:solidFill>
                <a:latin typeface="Times New Roman - 48"/>
              </a:rPr>
              <a:t>Competition</a:t>
            </a:r>
            <a:r>
              <a:rPr lang="en-US" sz="3600" smtClean="0">
                <a:solidFill>
                  <a:srgbClr val="000000"/>
                </a:solidFill>
                <a:latin typeface="Times New Roman - 48"/>
              </a:rPr>
              <a:t> causes more production  and moderates firms' quests for higher  prices.  The overall result is that  consumers get the products they want  at </a:t>
            </a:r>
            <a:r>
              <a:rPr lang="en-US" sz="3600" smtClean="0">
                <a:solidFill>
                  <a:srgbClr val="FF6820"/>
                </a:solidFill>
                <a:latin typeface="Times New Roman - 48"/>
              </a:rPr>
              <a:t>prices</a:t>
            </a:r>
            <a:r>
              <a:rPr lang="en-US" sz="3600" smtClean="0">
                <a:solidFill>
                  <a:srgbClr val="000000"/>
                </a:solidFill>
                <a:latin typeface="Times New Roman - 48"/>
              </a:rPr>
              <a:t> that closely  reflect the cost of  producing them.  All of this happens  without any central plan or direction. </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 Adam Smith called this phenomenon  "the </a:t>
            </a:r>
            <a:r>
              <a:rPr lang="en-US" sz="3600" smtClean="0">
                <a:solidFill>
                  <a:srgbClr val="FF6820"/>
                </a:solidFill>
                <a:latin typeface="Times New Roman - 48"/>
              </a:rPr>
              <a:t>invisible hand</a:t>
            </a:r>
            <a:r>
              <a:rPr lang="en-US" sz="3600" smtClean="0">
                <a:solidFill>
                  <a:srgbClr val="000000"/>
                </a:solidFill>
                <a:latin typeface="Times New Roman - 48"/>
              </a:rPr>
              <a:t>" of the  marketplace."</a:t>
            </a:r>
            <a:endParaRPr lang="en-US" sz="3600">
              <a:solidFill>
                <a:srgbClr val="000000"/>
              </a:solidFill>
              <a:latin typeface="Times New Roman - 48"/>
            </a:endParaRPr>
          </a:p>
        </p:txBody>
      </p:sp>
    </p:spTree>
    <p:extLst>
      <p:ext uri="{BB962C8B-B14F-4D97-AF65-F5344CB8AC3E}">
        <p14:creationId xmlns:p14="http://schemas.microsoft.com/office/powerpoint/2010/main" val="98689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3346" y="70231"/>
            <a:ext cx="16246031" cy="3970318"/>
          </a:xfrm>
          <a:prstGeom prst="rect">
            <a:avLst/>
          </a:prstGeom>
          <a:noFill/>
        </p:spPr>
        <p:txBody>
          <a:bodyPr vert="horz" rtlCol="0">
            <a:spAutoFit/>
          </a:bodyPr>
          <a:lstStyle/>
          <a:p>
            <a:pPr algn="ctr"/>
            <a:r>
              <a:rPr lang="en-US" sz="3600" smtClean="0">
                <a:solidFill>
                  <a:srgbClr val="000000"/>
                </a:solidFill>
                <a:latin typeface="Times New Roman - 48"/>
              </a:rPr>
              <a:t>Competition and the pursuit of self- interest serve the </a:t>
            </a:r>
            <a:r>
              <a:rPr lang="en-US" sz="3600" smtClean="0">
                <a:solidFill>
                  <a:srgbClr val="FF6820"/>
                </a:solidFill>
                <a:latin typeface="Times New Roman - 48"/>
              </a:rPr>
              <a:t>public</a:t>
            </a:r>
            <a:r>
              <a:rPr lang="en-US" sz="3600" smtClean="0">
                <a:solidFill>
                  <a:srgbClr val="000000"/>
                </a:solidFill>
                <a:latin typeface="Times New Roman - 48"/>
              </a:rPr>
              <a:t> interest.  The  free market, on its own, meets many  economic goals.</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1.  Economic </a:t>
            </a:r>
            <a:r>
              <a:rPr lang="en-US" sz="3600" smtClean="0">
                <a:solidFill>
                  <a:srgbClr val="FF6820"/>
                </a:solidFill>
                <a:latin typeface="Times New Roman - 48"/>
              </a:rPr>
              <a:t>efficiency</a:t>
            </a:r>
            <a:r>
              <a:rPr lang="en-US" sz="3600" smtClean="0">
                <a:solidFill>
                  <a:srgbClr val="000000"/>
                </a:solidFill>
                <a:latin typeface="Times New Roman - 48"/>
              </a:rPr>
              <a:t>:  Because its is  self-regulating, a free market economy  responds efficiently to rapidly changing  conditions.  </a:t>
            </a:r>
            <a:r>
              <a:rPr lang="en-US" sz="3600" smtClean="0">
                <a:solidFill>
                  <a:srgbClr val="FF6820"/>
                </a:solidFill>
                <a:latin typeface="Times New Roman - 48"/>
              </a:rPr>
              <a:t>Producers</a:t>
            </a:r>
            <a:r>
              <a:rPr lang="en-US" sz="3600" smtClean="0">
                <a:solidFill>
                  <a:srgbClr val="000000"/>
                </a:solidFill>
                <a:latin typeface="Times New Roman - 48"/>
              </a:rPr>
              <a:t> make only what  consumers </a:t>
            </a:r>
            <a:r>
              <a:rPr lang="en-US" sz="3600" smtClean="0">
                <a:solidFill>
                  <a:srgbClr val="FF6820"/>
                </a:solidFill>
                <a:latin typeface="Times New Roman - 48"/>
              </a:rPr>
              <a:t>want</a:t>
            </a:r>
            <a:r>
              <a:rPr lang="en-US" sz="3600" smtClean="0">
                <a:solidFill>
                  <a:srgbClr val="000000"/>
                </a:solidFill>
                <a:latin typeface="Times New Roman - 48"/>
              </a:rPr>
              <a:t>, when they want it, and  generally at prices they are willing to  </a:t>
            </a:r>
            <a:r>
              <a:rPr lang="en-US" sz="3600" smtClean="0">
                <a:solidFill>
                  <a:srgbClr val="FF6820"/>
                </a:solidFill>
                <a:latin typeface="Times New Roman - 48"/>
              </a:rPr>
              <a:t>pay</a:t>
            </a:r>
            <a:r>
              <a:rPr lang="en-US" sz="3600" smtClean="0">
                <a:solidFill>
                  <a:srgbClr val="000000"/>
                </a:solidFill>
                <a:latin typeface="Times New Roman - 48"/>
              </a:rPr>
              <a:t>.</a:t>
            </a:r>
            <a:endParaRPr lang="en-US" sz="3600">
              <a:solidFill>
                <a:srgbClr val="000000"/>
              </a:solidFill>
              <a:latin typeface="Times New Roman - 48"/>
            </a:endParaRPr>
          </a:p>
        </p:txBody>
      </p:sp>
    </p:spTree>
    <p:extLst>
      <p:ext uri="{BB962C8B-B14F-4D97-AF65-F5344CB8AC3E}">
        <p14:creationId xmlns:p14="http://schemas.microsoft.com/office/powerpoint/2010/main" val="3694043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4685" y="234101"/>
            <a:ext cx="16039338" cy="3970318"/>
          </a:xfrm>
          <a:prstGeom prst="rect">
            <a:avLst/>
          </a:prstGeom>
          <a:noFill/>
        </p:spPr>
        <p:txBody>
          <a:bodyPr vert="horz" rtlCol="0">
            <a:spAutoFit/>
          </a:bodyPr>
          <a:lstStyle/>
          <a:p>
            <a:pPr algn="ctr"/>
            <a:r>
              <a:rPr lang="en-US" sz="3600" smtClean="0">
                <a:solidFill>
                  <a:srgbClr val="000000"/>
                </a:solidFill>
                <a:latin typeface="Times New Roman - 48"/>
              </a:rPr>
              <a:t>2.  Economic </a:t>
            </a:r>
            <a:r>
              <a:rPr lang="en-US" sz="3600" smtClean="0">
                <a:solidFill>
                  <a:srgbClr val="FF6820"/>
                </a:solidFill>
                <a:latin typeface="Times New Roman - 48"/>
              </a:rPr>
              <a:t>Freedom</a:t>
            </a:r>
            <a:r>
              <a:rPr lang="en-US" sz="3600" smtClean="0">
                <a:solidFill>
                  <a:srgbClr val="000000"/>
                </a:solidFill>
                <a:latin typeface="Times New Roman - 48"/>
              </a:rPr>
              <a:t>:  Free market  economies have the highest degree of  economic freedom of any system.  This  includes the freedom of </a:t>
            </a:r>
            <a:r>
              <a:rPr lang="en-US" sz="3600" smtClean="0">
                <a:solidFill>
                  <a:srgbClr val="FF6820"/>
                </a:solidFill>
                <a:latin typeface="Times New Roman - 48"/>
              </a:rPr>
              <a:t>workers</a:t>
            </a:r>
            <a:r>
              <a:rPr lang="en-US" sz="3600" smtClean="0">
                <a:solidFill>
                  <a:srgbClr val="000000"/>
                </a:solidFill>
                <a:latin typeface="Times New Roman - 48"/>
              </a:rPr>
              <a:t> to  work where they want, of firms to  </a:t>
            </a:r>
            <a:r>
              <a:rPr lang="en-US" sz="3600" smtClean="0">
                <a:solidFill>
                  <a:srgbClr val="FF6820"/>
                </a:solidFill>
                <a:latin typeface="Times New Roman - 48"/>
              </a:rPr>
              <a:t>produce</a:t>
            </a:r>
            <a:r>
              <a:rPr lang="en-US" sz="3600" smtClean="0">
                <a:solidFill>
                  <a:srgbClr val="000000"/>
                </a:solidFill>
                <a:latin typeface="Times New Roman - 48"/>
              </a:rPr>
              <a:t> what they want, and of  individuals to </a:t>
            </a:r>
            <a:r>
              <a:rPr lang="en-US" sz="3600" smtClean="0">
                <a:solidFill>
                  <a:srgbClr val="FF6820"/>
                </a:solidFill>
                <a:latin typeface="Times New Roman - 48"/>
              </a:rPr>
              <a:t>consume</a:t>
            </a:r>
            <a:r>
              <a:rPr lang="en-US" sz="3600" smtClean="0">
                <a:solidFill>
                  <a:srgbClr val="000000"/>
                </a:solidFill>
                <a:latin typeface="Times New Roman - 48"/>
              </a:rPr>
              <a:t> what they want.</a:t>
            </a:r>
          </a:p>
          <a:p>
            <a:pPr algn="ctr"/>
            <a:r>
              <a:rPr lang="en-US" sz="3600" smtClean="0">
                <a:solidFill>
                  <a:srgbClr val="000000"/>
                </a:solidFill>
                <a:latin typeface="Times New Roman - 48"/>
              </a:rPr>
              <a:t>3.  Economic </a:t>
            </a:r>
            <a:r>
              <a:rPr lang="en-US" sz="3600" smtClean="0">
                <a:solidFill>
                  <a:srgbClr val="FF6820"/>
                </a:solidFill>
                <a:latin typeface="Times New Roman - 48"/>
              </a:rPr>
              <a:t>growth</a:t>
            </a:r>
            <a:r>
              <a:rPr lang="en-US" sz="3600" smtClean="0">
                <a:solidFill>
                  <a:srgbClr val="000000"/>
                </a:solidFill>
                <a:latin typeface="Times New Roman - 48"/>
              </a:rPr>
              <a:t>:  Because  competition encourages </a:t>
            </a:r>
            <a:r>
              <a:rPr lang="en-US" sz="3600" smtClean="0">
                <a:solidFill>
                  <a:srgbClr val="FF6820"/>
                </a:solidFill>
                <a:latin typeface="Times New Roman - 48"/>
              </a:rPr>
              <a:t>innovation</a:t>
            </a:r>
            <a:r>
              <a:rPr lang="en-US" sz="3600" smtClean="0">
                <a:solidFill>
                  <a:srgbClr val="000000"/>
                </a:solidFill>
                <a:latin typeface="Times New Roman - 48"/>
              </a:rPr>
              <a:t>,  free markets encourage </a:t>
            </a:r>
            <a:r>
              <a:rPr lang="en-US" sz="3600" smtClean="0">
                <a:solidFill>
                  <a:srgbClr val="FF6820"/>
                </a:solidFill>
                <a:latin typeface="Times New Roman - 48"/>
              </a:rPr>
              <a:t>growth</a:t>
            </a:r>
            <a:r>
              <a:rPr lang="en-US" sz="3600" smtClean="0">
                <a:solidFill>
                  <a:srgbClr val="000000"/>
                </a:solidFill>
                <a:latin typeface="Times New Roman - 48"/>
              </a:rPr>
              <a:t>.   Entrepreneurs are always seeking  profitable opportunities, contributing  new ideas and innovations.</a:t>
            </a:r>
            <a:endParaRPr lang="en-US" sz="3600">
              <a:solidFill>
                <a:srgbClr val="000000"/>
              </a:solidFill>
              <a:latin typeface="Times New Roman - 48"/>
            </a:endParaRPr>
          </a:p>
        </p:txBody>
      </p:sp>
    </p:spTree>
    <p:extLst>
      <p:ext uri="{BB962C8B-B14F-4D97-AF65-F5344CB8AC3E}">
        <p14:creationId xmlns:p14="http://schemas.microsoft.com/office/powerpoint/2010/main" val="1532221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179478"/>
            <a:ext cx="15915323" cy="6186309"/>
          </a:xfrm>
          <a:prstGeom prst="rect">
            <a:avLst/>
          </a:prstGeom>
          <a:noFill/>
        </p:spPr>
        <p:txBody>
          <a:bodyPr vert="horz" rtlCol="0">
            <a:spAutoFit/>
          </a:bodyPr>
          <a:lstStyle/>
          <a:p>
            <a:pPr algn="ctr"/>
            <a:r>
              <a:rPr lang="en-US" sz="3600" smtClean="0">
                <a:solidFill>
                  <a:srgbClr val="000000"/>
                </a:solidFill>
                <a:latin typeface="Times New Roman - 48"/>
              </a:rPr>
              <a:t>4.  Additional goals:  Free markets  offer a wider </a:t>
            </a:r>
            <a:r>
              <a:rPr lang="en-US" sz="3600" smtClean="0">
                <a:solidFill>
                  <a:srgbClr val="FF6820"/>
                </a:solidFill>
                <a:latin typeface="Times New Roman - 48"/>
              </a:rPr>
              <a:t>variety</a:t>
            </a:r>
            <a:r>
              <a:rPr lang="en-US" sz="3600" smtClean="0">
                <a:solidFill>
                  <a:srgbClr val="000000"/>
                </a:solidFill>
                <a:latin typeface="Times New Roman - 48"/>
              </a:rPr>
              <a:t> of goods and  services than any other system,  because producers have incentives to  meet consumers' </a:t>
            </a:r>
            <a:r>
              <a:rPr lang="en-US" sz="3600" smtClean="0">
                <a:solidFill>
                  <a:srgbClr val="FF6820"/>
                </a:solidFill>
                <a:latin typeface="Times New Roman - 48"/>
              </a:rPr>
              <a:t>desires</a:t>
            </a:r>
            <a:r>
              <a:rPr lang="en-US" sz="3600" smtClean="0">
                <a:solidFill>
                  <a:srgbClr val="000000"/>
                </a:solidFill>
                <a:latin typeface="Times New Roman - 48"/>
              </a:rPr>
              <a:t>.  consumers,  in essence, decide what gets produced.   This is called </a:t>
            </a:r>
            <a:r>
              <a:rPr lang="en-US" sz="3600" smtClean="0">
                <a:solidFill>
                  <a:srgbClr val="FF6820"/>
                </a:solidFill>
                <a:latin typeface="Times New Roman - 48"/>
              </a:rPr>
              <a:t>consumer sovereignty</a:t>
            </a:r>
            <a:r>
              <a:rPr lang="en-US" sz="3600" b="1" smtClean="0">
                <a:solidFill>
                  <a:srgbClr val="000000"/>
                </a:solidFill>
                <a:latin typeface="Times New Roman - 48"/>
              </a:rPr>
              <a:t>.</a:t>
            </a:r>
          </a:p>
          <a:p>
            <a:pPr algn="ctr"/>
            <a:endParaRPr lang="en-US" sz="3600" b="1" smtClean="0">
              <a:solidFill>
                <a:srgbClr val="000000"/>
              </a:solidFill>
              <a:latin typeface="Times New Roman - 48"/>
            </a:endParaRPr>
          </a:p>
          <a:p>
            <a:pPr algn="ctr"/>
            <a:r>
              <a:rPr lang="en-US" sz="3600" b="1" smtClean="0">
                <a:solidFill>
                  <a:srgbClr val="000000"/>
                </a:solidFill>
                <a:latin typeface="Times New Roman - 48"/>
              </a:rPr>
              <a:t>De</a:t>
            </a:r>
            <a:r>
              <a:rPr lang="en-US" sz="3600" smtClean="0">
                <a:solidFill>
                  <a:srgbClr val="000000"/>
                </a:solidFill>
                <a:latin typeface="Times New Roman - 48"/>
              </a:rPr>
              <a:t>spite its advantages, </a:t>
            </a:r>
            <a:r>
              <a:rPr lang="en-US" sz="3600" smtClean="0">
                <a:solidFill>
                  <a:srgbClr val="FF6820"/>
                </a:solidFill>
                <a:latin typeface="Times New Roman - 48"/>
              </a:rPr>
              <a:t>no</a:t>
            </a:r>
            <a:r>
              <a:rPr lang="en-US" sz="3600" smtClean="0">
                <a:solidFill>
                  <a:srgbClr val="000000"/>
                </a:solidFill>
                <a:latin typeface="Times New Roman - 48"/>
              </a:rPr>
              <a:t> pure market  economy exists on any meaningful  scale.  The same features that make  free markets attractive also represent  the </a:t>
            </a:r>
            <a:r>
              <a:rPr lang="en-US" sz="3600" smtClean="0">
                <a:solidFill>
                  <a:srgbClr val="FF6820"/>
                </a:solidFill>
                <a:latin typeface="Times New Roman - 48"/>
              </a:rPr>
              <a:t>weaknesses</a:t>
            </a:r>
            <a:r>
              <a:rPr lang="en-US" sz="3600" smtClean="0">
                <a:solidFill>
                  <a:srgbClr val="000000"/>
                </a:solidFill>
                <a:latin typeface="Times New Roman - 48"/>
              </a:rPr>
              <a:t> of the free market. </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 The goals of economic equity and  economic </a:t>
            </a:r>
            <a:r>
              <a:rPr lang="en-US" sz="3600" smtClean="0">
                <a:solidFill>
                  <a:srgbClr val="FF6820"/>
                </a:solidFill>
                <a:latin typeface="Times New Roman - 48"/>
              </a:rPr>
              <a:t>security</a:t>
            </a:r>
            <a:r>
              <a:rPr lang="en-US" sz="3600" smtClean="0">
                <a:solidFill>
                  <a:srgbClr val="000000"/>
                </a:solidFill>
                <a:latin typeface="Times New Roman - 48"/>
              </a:rPr>
              <a:t> are difficult to  achieve in a pure market system.</a:t>
            </a:r>
            <a:endParaRPr lang="en-US" sz="3600">
              <a:solidFill>
                <a:srgbClr val="000000"/>
              </a:solidFill>
              <a:latin typeface="Times New Roman - 48"/>
            </a:endParaRPr>
          </a:p>
        </p:txBody>
      </p:sp>
    </p:spTree>
    <p:extLst>
      <p:ext uri="{BB962C8B-B14F-4D97-AF65-F5344CB8AC3E}">
        <p14:creationId xmlns:p14="http://schemas.microsoft.com/office/powerpoint/2010/main" val="2067086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2716" y="1545069"/>
            <a:ext cx="14716506" cy="4401205"/>
          </a:xfrm>
          <a:prstGeom prst="rect">
            <a:avLst/>
          </a:prstGeom>
          <a:noFill/>
        </p:spPr>
        <p:txBody>
          <a:bodyPr vert="horz" rtlCol="0">
            <a:spAutoFit/>
          </a:bodyPr>
          <a:lstStyle/>
          <a:p>
            <a:pPr algn="ctr"/>
            <a:r>
              <a:rPr lang="en-US" sz="3500" smtClean="0">
                <a:solidFill>
                  <a:srgbClr val="FF6820"/>
                </a:solidFill>
                <a:latin typeface="Times New Roman - 47"/>
              </a:rPr>
              <a:t>Centrally</a:t>
            </a:r>
            <a:r>
              <a:rPr lang="en-US" sz="3500" smtClean="0">
                <a:solidFill>
                  <a:srgbClr val="000000"/>
                </a:solidFill>
                <a:latin typeface="Times New Roman - 47"/>
              </a:rPr>
              <a:t> planned economies  operate in direct </a:t>
            </a:r>
            <a:r>
              <a:rPr lang="en-US" sz="3500" smtClean="0">
                <a:solidFill>
                  <a:srgbClr val="FF6820"/>
                </a:solidFill>
                <a:latin typeface="Times New Roman - 47"/>
              </a:rPr>
              <a:t>contrast</a:t>
            </a:r>
            <a:r>
              <a:rPr lang="en-US" sz="3500" smtClean="0">
                <a:solidFill>
                  <a:srgbClr val="000000"/>
                </a:solidFill>
                <a:latin typeface="Times New Roman - 47"/>
              </a:rPr>
              <a:t> to free  market systems. </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 Centrally planned economies  </a:t>
            </a:r>
            <a:r>
              <a:rPr lang="en-US" sz="3500" smtClean="0">
                <a:solidFill>
                  <a:srgbClr val="FF6820"/>
                </a:solidFill>
                <a:latin typeface="Times New Roman - 47"/>
              </a:rPr>
              <a:t>oppose</a:t>
            </a:r>
            <a:r>
              <a:rPr lang="en-US" sz="3500" smtClean="0">
                <a:solidFill>
                  <a:srgbClr val="000000"/>
                </a:solidFill>
                <a:latin typeface="Times New Roman - 47"/>
              </a:rPr>
              <a:t> private property, free market  </a:t>
            </a:r>
            <a:r>
              <a:rPr lang="en-US" sz="3500" smtClean="0">
                <a:solidFill>
                  <a:srgbClr val="FF6820"/>
                </a:solidFill>
                <a:latin typeface="Times New Roman - 47"/>
              </a:rPr>
              <a:t>pricing</a:t>
            </a:r>
            <a:r>
              <a:rPr lang="en-US" sz="3500" smtClean="0">
                <a:solidFill>
                  <a:srgbClr val="000000"/>
                </a:solidFill>
                <a:latin typeface="Times New Roman - 47"/>
              </a:rPr>
              <a:t>, competition, and consumer  </a:t>
            </a:r>
            <a:r>
              <a:rPr lang="en-US" sz="3500" smtClean="0">
                <a:solidFill>
                  <a:srgbClr val="FF6820"/>
                </a:solidFill>
                <a:latin typeface="Times New Roman - 47"/>
              </a:rPr>
              <a:t>choice</a:t>
            </a:r>
            <a:r>
              <a:rPr lang="en-US" sz="3500" smtClean="0">
                <a:solidFill>
                  <a:srgbClr val="000000"/>
                </a:solidFill>
                <a:latin typeface="Times New Roman - 47"/>
              </a:rPr>
              <a:t>.</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The government will tell you the  firms (factory's) what color boxers to  produce, so in essence they are  telling you what color you will wear.</a:t>
            </a:r>
            <a:endParaRPr lang="en-US" sz="3500">
              <a:solidFill>
                <a:srgbClr val="000000"/>
              </a:solidFill>
              <a:latin typeface="Times New Roman - 47"/>
            </a:endParaRPr>
          </a:p>
        </p:txBody>
      </p:sp>
      <p:sp>
        <p:nvSpPr>
          <p:cNvPr id="3" name="TextBox 2"/>
          <p:cNvSpPr txBox="1"/>
          <p:nvPr/>
        </p:nvSpPr>
        <p:spPr>
          <a:xfrm>
            <a:off x="3782473" y="390169"/>
            <a:ext cx="8763762" cy="630942"/>
          </a:xfrm>
          <a:prstGeom prst="rect">
            <a:avLst/>
          </a:prstGeom>
          <a:noFill/>
        </p:spPr>
        <p:txBody>
          <a:bodyPr vert="horz" rtlCol="0">
            <a:spAutoFit/>
          </a:bodyPr>
          <a:lstStyle/>
          <a:p>
            <a:pPr algn="ctr"/>
            <a:r>
              <a:rPr lang="en-US" sz="3500" smtClean="0">
                <a:solidFill>
                  <a:srgbClr val="000000"/>
                </a:solidFill>
                <a:latin typeface="Times New Roman - 47"/>
              </a:rPr>
              <a:t>Centrally Planned  Economies</a:t>
            </a:r>
            <a:endParaRPr lang="en-US" sz="3500">
              <a:solidFill>
                <a:srgbClr val="000000"/>
              </a:solidFill>
              <a:latin typeface="Times New Roman - 47"/>
            </a:endParaRPr>
          </a:p>
        </p:txBody>
      </p:sp>
    </p:spTree>
    <p:extLst>
      <p:ext uri="{BB962C8B-B14F-4D97-AF65-F5344CB8AC3E}">
        <p14:creationId xmlns:p14="http://schemas.microsoft.com/office/powerpoint/2010/main" val="1211522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72047" y="46821"/>
            <a:ext cx="15956661" cy="5478423"/>
          </a:xfrm>
          <a:prstGeom prst="rect">
            <a:avLst/>
          </a:prstGeom>
          <a:noFill/>
        </p:spPr>
        <p:txBody>
          <a:bodyPr vert="horz" rtlCol="0">
            <a:spAutoFit/>
          </a:bodyPr>
          <a:lstStyle/>
          <a:p>
            <a:pPr algn="ctr"/>
            <a:r>
              <a:rPr lang="en-US" sz="3500" smtClean="0">
                <a:solidFill>
                  <a:srgbClr val="000000"/>
                </a:solidFill>
                <a:latin typeface="Times New Roman - 47"/>
              </a:rPr>
              <a:t>In a centrally planned economy, the  central </a:t>
            </a:r>
            <a:r>
              <a:rPr lang="en-US" sz="3500" smtClean="0">
                <a:solidFill>
                  <a:srgbClr val="FF6820"/>
                </a:solidFill>
                <a:latin typeface="Times New Roman - 47"/>
              </a:rPr>
              <a:t>government</a:t>
            </a:r>
            <a:r>
              <a:rPr lang="en-US" sz="3500" smtClean="0">
                <a:solidFill>
                  <a:srgbClr val="000000"/>
                </a:solidFill>
                <a:latin typeface="Times New Roman - 47"/>
              </a:rPr>
              <a:t>, rather than  individual producers and consumers in  markets, answers the </a:t>
            </a:r>
            <a:r>
              <a:rPr lang="en-US" sz="3500" smtClean="0">
                <a:solidFill>
                  <a:srgbClr val="FF6820"/>
                </a:solidFill>
                <a:latin typeface="Times New Roman - 47"/>
              </a:rPr>
              <a:t>key</a:t>
            </a:r>
            <a:r>
              <a:rPr lang="en-US" sz="3500" smtClean="0">
                <a:solidFill>
                  <a:srgbClr val="000000"/>
                </a:solidFill>
                <a:latin typeface="Times New Roman - 47"/>
              </a:rPr>
              <a:t> economic  questions of production and  consumption. </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 A central bureaucracy makes all the  decisions about what items to produce,  </a:t>
            </a:r>
            <a:r>
              <a:rPr lang="en-US" sz="3500" smtClean="0">
                <a:solidFill>
                  <a:srgbClr val="FF6820"/>
                </a:solidFill>
                <a:latin typeface="Times New Roman - 47"/>
              </a:rPr>
              <a:t>how</a:t>
            </a:r>
            <a:r>
              <a:rPr lang="en-US" sz="3500" smtClean="0">
                <a:solidFill>
                  <a:srgbClr val="000000"/>
                </a:solidFill>
                <a:latin typeface="Times New Roman - 47"/>
              </a:rPr>
              <a:t> to produce them, and </a:t>
            </a:r>
            <a:r>
              <a:rPr lang="en-US" sz="3500" smtClean="0">
                <a:solidFill>
                  <a:srgbClr val="FF6820"/>
                </a:solidFill>
                <a:latin typeface="Times New Roman - 47"/>
              </a:rPr>
              <a:t>who</a:t>
            </a:r>
            <a:r>
              <a:rPr lang="en-US" sz="3500" smtClean="0">
                <a:solidFill>
                  <a:srgbClr val="000000"/>
                </a:solidFill>
                <a:latin typeface="Times New Roman - 47"/>
              </a:rPr>
              <a:t> gets  them.</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After collecting information,  bureaucrats </a:t>
            </a:r>
            <a:r>
              <a:rPr lang="en-US" sz="3500" smtClean="0">
                <a:solidFill>
                  <a:srgbClr val="FF6820"/>
                </a:solidFill>
                <a:latin typeface="Times New Roman - 47"/>
              </a:rPr>
              <a:t>tell</a:t>
            </a:r>
            <a:r>
              <a:rPr lang="en-US" sz="3500" smtClean="0">
                <a:solidFill>
                  <a:srgbClr val="000000"/>
                </a:solidFill>
                <a:latin typeface="Times New Roman - 47"/>
              </a:rPr>
              <a:t> each firm what and  how much to produce.  It is up to the  bureaucrats to ensure that each firm has  enough </a:t>
            </a:r>
            <a:r>
              <a:rPr lang="en-US" sz="3500" smtClean="0">
                <a:solidFill>
                  <a:srgbClr val="FF6820"/>
                </a:solidFill>
                <a:latin typeface="Times New Roman - 47"/>
              </a:rPr>
              <a:t>raw</a:t>
            </a:r>
            <a:r>
              <a:rPr lang="en-US" sz="3500" smtClean="0">
                <a:solidFill>
                  <a:srgbClr val="000000"/>
                </a:solidFill>
                <a:latin typeface="Times New Roman - 47"/>
              </a:rPr>
              <a:t> materials and workers to  meet its production goals.</a:t>
            </a:r>
            <a:endParaRPr lang="en-US" sz="3500">
              <a:solidFill>
                <a:srgbClr val="000000"/>
              </a:solidFill>
              <a:latin typeface="Times New Roman - 47"/>
            </a:endParaRPr>
          </a:p>
        </p:txBody>
      </p:sp>
    </p:spTree>
    <p:extLst>
      <p:ext uri="{BB962C8B-B14F-4D97-AF65-F5344CB8AC3E}">
        <p14:creationId xmlns:p14="http://schemas.microsoft.com/office/powerpoint/2010/main" val="3579401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5354" y="62428"/>
            <a:ext cx="16122015" cy="7848302"/>
          </a:xfrm>
          <a:prstGeom prst="rect">
            <a:avLst/>
          </a:prstGeom>
          <a:noFill/>
        </p:spPr>
        <p:txBody>
          <a:bodyPr vert="horz" rtlCol="0">
            <a:spAutoFit/>
          </a:bodyPr>
          <a:lstStyle/>
          <a:p>
            <a:pPr algn="ctr"/>
            <a:r>
              <a:rPr lang="en-US" sz="3600" smtClean="0">
                <a:solidFill>
                  <a:srgbClr val="000000"/>
                </a:solidFill>
                <a:latin typeface="Times New Roman - 48"/>
              </a:rPr>
              <a:t>In a centrally planned economy, the  government </a:t>
            </a:r>
            <a:r>
              <a:rPr lang="en-US" sz="3600" smtClean="0">
                <a:solidFill>
                  <a:srgbClr val="FF6820"/>
                </a:solidFill>
                <a:latin typeface="Times New Roman - 48"/>
              </a:rPr>
              <a:t>owns</a:t>
            </a:r>
            <a:r>
              <a:rPr lang="en-US" sz="3600" smtClean="0">
                <a:solidFill>
                  <a:srgbClr val="000000"/>
                </a:solidFill>
                <a:latin typeface="Times New Roman - 48"/>
              </a:rPr>
              <a:t> both land and capital.   In a sense it owns labor, too, by  controlling </a:t>
            </a:r>
            <a:r>
              <a:rPr lang="en-US" sz="3600" smtClean="0">
                <a:solidFill>
                  <a:srgbClr val="FF6820"/>
                </a:solidFill>
                <a:latin typeface="Times New Roman - 48"/>
              </a:rPr>
              <a:t>where</a:t>
            </a:r>
            <a:r>
              <a:rPr lang="en-US" sz="3600" smtClean="0">
                <a:solidFill>
                  <a:srgbClr val="000000"/>
                </a:solidFill>
                <a:latin typeface="Times New Roman - 48"/>
              </a:rPr>
              <a:t> individuals work and  what </a:t>
            </a:r>
            <a:r>
              <a:rPr lang="en-US" sz="3600" smtClean="0">
                <a:solidFill>
                  <a:srgbClr val="FF6820"/>
                </a:solidFill>
                <a:latin typeface="Times New Roman - 48"/>
              </a:rPr>
              <a:t>wages</a:t>
            </a:r>
            <a:r>
              <a:rPr lang="en-US" sz="3600" smtClean="0">
                <a:solidFill>
                  <a:srgbClr val="000000"/>
                </a:solidFill>
                <a:latin typeface="Times New Roman - 48"/>
              </a:rPr>
              <a:t> they are paid.  </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The government decides what to  produce, how much to produce, and  how much to </a:t>
            </a:r>
            <a:r>
              <a:rPr lang="en-US" sz="3600" smtClean="0">
                <a:solidFill>
                  <a:srgbClr val="FF6820"/>
                </a:solidFill>
                <a:latin typeface="Times New Roman - 48"/>
              </a:rPr>
              <a:t>charge</a:t>
            </a:r>
            <a:r>
              <a:rPr lang="en-US" sz="3600" smtClean="0">
                <a:solidFill>
                  <a:srgbClr val="000000"/>
                </a:solidFill>
                <a:latin typeface="Times New Roman - 48"/>
              </a:rPr>
              <a:t>.  </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Each year, the government directs  workers to produce a certain number of  trucks, no many yards of cotton fabric, a  certain amount of glass, and so on.</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Farmers are told </a:t>
            </a:r>
            <a:r>
              <a:rPr lang="en-US" sz="3600" smtClean="0">
                <a:solidFill>
                  <a:srgbClr val="FF6820"/>
                </a:solidFill>
                <a:latin typeface="Times New Roman - 48"/>
              </a:rPr>
              <a:t>what</a:t>
            </a:r>
            <a:r>
              <a:rPr lang="en-US" sz="3600" smtClean="0">
                <a:solidFill>
                  <a:srgbClr val="000000"/>
                </a:solidFill>
                <a:latin typeface="Times New Roman - 48"/>
              </a:rPr>
              <a:t> to plant, how to  plant and where to </a:t>
            </a:r>
            <a:r>
              <a:rPr lang="en-US" sz="3600" smtClean="0">
                <a:solidFill>
                  <a:srgbClr val="FF6820"/>
                </a:solidFill>
                <a:latin typeface="Times New Roman - 48"/>
              </a:rPr>
              <a:t>send</a:t>
            </a:r>
            <a:r>
              <a:rPr lang="en-US" sz="3600" smtClean="0">
                <a:solidFill>
                  <a:srgbClr val="000000"/>
                </a:solidFill>
                <a:latin typeface="Times New Roman - 48"/>
              </a:rPr>
              <a:t> their crops. </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The free market forces of self-interest  and competition are </a:t>
            </a:r>
            <a:r>
              <a:rPr lang="en-US" sz="3600" smtClean="0">
                <a:solidFill>
                  <a:srgbClr val="FF6820"/>
                </a:solidFill>
                <a:latin typeface="Times New Roman - 48"/>
              </a:rPr>
              <a:t>absent</a:t>
            </a:r>
            <a:r>
              <a:rPr lang="en-US" sz="3600" smtClean="0">
                <a:solidFill>
                  <a:srgbClr val="000000"/>
                </a:solidFill>
                <a:latin typeface="Times New Roman - 48"/>
              </a:rPr>
              <a:t> from the  system.</a:t>
            </a:r>
            <a:endParaRPr lang="en-US" sz="3600">
              <a:solidFill>
                <a:srgbClr val="000000"/>
              </a:solidFill>
              <a:latin typeface="Times New Roman - 48"/>
            </a:endParaRPr>
          </a:p>
        </p:txBody>
      </p:sp>
    </p:spTree>
    <p:extLst>
      <p:ext uri="{BB962C8B-B14F-4D97-AF65-F5344CB8AC3E}">
        <p14:creationId xmlns:p14="http://schemas.microsoft.com/office/powerpoint/2010/main" val="1156130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4685" y="31214"/>
            <a:ext cx="16494062" cy="4596122"/>
          </a:xfrm>
          <a:prstGeom prst="rect">
            <a:avLst/>
          </a:prstGeom>
          <a:noFill/>
        </p:spPr>
        <p:txBody>
          <a:bodyPr vert="horz" rtlCol="0">
            <a:spAutoFit/>
          </a:bodyPr>
          <a:lstStyle/>
          <a:p>
            <a:pPr algn="ctr"/>
            <a:r>
              <a:rPr lang="en-US" sz="3600" smtClean="0">
                <a:solidFill>
                  <a:srgbClr val="000000"/>
                </a:solidFill>
                <a:latin typeface="Times New Roman - 48"/>
              </a:rPr>
              <a:t>In a centrally planned economy,  decisions on what to produce and how  much to produce are not determined by  </a:t>
            </a:r>
            <a:r>
              <a:rPr lang="en-US" sz="3600" smtClean="0">
                <a:solidFill>
                  <a:srgbClr val="FF6820"/>
                </a:solidFill>
                <a:latin typeface="Times New Roman - 48"/>
              </a:rPr>
              <a:t>consumers</a:t>
            </a:r>
            <a:r>
              <a:rPr lang="en-US" sz="3600" smtClean="0">
                <a:solidFill>
                  <a:srgbClr val="000000"/>
                </a:solidFill>
                <a:latin typeface="Times New Roman - 48"/>
              </a:rPr>
              <a:t>.  Chances are that many  citizens living under this economy would  still need sweaters.  </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This lack of consumer voice in  production and distribution shows that  under centrally planned economies,  consumers do </a:t>
            </a:r>
            <a:r>
              <a:rPr lang="en-US" sz="3600" smtClean="0">
                <a:solidFill>
                  <a:srgbClr val="FF6820"/>
                </a:solidFill>
                <a:latin typeface="Times New Roman - 48"/>
              </a:rPr>
              <a:t>not</a:t>
            </a:r>
            <a:r>
              <a:rPr lang="en-US" sz="3600" smtClean="0">
                <a:solidFill>
                  <a:srgbClr val="000000"/>
                </a:solidFill>
                <a:latin typeface="Times New Roman - 48"/>
              </a:rPr>
              <a:t> have </a:t>
            </a:r>
            <a:r>
              <a:rPr lang="en-US" sz="3600" smtClean="0">
                <a:solidFill>
                  <a:srgbClr val="FF6820"/>
                </a:solidFill>
                <a:latin typeface="Times New Roman - 48"/>
              </a:rPr>
              <a:t>consumer  sovereignty</a:t>
            </a:r>
            <a:r>
              <a:rPr lang="en-US" sz="3600" smtClean="0">
                <a:solidFill>
                  <a:srgbClr val="000000"/>
                </a:solidFill>
                <a:latin typeface="Times New Roman - 48"/>
              </a:rPr>
              <a:t>.</a:t>
            </a:r>
          </a:p>
          <a:p>
            <a:pPr algn="ctr"/>
            <a:r>
              <a:rPr lang="en-US" sz="3600" smtClean="0">
                <a:solidFill>
                  <a:srgbClr val="000000"/>
                </a:solidFill>
                <a:latin typeface="Times New Roman - 48"/>
              </a:rPr>
              <a:t>The words most often associated with  centrally planned economies are  </a:t>
            </a:r>
            <a:r>
              <a:rPr lang="en-US" sz="3600" i="1" smtClean="0">
                <a:solidFill>
                  <a:srgbClr val="FF6820"/>
                </a:solidFill>
                <a:latin typeface="Times New Roman - 48"/>
              </a:rPr>
              <a:t>socialism</a:t>
            </a:r>
            <a:r>
              <a:rPr lang="en-US" sz="3600" smtClean="0">
                <a:solidFill>
                  <a:srgbClr val="000000"/>
                </a:solidFill>
                <a:latin typeface="Times New Roman - 48"/>
              </a:rPr>
              <a:t> and </a:t>
            </a:r>
            <a:r>
              <a:rPr lang="en-US" sz="3600" i="1" smtClean="0">
                <a:solidFill>
                  <a:srgbClr val="FF6820"/>
                </a:solidFill>
                <a:latin typeface="Times New Roman - 48"/>
              </a:rPr>
              <a:t>communism</a:t>
            </a:r>
            <a:r>
              <a:rPr lang="en-US" sz="3600" smtClean="0">
                <a:solidFill>
                  <a:srgbClr val="000000"/>
                </a:solidFill>
                <a:latin typeface="Times New Roman - 48"/>
              </a:rPr>
              <a:t>.</a:t>
            </a:r>
            <a:endParaRPr lang="en-US" sz="3600">
              <a:solidFill>
                <a:srgbClr val="000000"/>
              </a:solidFill>
              <a:latin typeface="Times New Roman - 48"/>
            </a:endParaRPr>
          </a:p>
        </p:txBody>
      </p:sp>
    </p:spTree>
    <p:extLst>
      <p:ext uri="{BB962C8B-B14F-4D97-AF65-F5344CB8AC3E}">
        <p14:creationId xmlns:p14="http://schemas.microsoft.com/office/powerpoint/2010/main" val="669992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4015" y="93641"/>
            <a:ext cx="16328708" cy="5078313"/>
          </a:xfrm>
          <a:prstGeom prst="rect">
            <a:avLst/>
          </a:prstGeom>
          <a:noFill/>
        </p:spPr>
        <p:txBody>
          <a:bodyPr vert="horz" rtlCol="0">
            <a:spAutoFit/>
          </a:bodyPr>
          <a:lstStyle/>
          <a:p>
            <a:pPr algn="ctr"/>
            <a:r>
              <a:rPr lang="en-US" sz="3600" dirty="0" smtClean="0">
                <a:solidFill>
                  <a:srgbClr val="FF6820"/>
                </a:solidFill>
                <a:latin typeface="Times New Roman - 48"/>
              </a:rPr>
              <a:t>Socialism</a:t>
            </a:r>
            <a:r>
              <a:rPr lang="en-US" sz="3600" b="1" dirty="0" smtClean="0">
                <a:solidFill>
                  <a:srgbClr val="000000"/>
                </a:solidFill>
                <a:latin typeface="Times New Roman - 48"/>
              </a:rPr>
              <a:t> </a:t>
            </a:r>
            <a:r>
              <a:rPr lang="en-US" sz="3600" dirty="0" smtClean="0">
                <a:solidFill>
                  <a:srgbClr val="000000"/>
                </a:solidFill>
                <a:latin typeface="Times New Roman - 48"/>
              </a:rPr>
              <a:t>is a social and political  philosophy based on the belief that  democratic means should be used to  </a:t>
            </a:r>
            <a:r>
              <a:rPr lang="en-US" sz="3600" dirty="0" smtClean="0">
                <a:solidFill>
                  <a:srgbClr val="FF6820"/>
                </a:solidFill>
                <a:latin typeface="Times New Roman - 48"/>
              </a:rPr>
              <a:t>distribute</a:t>
            </a:r>
            <a:r>
              <a:rPr lang="en-US" sz="3600" dirty="0" smtClean="0">
                <a:solidFill>
                  <a:srgbClr val="000000"/>
                </a:solidFill>
                <a:latin typeface="Times New Roman - 48"/>
              </a:rPr>
              <a:t> wealth evenly throughout a  society.</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Re</a:t>
            </a:r>
            <a:r>
              <a:rPr lang="en-US" sz="3600" dirty="0" smtClean="0">
                <a:solidFill>
                  <a:srgbClr val="FF6820"/>
                </a:solidFill>
                <a:latin typeface="Times New Roman - 48"/>
              </a:rPr>
              <a:t>al</a:t>
            </a:r>
            <a:r>
              <a:rPr lang="en-US" sz="3600" dirty="0" smtClean="0">
                <a:solidFill>
                  <a:srgbClr val="000000"/>
                </a:solidFill>
                <a:latin typeface="Times New Roman - 48"/>
              </a:rPr>
              <a:t> equality, socialists argue, can only  exist when </a:t>
            </a:r>
            <a:r>
              <a:rPr lang="en-US" sz="3600" dirty="0" smtClean="0">
                <a:solidFill>
                  <a:srgbClr val="FF6820"/>
                </a:solidFill>
                <a:latin typeface="Times New Roman - 48"/>
              </a:rPr>
              <a:t>political</a:t>
            </a:r>
            <a:r>
              <a:rPr lang="en-US" sz="3600" dirty="0" smtClean="0">
                <a:solidFill>
                  <a:srgbClr val="000000"/>
                </a:solidFill>
                <a:latin typeface="Times New Roman - 48"/>
              </a:rPr>
              <a:t> equality is coupled  with </a:t>
            </a:r>
            <a:r>
              <a:rPr lang="en-US" sz="3600" dirty="0" smtClean="0">
                <a:solidFill>
                  <a:srgbClr val="FF6820"/>
                </a:solidFill>
                <a:latin typeface="Times New Roman - 48"/>
              </a:rPr>
              <a:t>economic</a:t>
            </a:r>
            <a:r>
              <a:rPr lang="en-US" sz="3600" dirty="0" smtClean="0">
                <a:solidFill>
                  <a:srgbClr val="000000"/>
                </a:solidFill>
                <a:latin typeface="Times New Roman - 48"/>
              </a:rPr>
              <a:t> equality.  Economic  equality is possible only if the public  controls the centers of economic power.   Although socialist nations may be  democracies, socialism requires a high  degree of </a:t>
            </a:r>
            <a:r>
              <a:rPr lang="en-US" sz="3600" dirty="0" smtClean="0">
                <a:solidFill>
                  <a:srgbClr val="FF6820"/>
                </a:solidFill>
                <a:latin typeface="Times New Roman - 48"/>
              </a:rPr>
              <a:t>central</a:t>
            </a:r>
            <a:r>
              <a:rPr lang="en-US" sz="3600" dirty="0" smtClean="0">
                <a:solidFill>
                  <a:srgbClr val="000000"/>
                </a:solidFill>
                <a:latin typeface="Times New Roman - 48"/>
              </a:rPr>
              <a:t> planning to achieve  economic equality. </a:t>
            </a:r>
            <a:endParaRPr lang="en-US" sz="3600" dirty="0">
              <a:solidFill>
                <a:srgbClr val="000000"/>
              </a:solidFill>
              <a:latin typeface="Times New Roman - 48"/>
            </a:endParaRPr>
          </a:p>
        </p:txBody>
      </p:sp>
    </p:spTree>
    <p:extLst>
      <p:ext uri="{BB962C8B-B14F-4D97-AF65-F5344CB8AC3E}">
        <p14:creationId xmlns:p14="http://schemas.microsoft.com/office/powerpoint/2010/main" val="301458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0100" y="1270000"/>
            <a:ext cx="14325600" cy="5632311"/>
          </a:xfrm>
          <a:prstGeom prst="rect">
            <a:avLst/>
          </a:prstGeom>
          <a:noFill/>
        </p:spPr>
        <p:txBody>
          <a:bodyPr vert="horz" wrap="square" rtlCol="0">
            <a:spAutoFit/>
          </a:bodyPr>
          <a:lstStyle/>
          <a:p>
            <a:pPr algn="ctr"/>
            <a:r>
              <a:rPr lang="en-US" sz="3600" b="1" dirty="0" smtClean="0">
                <a:latin typeface="Times New Roman - 48"/>
              </a:rPr>
              <a:t>What goods and services should be  produced?</a:t>
            </a:r>
          </a:p>
          <a:p>
            <a:pPr algn="ctr"/>
            <a:endParaRPr lang="en-US" sz="3600" b="1" dirty="0" smtClean="0">
              <a:latin typeface="Times New Roman - 48"/>
            </a:endParaRPr>
          </a:p>
          <a:p>
            <a:pPr algn="ctr"/>
            <a:r>
              <a:rPr lang="en-US" sz="3600" b="1" dirty="0" smtClean="0">
                <a:latin typeface="Times New Roman - 48"/>
              </a:rPr>
              <a:t>E</a:t>
            </a:r>
            <a:r>
              <a:rPr lang="en-US" sz="3600" dirty="0" smtClean="0">
                <a:latin typeface="Times New Roman - 48"/>
              </a:rPr>
              <a:t>ach society must decide what to produce in order to satisfy its needs and wants.  In today's complex societies, it is often difficult to distinguish between needs and wants.</a:t>
            </a:r>
          </a:p>
          <a:p>
            <a:pPr algn="ctr"/>
            <a:endParaRPr lang="en-US" sz="3600" dirty="0" smtClean="0">
              <a:latin typeface="Times New Roman - 48"/>
            </a:endParaRPr>
          </a:p>
          <a:p>
            <a:pPr algn="ctr"/>
            <a:r>
              <a:rPr lang="en-US" sz="3600" dirty="0" smtClean="0">
                <a:latin typeface="Times New Roman - 48"/>
              </a:rPr>
              <a:t>How much of our resources should we devote to national defense, education, public health and welfare, or consumer goods? </a:t>
            </a:r>
          </a:p>
          <a:p>
            <a:pPr algn="ctr"/>
            <a:endParaRPr lang="en-US" sz="3600" dirty="0">
              <a:latin typeface="Times New Roman - 48"/>
            </a:endParaRPr>
          </a:p>
          <a:p>
            <a:pPr algn="ctr"/>
            <a:r>
              <a:rPr lang="en-US" sz="3600" dirty="0" smtClean="0">
                <a:latin typeface="Times New Roman - 48"/>
              </a:rPr>
              <a:t> Which consumer goods should we produce?</a:t>
            </a:r>
            <a:endParaRPr lang="en-US" sz="3600" dirty="0">
              <a:latin typeface="Times New Roman - 48"/>
            </a:endParaRPr>
          </a:p>
        </p:txBody>
      </p:sp>
    </p:spTree>
    <p:extLst>
      <p:ext uri="{BB962C8B-B14F-4D97-AF65-F5344CB8AC3E}">
        <p14:creationId xmlns:p14="http://schemas.microsoft.com/office/powerpoint/2010/main" val="181203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008" y="0"/>
            <a:ext cx="16204692" cy="1708160"/>
          </a:xfrm>
          <a:prstGeom prst="rect">
            <a:avLst/>
          </a:prstGeom>
          <a:noFill/>
        </p:spPr>
        <p:txBody>
          <a:bodyPr vert="horz" rtlCol="0">
            <a:spAutoFit/>
          </a:bodyPr>
          <a:lstStyle/>
          <a:p>
            <a:pPr algn="ctr"/>
            <a:r>
              <a:rPr lang="en-US" sz="3500" smtClean="0">
                <a:solidFill>
                  <a:srgbClr val="000000"/>
                </a:solidFill>
                <a:latin typeface="Times New Roman - 47"/>
              </a:rPr>
              <a:t>In socialist countries the government  often </a:t>
            </a:r>
            <a:r>
              <a:rPr lang="en-US" sz="3500" smtClean="0">
                <a:solidFill>
                  <a:srgbClr val="FF6820"/>
                </a:solidFill>
                <a:latin typeface="Times New Roman - 47"/>
              </a:rPr>
              <a:t>owns</a:t>
            </a:r>
            <a:r>
              <a:rPr lang="en-US" sz="3500" smtClean="0">
                <a:solidFill>
                  <a:srgbClr val="000000"/>
                </a:solidFill>
                <a:latin typeface="Times New Roman - 47"/>
              </a:rPr>
              <a:t> major industries, such as  utilities.  Socialism, exists to varying  degrees in different nations throughout  the world.</a:t>
            </a:r>
            <a:endParaRPr lang="en-US" sz="3500">
              <a:solidFill>
                <a:srgbClr val="000000"/>
              </a:solidFill>
              <a:latin typeface="Times New Roman - 4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141726" y="2188848"/>
            <a:ext cx="9921240" cy="5100952"/>
          </a:xfrm>
          <a:prstGeom prst="rect">
            <a:avLst/>
          </a:prstGeom>
          <a:solidFill>
            <a:scrgbClr r="0" g="0" b="0">
              <a:alpha val="0"/>
            </a:scrgbClr>
          </a:solidFill>
        </p:spPr>
      </p:pic>
      <p:sp>
        <p:nvSpPr>
          <p:cNvPr id="4" name="TextBox 3"/>
          <p:cNvSpPr txBox="1"/>
          <p:nvPr/>
        </p:nvSpPr>
        <p:spPr>
          <a:xfrm>
            <a:off x="186023" y="7289800"/>
            <a:ext cx="15956661" cy="2246769"/>
          </a:xfrm>
          <a:prstGeom prst="rect">
            <a:avLst/>
          </a:prstGeom>
          <a:noFill/>
        </p:spPr>
        <p:txBody>
          <a:bodyPr vert="horz" rtlCol="0">
            <a:spAutoFit/>
          </a:bodyPr>
          <a:lstStyle/>
          <a:p>
            <a:pPr algn="ctr"/>
            <a:r>
              <a:rPr lang="en-US" sz="3500" dirty="0" smtClean="0">
                <a:solidFill>
                  <a:srgbClr val="000000"/>
                </a:solidFill>
                <a:latin typeface="Times New Roman - 47"/>
              </a:rPr>
              <a:t>Communism is a political system that  arose out of the philosophy of  socialism.  </a:t>
            </a:r>
            <a:r>
              <a:rPr lang="en-US" sz="3500" dirty="0" smtClean="0">
                <a:solidFill>
                  <a:srgbClr val="FF6820"/>
                </a:solidFill>
                <a:latin typeface="Times New Roman - 47"/>
              </a:rPr>
              <a:t>Communism</a:t>
            </a:r>
            <a:r>
              <a:rPr lang="en-US" sz="3500" dirty="0" smtClean="0">
                <a:solidFill>
                  <a:srgbClr val="000000"/>
                </a:solidFill>
                <a:latin typeface="Times New Roman - 47"/>
              </a:rPr>
              <a:t> is  characterized by a centrally planned  economy with </a:t>
            </a:r>
            <a:r>
              <a:rPr lang="en-US" sz="3500" dirty="0" smtClean="0">
                <a:solidFill>
                  <a:srgbClr val="FF6820"/>
                </a:solidFill>
                <a:latin typeface="Times New Roman - 47"/>
              </a:rPr>
              <a:t>all</a:t>
            </a:r>
            <a:r>
              <a:rPr lang="en-US" sz="3500" dirty="0" smtClean="0">
                <a:solidFill>
                  <a:srgbClr val="000000"/>
                </a:solidFill>
                <a:latin typeface="Times New Roman - 47"/>
              </a:rPr>
              <a:t> economic and  political power resting in the hands of  the central </a:t>
            </a:r>
            <a:r>
              <a:rPr lang="en-US" sz="3500" dirty="0" smtClean="0">
                <a:solidFill>
                  <a:srgbClr val="FF6820"/>
                </a:solidFill>
                <a:latin typeface="Times New Roman - 47"/>
              </a:rPr>
              <a:t>government</a:t>
            </a:r>
            <a:r>
              <a:rPr lang="en-US" sz="3500" dirty="0" smtClean="0">
                <a:solidFill>
                  <a:srgbClr val="000000"/>
                </a:solidFill>
                <a:latin typeface="Times New Roman - 47"/>
              </a:rPr>
              <a:t>.</a:t>
            </a:r>
            <a:endParaRPr lang="en-US" sz="3500" dirty="0">
              <a:solidFill>
                <a:srgbClr val="000000"/>
              </a:solidFill>
              <a:latin typeface="Times New Roman - 47"/>
            </a:endParaRPr>
          </a:p>
        </p:txBody>
      </p:sp>
    </p:spTree>
    <p:extLst>
      <p:ext uri="{BB962C8B-B14F-4D97-AF65-F5344CB8AC3E}">
        <p14:creationId xmlns:p14="http://schemas.microsoft.com/office/powerpoint/2010/main" val="3443211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23424" y="85837"/>
            <a:ext cx="15212568" cy="7786747"/>
          </a:xfrm>
          <a:prstGeom prst="rect">
            <a:avLst/>
          </a:prstGeom>
          <a:noFill/>
        </p:spPr>
        <p:txBody>
          <a:bodyPr vert="horz" rtlCol="0">
            <a:spAutoFit/>
          </a:bodyPr>
          <a:lstStyle/>
          <a:p>
            <a:r>
              <a:rPr lang="en-US" sz="2000" smtClean="0">
                <a:solidFill>
                  <a:srgbClr val="000000"/>
                </a:solidFill>
                <a:latin typeface="Times New Roman - 27"/>
              </a:rPr>
              <a:t>The following is a list of such countries with reasons for  including them. Keep in mind that this information is as of 2006,  some countries may eventually need to be added or removed  from the list.</a:t>
            </a:r>
          </a:p>
          <a:p>
            <a:endParaRPr lang="en-US" sz="2000" smtClean="0">
              <a:solidFill>
                <a:srgbClr val="000000"/>
              </a:solidFill>
              <a:latin typeface="Times New Roman - 27"/>
            </a:endParaRPr>
          </a:p>
          <a:p>
            <a:r>
              <a:rPr lang="en-US" sz="2000" smtClean="0">
                <a:solidFill>
                  <a:srgbClr val="000000"/>
                </a:solidFill>
                <a:latin typeface="Times New Roman - 27"/>
              </a:rPr>
              <a:t>Cuba: Cuba is one of the most Socialist nations, as it has a  mostly state-run economy, universal healthcare, government- paid education at all levels, and a number of of social programs.  It does not have a stock exchange. </a:t>
            </a:r>
          </a:p>
          <a:p>
            <a:endParaRPr lang="en-US" sz="2000" smtClean="0">
              <a:solidFill>
                <a:srgbClr val="000000"/>
              </a:solidFill>
              <a:latin typeface="Times New Roman - 27"/>
            </a:endParaRPr>
          </a:p>
          <a:p>
            <a:r>
              <a:rPr lang="en-US" sz="2000" smtClean="0">
                <a:solidFill>
                  <a:srgbClr val="000000"/>
                </a:solidFill>
                <a:latin typeface="Times New Roman - 27"/>
              </a:rPr>
              <a:t>North Korea: The same is true of North Korea, which has an  almost entirely state-run economy, as well as the same social  programs mentioned for Cuba. Like Cuba, </a:t>
            </a:r>
            <a:r>
              <a:rPr lang="en-US" sz="2000" u="sng" smtClean="0">
                <a:solidFill>
                  <a:srgbClr val="0000FF"/>
                </a:solidFill>
                <a:latin typeface="Times New Roman - 27"/>
              </a:rPr>
              <a:t>North Korea </a:t>
            </a:r>
            <a:r>
              <a:rPr lang="en-US" sz="2000" smtClean="0">
                <a:solidFill>
                  <a:srgbClr val="000000"/>
                </a:solidFill>
                <a:latin typeface="Times New Roman - 27"/>
              </a:rPr>
              <a:t> does not have a stock exchange. </a:t>
            </a:r>
          </a:p>
          <a:p>
            <a:endParaRPr lang="en-US" sz="2000" smtClean="0">
              <a:solidFill>
                <a:srgbClr val="000000"/>
              </a:solidFill>
              <a:latin typeface="Times New Roman - 27"/>
            </a:endParaRPr>
          </a:p>
          <a:p>
            <a:r>
              <a:rPr lang="en-US" sz="2000" smtClean="0">
                <a:solidFill>
                  <a:srgbClr val="000000"/>
                </a:solidFill>
                <a:latin typeface="Times New Roman - 27"/>
              </a:rPr>
              <a:t>Venezuela: Economy has more private ownership, but the  government social programs are quite extensive and the </a:t>
            </a:r>
            <a:r>
              <a:rPr lang="en-US" sz="2000" u="sng" smtClean="0">
                <a:solidFill>
                  <a:srgbClr val="0000FF"/>
                </a:solidFill>
                <a:latin typeface="Times New Roman - 27"/>
              </a:rPr>
              <a:t>foreign policy </a:t>
            </a:r>
            <a:r>
              <a:rPr lang="en-US" sz="2000" smtClean="0">
                <a:solidFill>
                  <a:srgbClr val="000000"/>
                </a:solidFill>
                <a:latin typeface="Times New Roman - 27"/>
              </a:rPr>
              <a:t> is very left-wing. Cuban doctors and teachers have been brought to Venezuela to provide some medical and educational  services. </a:t>
            </a:r>
          </a:p>
          <a:p>
            <a:endParaRPr lang="en-US" sz="2000" smtClean="0">
              <a:solidFill>
                <a:srgbClr val="000000"/>
              </a:solidFill>
              <a:latin typeface="Times New Roman - 27"/>
            </a:endParaRPr>
          </a:p>
          <a:p>
            <a:r>
              <a:rPr lang="en-US" sz="2000" smtClean="0">
                <a:solidFill>
                  <a:srgbClr val="000000"/>
                </a:solidFill>
                <a:latin typeface="Times New Roman - 27"/>
              </a:rPr>
              <a:t>China: A substantial part of the economy is still state-run,  although there are not as many social programs as there once  were and universal healthcare has been eliminated. Still has a  Socialist-type foreign policy, for the most part. </a:t>
            </a:r>
          </a:p>
          <a:p>
            <a:endParaRPr lang="en-US" sz="2000" smtClean="0">
              <a:solidFill>
                <a:srgbClr val="000000"/>
              </a:solidFill>
              <a:latin typeface="Times New Roman - 27"/>
            </a:endParaRPr>
          </a:p>
          <a:p>
            <a:r>
              <a:rPr lang="en-US" sz="2000" smtClean="0">
                <a:solidFill>
                  <a:srgbClr val="000000"/>
                </a:solidFill>
                <a:latin typeface="Times New Roman - 27"/>
              </a:rPr>
              <a:t>Vietnam: A significant part of the economy is state-run. Close  ties with Cuba, Venezuela, and Belarus. </a:t>
            </a:r>
          </a:p>
          <a:p>
            <a:endParaRPr lang="en-US" sz="2000" smtClean="0">
              <a:solidFill>
                <a:srgbClr val="000000"/>
              </a:solidFill>
              <a:latin typeface="Times New Roman - 27"/>
            </a:endParaRPr>
          </a:p>
          <a:p>
            <a:r>
              <a:rPr lang="en-US" sz="2000" smtClean="0">
                <a:solidFill>
                  <a:srgbClr val="000000"/>
                </a:solidFill>
                <a:latin typeface="Times New Roman - 27"/>
              </a:rPr>
              <a:t>Syria: Although not commonly referred to as Socialist in the  West, Syria has a mostly state-run economy and universal  healthcare, along with a left-wing foreign policy. </a:t>
            </a:r>
          </a:p>
          <a:p>
            <a:endParaRPr lang="en-US" sz="2000" smtClean="0">
              <a:solidFill>
                <a:srgbClr val="000000"/>
              </a:solidFill>
              <a:latin typeface="Times New Roman - 27"/>
            </a:endParaRPr>
          </a:p>
          <a:p>
            <a:r>
              <a:rPr lang="en-US" sz="2000" smtClean="0">
                <a:solidFill>
                  <a:srgbClr val="000000"/>
                </a:solidFill>
                <a:latin typeface="Times New Roman - 27"/>
              </a:rPr>
              <a:t>Belarus: Much of the Belarussian economy is state-run and some  govt. social programs are available. Belarus has close ties with  Venezuela, China, and other Socialist countries. </a:t>
            </a:r>
          </a:p>
          <a:p>
            <a:endParaRPr lang="en-US" sz="2000" smtClean="0">
              <a:solidFill>
                <a:srgbClr val="000000"/>
              </a:solidFill>
              <a:latin typeface="Times New Roman - 27"/>
            </a:endParaRPr>
          </a:p>
          <a:p>
            <a:r>
              <a:rPr lang="en-US" sz="2000" smtClean="0">
                <a:solidFill>
                  <a:srgbClr val="000000"/>
                </a:solidFill>
                <a:latin typeface="Times New Roman - 27"/>
              </a:rPr>
              <a:t>Sweden: Mostly private industry, but many well-funded govt.  social programs are offered. Universal healthcare and  government-provided education at all levels is made available. </a:t>
            </a:r>
            <a:endParaRPr lang="en-US" sz="2000">
              <a:solidFill>
                <a:srgbClr val="000000"/>
              </a:solidFill>
              <a:latin typeface="Times New Roman - 27"/>
            </a:endParaRPr>
          </a:p>
        </p:txBody>
      </p:sp>
    </p:spTree>
    <p:extLst>
      <p:ext uri="{BB962C8B-B14F-4D97-AF65-F5344CB8AC3E}">
        <p14:creationId xmlns:p14="http://schemas.microsoft.com/office/powerpoint/2010/main" val="3091338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5354" y="70231"/>
            <a:ext cx="16287369" cy="6740307"/>
          </a:xfrm>
          <a:prstGeom prst="rect">
            <a:avLst/>
          </a:prstGeom>
          <a:noFill/>
        </p:spPr>
        <p:txBody>
          <a:bodyPr vert="horz" rtlCol="0">
            <a:spAutoFit/>
          </a:bodyPr>
          <a:lstStyle/>
          <a:p>
            <a:pPr algn="ctr"/>
            <a:r>
              <a:rPr lang="en-US" sz="3600" smtClean="0">
                <a:solidFill>
                  <a:srgbClr val="000000"/>
                </a:solidFill>
                <a:latin typeface="Times New Roman - 48"/>
              </a:rPr>
              <a:t>Unlike socialist, however, communist  believed that a socialist society can only  come after a </a:t>
            </a:r>
            <a:r>
              <a:rPr lang="en-US" sz="3600" smtClean="0">
                <a:solidFill>
                  <a:srgbClr val="FF6820"/>
                </a:solidFill>
                <a:latin typeface="Times New Roman - 48"/>
              </a:rPr>
              <a:t>violent</a:t>
            </a:r>
            <a:r>
              <a:rPr lang="en-US" sz="3600" smtClean="0">
                <a:solidFill>
                  <a:srgbClr val="000000"/>
                </a:solidFill>
                <a:latin typeface="Times New Roman - 48"/>
              </a:rPr>
              <a:t> revolution.  while  socialist economies can still allow for  democracy, communist governments are  </a:t>
            </a:r>
            <a:r>
              <a:rPr lang="en-US" sz="3600" smtClean="0">
                <a:solidFill>
                  <a:srgbClr val="FF6820"/>
                </a:solidFill>
                <a:latin typeface="Times New Roman - 48"/>
              </a:rPr>
              <a:t>authoritarian</a:t>
            </a:r>
            <a:r>
              <a:rPr lang="en-US" sz="3600" smtClean="0">
                <a:solidFill>
                  <a:srgbClr val="000000"/>
                </a:solidFill>
                <a:latin typeface="Times New Roman - 48"/>
              </a:rPr>
              <a:t>.</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  </a:t>
            </a:r>
            <a:r>
              <a:rPr lang="en-US" sz="3600" b="1" smtClean="0">
                <a:solidFill>
                  <a:srgbClr val="000000"/>
                </a:solidFill>
                <a:latin typeface="Times New Roman - 48"/>
              </a:rPr>
              <a:t>Authoritarian</a:t>
            </a:r>
            <a:r>
              <a:rPr lang="en-US" sz="3600" smtClean="0">
                <a:solidFill>
                  <a:srgbClr val="000000"/>
                </a:solidFill>
                <a:latin typeface="Times New Roman - 48"/>
              </a:rPr>
              <a:t> governments exact  strict obedience from their citizens and  do not allow individual freedom of  judgment and action.  Throughout  history, communist nations have been  dominated by a </a:t>
            </a:r>
            <a:r>
              <a:rPr lang="en-US" sz="3600" smtClean="0">
                <a:solidFill>
                  <a:srgbClr val="FF6820"/>
                </a:solidFill>
                <a:latin typeface="Times New Roman - 48"/>
              </a:rPr>
              <a:t>single</a:t>
            </a:r>
            <a:r>
              <a:rPr lang="en-US" sz="3600" smtClean="0">
                <a:solidFill>
                  <a:srgbClr val="000000"/>
                </a:solidFill>
                <a:latin typeface="Times New Roman - 48"/>
              </a:rPr>
              <a:t> political party or  dictator.  </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The former Soviet Union was a  communist nation that provides us with  a good case study of how a centrally  planned economy works- and doesn't  work.</a:t>
            </a:r>
            <a:endParaRPr lang="en-US" sz="3600">
              <a:solidFill>
                <a:srgbClr val="000000"/>
              </a:solidFill>
              <a:latin typeface="Times New Roman - 48"/>
            </a:endParaRPr>
          </a:p>
        </p:txBody>
      </p:sp>
    </p:spTree>
    <p:extLst>
      <p:ext uri="{BB962C8B-B14F-4D97-AF65-F5344CB8AC3E}">
        <p14:creationId xmlns:p14="http://schemas.microsoft.com/office/powerpoint/2010/main" val="3941418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62428"/>
            <a:ext cx="16122015" cy="2785378"/>
          </a:xfrm>
          <a:prstGeom prst="rect">
            <a:avLst/>
          </a:prstGeom>
          <a:noFill/>
        </p:spPr>
        <p:txBody>
          <a:bodyPr vert="horz" rtlCol="0">
            <a:spAutoFit/>
          </a:bodyPr>
          <a:lstStyle/>
          <a:p>
            <a:pPr algn="ctr"/>
            <a:r>
              <a:rPr lang="en-US" sz="3500" smtClean="0">
                <a:solidFill>
                  <a:srgbClr val="000000"/>
                </a:solidFill>
                <a:latin typeface="Times New Roman - 47"/>
              </a:rPr>
              <a:t>The Soviet Union arose out of a pair of  revolutions in Russia in 1917.  In  March, imperial rule in Russia came to  an end when Czar Nicholas II was  forced from the throne.  A provisional  republican  government was set up, but  by November, it too, was toppled.  It  was taken over by the Bolsheviks,  revolutionary socialists led by Vladimir  Lenin.</a:t>
            </a:r>
            <a:endParaRPr lang="en-US" sz="3500">
              <a:solidFill>
                <a:srgbClr val="000000"/>
              </a:solidFill>
              <a:latin typeface="Times New Roman - 47"/>
            </a:endParaRPr>
          </a:p>
        </p:txBody>
      </p:sp>
    </p:spTree>
    <p:extLst>
      <p:ext uri="{BB962C8B-B14F-4D97-AF65-F5344CB8AC3E}">
        <p14:creationId xmlns:p14="http://schemas.microsoft.com/office/powerpoint/2010/main" val="1491794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682086" y="85836"/>
            <a:ext cx="3991852" cy="2784363"/>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366150" y="2870200"/>
            <a:ext cx="8929116" cy="6825772"/>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9910077" y="1724548"/>
            <a:ext cx="6490145" cy="5646916"/>
          </a:xfrm>
          <a:prstGeom prst="rect">
            <a:avLst/>
          </a:prstGeom>
          <a:solidFill>
            <a:scrgbClr r="0" g="0" b="0">
              <a:alpha val="0"/>
            </a:scrgbClr>
          </a:solidFill>
        </p:spPr>
      </p:pic>
      <p:sp>
        <p:nvSpPr>
          <p:cNvPr id="5" name="Freeform 4"/>
          <p:cNvSpPr/>
          <p:nvPr/>
        </p:nvSpPr>
        <p:spPr>
          <a:xfrm>
            <a:off x="620079" y="93641"/>
            <a:ext cx="4113182" cy="1630907"/>
          </a:xfrm>
          <a:custGeom>
            <a:avLst/>
            <a:gdLst/>
            <a:ahLst/>
            <a:cxnLst/>
            <a:rect l="0" t="0" r="0" b="0"/>
            <a:pathLst>
              <a:path w="2527301" h="2654301">
                <a:moveTo>
                  <a:pt x="2527300" y="0"/>
                </a:moveTo>
                <a:lnTo>
                  <a:pt x="2475230" y="1270"/>
                </a:lnTo>
                <a:lnTo>
                  <a:pt x="2435860" y="10160"/>
                </a:lnTo>
                <a:lnTo>
                  <a:pt x="2414270" y="12700"/>
                </a:lnTo>
                <a:lnTo>
                  <a:pt x="2353310" y="41910"/>
                </a:lnTo>
                <a:lnTo>
                  <a:pt x="2317750" y="63500"/>
                </a:lnTo>
                <a:lnTo>
                  <a:pt x="2291080" y="72390"/>
                </a:lnTo>
                <a:lnTo>
                  <a:pt x="2286000" y="73660"/>
                </a:lnTo>
                <a:lnTo>
                  <a:pt x="2270760" y="82550"/>
                </a:lnTo>
                <a:lnTo>
                  <a:pt x="2230120" y="116840"/>
                </a:lnTo>
                <a:lnTo>
                  <a:pt x="2213610" y="121920"/>
                </a:lnTo>
                <a:lnTo>
                  <a:pt x="2207260" y="127000"/>
                </a:lnTo>
                <a:lnTo>
                  <a:pt x="2175510" y="160020"/>
                </a:lnTo>
                <a:lnTo>
                  <a:pt x="2105660" y="207010"/>
                </a:lnTo>
                <a:lnTo>
                  <a:pt x="2096770" y="219710"/>
                </a:lnTo>
                <a:lnTo>
                  <a:pt x="2091690" y="227330"/>
                </a:lnTo>
                <a:lnTo>
                  <a:pt x="2078990" y="238760"/>
                </a:lnTo>
                <a:lnTo>
                  <a:pt x="2071370" y="243840"/>
                </a:lnTo>
                <a:lnTo>
                  <a:pt x="2067560" y="248920"/>
                </a:lnTo>
                <a:lnTo>
                  <a:pt x="2063750" y="252730"/>
                </a:lnTo>
                <a:lnTo>
                  <a:pt x="2061210" y="257810"/>
                </a:lnTo>
                <a:lnTo>
                  <a:pt x="2052320" y="266700"/>
                </a:lnTo>
                <a:lnTo>
                  <a:pt x="2030730" y="283210"/>
                </a:lnTo>
                <a:lnTo>
                  <a:pt x="1967230" y="340360"/>
                </a:lnTo>
                <a:lnTo>
                  <a:pt x="1941830" y="359410"/>
                </a:lnTo>
                <a:lnTo>
                  <a:pt x="1931670" y="372110"/>
                </a:lnTo>
                <a:lnTo>
                  <a:pt x="1913890" y="394970"/>
                </a:lnTo>
                <a:lnTo>
                  <a:pt x="1901190" y="407670"/>
                </a:lnTo>
                <a:lnTo>
                  <a:pt x="1819910" y="453390"/>
                </a:lnTo>
                <a:lnTo>
                  <a:pt x="1774190" y="477520"/>
                </a:lnTo>
                <a:lnTo>
                  <a:pt x="1725930" y="496570"/>
                </a:lnTo>
                <a:lnTo>
                  <a:pt x="1709420" y="502920"/>
                </a:lnTo>
                <a:lnTo>
                  <a:pt x="1676400" y="510540"/>
                </a:lnTo>
                <a:lnTo>
                  <a:pt x="1661160" y="518160"/>
                </a:lnTo>
                <a:lnTo>
                  <a:pt x="1597660" y="556260"/>
                </a:lnTo>
                <a:lnTo>
                  <a:pt x="1565910" y="591820"/>
                </a:lnTo>
                <a:lnTo>
                  <a:pt x="1545590" y="607060"/>
                </a:lnTo>
                <a:lnTo>
                  <a:pt x="1534160" y="621030"/>
                </a:lnTo>
                <a:lnTo>
                  <a:pt x="1529080" y="636270"/>
                </a:lnTo>
                <a:lnTo>
                  <a:pt x="1526540" y="643890"/>
                </a:lnTo>
                <a:lnTo>
                  <a:pt x="1522730" y="651510"/>
                </a:lnTo>
                <a:lnTo>
                  <a:pt x="1461770" y="713740"/>
                </a:lnTo>
                <a:lnTo>
                  <a:pt x="1451610" y="728980"/>
                </a:lnTo>
                <a:lnTo>
                  <a:pt x="1419860" y="763270"/>
                </a:lnTo>
                <a:lnTo>
                  <a:pt x="1416050" y="770890"/>
                </a:lnTo>
                <a:lnTo>
                  <a:pt x="1403350" y="808990"/>
                </a:lnTo>
                <a:lnTo>
                  <a:pt x="1391920" y="826770"/>
                </a:lnTo>
                <a:lnTo>
                  <a:pt x="1388110" y="844550"/>
                </a:lnTo>
                <a:lnTo>
                  <a:pt x="1384300" y="863600"/>
                </a:lnTo>
                <a:lnTo>
                  <a:pt x="1363980" y="906780"/>
                </a:lnTo>
                <a:lnTo>
                  <a:pt x="1360170" y="932180"/>
                </a:lnTo>
                <a:lnTo>
                  <a:pt x="1357630" y="956310"/>
                </a:lnTo>
                <a:lnTo>
                  <a:pt x="1352550" y="974090"/>
                </a:lnTo>
                <a:lnTo>
                  <a:pt x="1344930" y="986790"/>
                </a:lnTo>
                <a:lnTo>
                  <a:pt x="1329690" y="1013460"/>
                </a:lnTo>
                <a:lnTo>
                  <a:pt x="1324610" y="1033780"/>
                </a:lnTo>
                <a:lnTo>
                  <a:pt x="1320800" y="1052830"/>
                </a:lnTo>
                <a:lnTo>
                  <a:pt x="1303020" y="1089660"/>
                </a:lnTo>
                <a:lnTo>
                  <a:pt x="1253490" y="1169670"/>
                </a:lnTo>
                <a:lnTo>
                  <a:pt x="1249680" y="1178560"/>
                </a:lnTo>
                <a:lnTo>
                  <a:pt x="1242060" y="1217930"/>
                </a:lnTo>
                <a:lnTo>
                  <a:pt x="1215390" y="1278890"/>
                </a:lnTo>
                <a:lnTo>
                  <a:pt x="1168400" y="1358900"/>
                </a:lnTo>
                <a:lnTo>
                  <a:pt x="1158240" y="1375410"/>
                </a:lnTo>
                <a:lnTo>
                  <a:pt x="1107440" y="1438910"/>
                </a:lnTo>
                <a:lnTo>
                  <a:pt x="1050290" y="1485900"/>
                </a:lnTo>
                <a:lnTo>
                  <a:pt x="1000760" y="1515110"/>
                </a:lnTo>
                <a:lnTo>
                  <a:pt x="949960" y="1560830"/>
                </a:lnTo>
                <a:lnTo>
                  <a:pt x="910590" y="1581150"/>
                </a:lnTo>
                <a:lnTo>
                  <a:pt x="900430" y="1584960"/>
                </a:lnTo>
                <a:lnTo>
                  <a:pt x="895350" y="1588770"/>
                </a:lnTo>
                <a:lnTo>
                  <a:pt x="853440" y="1638300"/>
                </a:lnTo>
                <a:lnTo>
                  <a:pt x="835660" y="1663700"/>
                </a:lnTo>
                <a:lnTo>
                  <a:pt x="789940" y="1711960"/>
                </a:lnTo>
                <a:lnTo>
                  <a:pt x="784860" y="1719580"/>
                </a:lnTo>
                <a:lnTo>
                  <a:pt x="778510" y="1736090"/>
                </a:lnTo>
                <a:lnTo>
                  <a:pt x="774700" y="1742440"/>
                </a:lnTo>
                <a:lnTo>
                  <a:pt x="762000" y="1753870"/>
                </a:lnTo>
                <a:lnTo>
                  <a:pt x="732790" y="1774190"/>
                </a:lnTo>
                <a:lnTo>
                  <a:pt x="707390" y="1805940"/>
                </a:lnTo>
                <a:lnTo>
                  <a:pt x="681990" y="1824990"/>
                </a:lnTo>
                <a:lnTo>
                  <a:pt x="665480" y="1847850"/>
                </a:lnTo>
                <a:lnTo>
                  <a:pt x="651510" y="1871980"/>
                </a:lnTo>
                <a:lnTo>
                  <a:pt x="636270" y="1888490"/>
                </a:lnTo>
                <a:lnTo>
                  <a:pt x="558800" y="1957070"/>
                </a:lnTo>
                <a:lnTo>
                  <a:pt x="538480" y="1983740"/>
                </a:lnTo>
                <a:lnTo>
                  <a:pt x="515620" y="2000250"/>
                </a:lnTo>
                <a:lnTo>
                  <a:pt x="499110" y="2010410"/>
                </a:lnTo>
                <a:lnTo>
                  <a:pt x="494030" y="2015490"/>
                </a:lnTo>
                <a:lnTo>
                  <a:pt x="490220" y="2023110"/>
                </a:lnTo>
                <a:lnTo>
                  <a:pt x="487680" y="2029460"/>
                </a:lnTo>
                <a:lnTo>
                  <a:pt x="482600" y="2034540"/>
                </a:lnTo>
                <a:lnTo>
                  <a:pt x="477520" y="2038350"/>
                </a:lnTo>
                <a:lnTo>
                  <a:pt x="471170" y="2040890"/>
                </a:lnTo>
                <a:lnTo>
                  <a:pt x="455930" y="2049780"/>
                </a:lnTo>
                <a:lnTo>
                  <a:pt x="440690" y="2063750"/>
                </a:lnTo>
                <a:lnTo>
                  <a:pt x="422910" y="2086610"/>
                </a:lnTo>
                <a:lnTo>
                  <a:pt x="402590" y="2104390"/>
                </a:lnTo>
                <a:lnTo>
                  <a:pt x="386080" y="2125980"/>
                </a:lnTo>
                <a:lnTo>
                  <a:pt x="368300" y="2155190"/>
                </a:lnTo>
                <a:lnTo>
                  <a:pt x="355600" y="2174240"/>
                </a:lnTo>
                <a:lnTo>
                  <a:pt x="351790" y="2181860"/>
                </a:lnTo>
                <a:lnTo>
                  <a:pt x="339090" y="2194560"/>
                </a:lnTo>
                <a:lnTo>
                  <a:pt x="314960" y="2213610"/>
                </a:lnTo>
                <a:lnTo>
                  <a:pt x="311150" y="2218690"/>
                </a:lnTo>
                <a:lnTo>
                  <a:pt x="303530" y="2241550"/>
                </a:lnTo>
                <a:lnTo>
                  <a:pt x="278130" y="2273300"/>
                </a:lnTo>
                <a:lnTo>
                  <a:pt x="269240" y="2282190"/>
                </a:lnTo>
                <a:lnTo>
                  <a:pt x="264160" y="2289810"/>
                </a:lnTo>
                <a:lnTo>
                  <a:pt x="252730" y="2320290"/>
                </a:lnTo>
                <a:lnTo>
                  <a:pt x="218440" y="2377440"/>
                </a:lnTo>
                <a:lnTo>
                  <a:pt x="204470" y="2388870"/>
                </a:lnTo>
                <a:lnTo>
                  <a:pt x="200660" y="2396490"/>
                </a:lnTo>
                <a:lnTo>
                  <a:pt x="196850" y="2402840"/>
                </a:lnTo>
                <a:lnTo>
                  <a:pt x="194310" y="2410460"/>
                </a:lnTo>
                <a:lnTo>
                  <a:pt x="185420" y="2426970"/>
                </a:lnTo>
                <a:lnTo>
                  <a:pt x="129540" y="2493010"/>
                </a:lnTo>
                <a:lnTo>
                  <a:pt x="109220" y="2510790"/>
                </a:lnTo>
                <a:lnTo>
                  <a:pt x="45720" y="2592070"/>
                </a:lnTo>
                <a:lnTo>
                  <a:pt x="26670" y="2625090"/>
                </a:lnTo>
                <a:lnTo>
                  <a:pt x="0" y="2654300"/>
                </a:lnTo>
              </a:path>
            </a:pathLst>
          </a:custGeom>
          <a:ln w="762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4981289" y="858372"/>
            <a:ext cx="4733258"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39951" y="866175"/>
            <a:ext cx="1550194" cy="952012"/>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623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677" y="7803"/>
            <a:ext cx="16204692" cy="6017032"/>
          </a:xfrm>
          <a:prstGeom prst="rect">
            <a:avLst/>
          </a:prstGeom>
          <a:noFill/>
        </p:spPr>
        <p:txBody>
          <a:bodyPr vert="horz" rtlCol="0">
            <a:spAutoFit/>
          </a:bodyPr>
          <a:lstStyle/>
          <a:p>
            <a:pPr algn="ctr"/>
            <a:r>
              <a:rPr lang="en-US" sz="3500" smtClean="0">
                <a:solidFill>
                  <a:srgbClr val="000000"/>
                </a:solidFill>
                <a:latin typeface="Times New Roman - 47"/>
              </a:rPr>
              <a:t>Once in power, the Bolsheviks, renamed  themselves </a:t>
            </a:r>
            <a:r>
              <a:rPr lang="en-US" sz="3500" smtClean="0">
                <a:solidFill>
                  <a:srgbClr val="FF6820"/>
                </a:solidFill>
                <a:latin typeface="Times New Roman - 47"/>
              </a:rPr>
              <a:t>communists</a:t>
            </a:r>
            <a:r>
              <a:rPr lang="en-US" sz="3500" smtClean="0">
                <a:solidFill>
                  <a:srgbClr val="000000"/>
                </a:solidFill>
                <a:latin typeface="Times New Roman - 47"/>
              </a:rPr>
              <a:t>.  Under the  control of the Communist party, central  planning was introduced during the  1920's and continues to operate until the  break up of the Soviet Union in 1991.</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Soviet planners were most concerned  with building national</a:t>
            </a:r>
            <a:r>
              <a:rPr lang="en-US" sz="3500" smtClean="0">
                <a:solidFill>
                  <a:srgbClr val="FF6820"/>
                </a:solidFill>
                <a:latin typeface="Times New Roman - 47"/>
              </a:rPr>
              <a:t> power</a:t>
            </a:r>
            <a:r>
              <a:rPr lang="en-US" sz="3500" smtClean="0">
                <a:solidFill>
                  <a:srgbClr val="000000"/>
                </a:solidFill>
                <a:latin typeface="Times New Roman - 47"/>
              </a:rPr>
              <a:t> and  prestige in the international community.   As a result, they allocated the best land,  labor, and capital to the </a:t>
            </a:r>
            <a:r>
              <a:rPr lang="en-US" sz="3500" smtClean="0">
                <a:solidFill>
                  <a:srgbClr val="FF6820"/>
                </a:solidFill>
                <a:latin typeface="Times New Roman - 47"/>
              </a:rPr>
              <a:t>armed</a:t>
            </a:r>
            <a:r>
              <a:rPr lang="en-US" sz="3500" smtClean="0">
                <a:solidFill>
                  <a:srgbClr val="000000"/>
                </a:solidFill>
                <a:latin typeface="Times New Roman - 47"/>
              </a:rPr>
              <a:t> forces,  space program, and production of  capital goods such as farms equipment  and factories.</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The committees that ran the system were  responsible for </a:t>
            </a:r>
            <a:r>
              <a:rPr lang="en-US" sz="3500" smtClean="0">
                <a:solidFill>
                  <a:srgbClr val="FF6820"/>
                </a:solidFill>
                <a:latin typeface="Times New Roman - 47"/>
              </a:rPr>
              <a:t>deciding</a:t>
            </a:r>
            <a:r>
              <a:rPr lang="en-US" sz="3500" smtClean="0">
                <a:solidFill>
                  <a:srgbClr val="000000"/>
                </a:solidFill>
                <a:latin typeface="Times New Roman - 47"/>
              </a:rPr>
              <a:t> the quantity,  production process, and distribution of  24 million different goods and services.</a:t>
            </a:r>
            <a:endParaRPr lang="en-US" sz="3500">
              <a:solidFill>
                <a:srgbClr val="000000"/>
              </a:solidFill>
              <a:latin typeface="Times New Roman - 47"/>
            </a:endParaRPr>
          </a:p>
        </p:txBody>
      </p:sp>
    </p:spTree>
    <p:extLst>
      <p:ext uri="{BB962C8B-B14F-4D97-AF65-F5344CB8AC3E}">
        <p14:creationId xmlns:p14="http://schemas.microsoft.com/office/powerpoint/2010/main" val="3644106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008" y="85838"/>
            <a:ext cx="16328708" cy="4524315"/>
          </a:xfrm>
          <a:prstGeom prst="rect">
            <a:avLst/>
          </a:prstGeom>
          <a:noFill/>
        </p:spPr>
        <p:txBody>
          <a:bodyPr vert="horz" rtlCol="0">
            <a:spAutoFit/>
          </a:bodyPr>
          <a:lstStyle/>
          <a:p>
            <a:pPr algn="ctr"/>
            <a:r>
              <a:rPr lang="en-US" sz="3600" smtClean="0">
                <a:solidFill>
                  <a:srgbClr val="000000"/>
                </a:solidFill>
                <a:latin typeface="Times New Roman - 48"/>
              </a:rPr>
              <a:t>In the Soviet Union, the central  government created large state-owned  </a:t>
            </a:r>
            <a:r>
              <a:rPr lang="en-US" sz="3600" smtClean="0">
                <a:solidFill>
                  <a:srgbClr val="FF6820"/>
                </a:solidFill>
                <a:latin typeface="Times New Roman - 48"/>
              </a:rPr>
              <a:t>farms</a:t>
            </a:r>
            <a:r>
              <a:rPr lang="en-US" sz="3600" smtClean="0">
                <a:solidFill>
                  <a:srgbClr val="000000"/>
                </a:solidFill>
                <a:latin typeface="Times New Roman - 48"/>
              </a:rPr>
              <a:t> and collectives for most of the  country's </a:t>
            </a:r>
            <a:r>
              <a:rPr lang="en-US" sz="3600" smtClean="0">
                <a:solidFill>
                  <a:srgbClr val="FF6820"/>
                </a:solidFill>
                <a:latin typeface="Times New Roman - 48"/>
              </a:rPr>
              <a:t>agricultural</a:t>
            </a:r>
            <a:r>
              <a:rPr lang="en-US" sz="3600" smtClean="0">
                <a:solidFill>
                  <a:srgbClr val="000000"/>
                </a:solidFill>
                <a:latin typeface="Times New Roman - 48"/>
              </a:rPr>
              <a:t> production.  On  state-run farms, the state provided  farmers with all equipment, seed and  fertilizer.  Farmers worked for daily  wages </a:t>
            </a:r>
            <a:r>
              <a:rPr lang="en-US" sz="3600" smtClean="0">
                <a:solidFill>
                  <a:srgbClr val="FF6820"/>
                </a:solidFill>
                <a:latin typeface="Times New Roman - 48"/>
              </a:rPr>
              <a:t>set</a:t>
            </a:r>
            <a:r>
              <a:rPr lang="en-US" sz="3600" smtClean="0">
                <a:solidFill>
                  <a:srgbClr val="000000"/>
                </a:solidFill>
                <a:latin typeface="Times New Roman - 48"/>
              </a:rPr>
              <a:t> by economic planners.</a:t>
            </a:r>
          </a:p>
          <a:p>
            <a:pPr algn="ctr"/>
            <a:r>
              <a:rPr lang="en-US" sz="3600" smtClean="0">
                <a:solidFill>
                  <a:srgbClr val="000000"/>
                </a:solidFill>
                <a:latin typeface="Times New Roman - 48"/>
              </a:rPr>
              <a:t>Collectives were large farms leased  from the state to groups of peasant  farms.  Farmers managed operation of  the collectives, though they were still  required to produce what the  </a:t>
            </a:r>
            <a:r>
              <a:rPr lang="en-US" sz="3600" smtClean="0">
                <a:solidFill>
                  <a:srgbClr val="FF6820"/>
                </a:solidFill>
                <a:latin typeface="Times New Roman - 48"/>
              </a:rPr>
              <a:t>government</a:t>
            </a:r>
            <a:r>
              <a:rPr lang="en-US" sz="3600" smtClean="0">
                <a:solidFill>
                  <a:srgbClr val="000000"/>
                </a:solidFill>
                <a:latin typeface="Times New Roman - 48"/>
              </a:rPr>
              <a:t> instructed them to.  Farmers  either received a share of what they  produced or income from its sale.</a:t>
            </a:r>
            <a:endParaRPr lang="en-US" sz="3600">
              <a:solidFill>
                <a:srgbClr val="000000"/>
              </a:solidFill>
              <a:latin typeface="Times New Roman - 48"/>
            </a:endParaRPr>
          </a:p>
        </p:txBody>
      </p:sp>
    </p:spTree>
    <p:extLst>
      <p:ext uri="{BB962C8B-B14F-4D97-AF65-F5344CB8AC3E}">
        <p14:creationId xmlns:p14="http://schemas.microsoft.com/office/powerpoint/2010/main" val="1554524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2" y="46821"/>
            <a:ext cx="16080677" cy="3862596"/>
          </a:xfrm>
          <a:prstGeom prst="rect">
            <a:avLst/>
          </a:prstGeom>
          <a:noFill/>
        </p:spPr>
        <p:txBody>
          <a:bodyPr vert="horz" rtlCol="0">
            <a:spAutoFit/>
          </a:bodyPr>
          <a:lstStyle/>
          <a:p>
            <a:pPr algn="ctr"/>
            <a:r>
              <a:rPr lang="en-US" sz="3500" smtClean="0">
                <a:solidFill>
                  <a:srgbClr val="000000"/>
                </a:solidFill>
                <a:latin typeface="Times New Roman - 47"/>
              </a:rPr>
              <a:t>Agricultural workers were </a:t>
            </a:r>
            <a:r>
              <a:rPr lang="en-US" sz="3500" smtClean="0">
                <a:solidFill>
                  <a:srgbClr val="FF6820"/>
                </a:solidFill>
                <a:latin typeface="Times New Roman - 47"/>
              </a:rPr>
              <a:t>guaranteed</a:t>
            </a:r>
            <a:r>
              <a:rPr lang="en-US" sz="3500" smtClean="0">
                <a:solidFill>
                  <a:srgbClr val="000000"/>
                </a:solidFill>
                <a:latin typeface="Times New Roman - 47"/>
              </a:rPr>
              <a:t>  employment and income, and the  government established quotas and  distribution.  Under such a system,  individuals had few </a:t>
            </a:r>
            <a:r>
              <a:rPr lang="en-US" sz="3500" smtClean="0">
                <a:solidFill>
                  <a:srgbClr val="FF6820"/>
                </a:solidFill>
                <a:latin typeface="Times New Roman - 47"/>
              </a:rPr>
              <a:t>incentives</a:t>
            </a:r>
            <a:r>
              <a:rPr lang="en-US" sz="3500" smtClean="0">
                <a:solidFill>
                  <a:srgbClr val="000000"/>
                </a:solidFill>
                <a:latin typeface="Times New Roman - 47"/>
              </a:rPr>
              <a:t> to  produce more or better crops. </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 While Russia had been a major  exporter of wheat until 1913, before  long the soviet Union could not keep its  own people </a:t>
            </a:r>
            <a:r>
              <a:rPr lang="en-US" sz="3500" smtClean="0">
                <a:solidFill>
                  <a:srgbClr val="FF6820"/>
                </a:solidFill>
                <a:latin typeface="Times New Roman - 47"/>
              </a:rPr>
              <a:t>fed</a:t>
            </a:r>
            <a:r>
              <a:rPr lang="en-US" sz="3500" smtClean="0">
                <a:solidFill>
                  <a:srgbClr val="000000"/>
                </a:solidFill>
                <a:latin typeface="Times New Roman - 47"/>
              </a:rPr>
              <a:t>.  Soviet agriculture bore  much of the opportunity cost of Soviet  central planning decisions.</a:t>
            </a:r>
            <a:endParaRPr lang="en-US" sz="3500">
              <a:solidFill>
                <a:srgbClr val="000000"/>
              </a:solidFill>
              <a:latin typeface="Times New Roman - 47"/>
            </a:endParaRPr>
          </a:p>
        </p:txBody>
      </p:sp>
    </p:spTree>
    <p:extLst>
      <p:ext uri="{BB962C8B-B14F-4D97-AF65-F5344CB8AC3E}">
        <p14:creationId xmlns:p14="http://schemas.microsoft.com/office/powerpoint/2010/main" val="4074631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9369" y="62427"/>
            <a:ext cx="15915323" cy="4401205"/>
          </a:xfrm>
          <a:prstGeom prst="rect">
            <a:avLst/>
          </a:prstGeom>
          <a:noFill/>
        </p:spPr>
        <p:txBody>
          <a:bodyPr vert="horz" rtlCol="0">
            <a:spAutoFit/>
          </a:bodyPr>
          <a:lstStyle/>
          <a:p>
            <a:pPr algn="ctr"/>
            <a:r>
              <a:rPr lang="en-US" sz="3500" smtClean="0">
                <a:solidFill>
                  <a:srgbClr val="000000"/>
                </a:solidFill>
                <a:latin typeface="Times New Roman - 47"/>
              </a:rPr>
              <a:t>Soviet factories also were </a:t>
            </a:r>
            <a:r>
              <a:rPr lang="en-US" sz="3500" smtClean="0">
                <a:solidFill>
                  <a:srgbClr val="FF6820"/>
                </a:solidFill>
                <a:latin typeface="Times New Roman - 47"/>
              </a:rPr>
              <a:t>state-owned</a:t>
            </a:r>
            <a:r>
              <a:rPr lang="en-US" sz="3500" smtClean="0">
                <a:solidFill>
                  <a:srgbClr val="000000"/>
                </a:solidFill>
                <a:latin typeface="Times New Roman - 47"/>
              </a:rPr>
              <a:t>.   Like agriculture, industry was  characterized by a lack of incentives.   Jobs were guaranteed, and </a:t>
            </a:r>
            <a:r>
              <a:rPr lang="en-US" sz="3500" smtClean="0">
                <a:solidFill>
                  <a:srgbClr val="FF6820"/>
                </a:solidFill>
                <a:latin typeface="Times New Roman - 47"/>
              </a:rPr>
              <a:t>wages</a:t>
            </a:r>
            <a:r>
              <a:rPr lang="en-US" sz="3500" smtClean="0">
                <a:solidFill>
                  <a:srgbClr val="000000"/>
                </a:solidFill>
                <a:latin typeface="Times New Roman - 47"/>
              </a:rPr>
              <a:t> were  set by the government.  Once a  production quota was met, there was  no reason to produce more goods.   Workers had little incentive to work  harder or to </a:t>
            </a:r>
            <a:r>
              <a:rPr lang="en-US" sz="3500" smtClean="0">
                <a:solidFill>
                  <a:srgbClr val="FF6820"/>
                </a:solidFill>
                <a:latin typeface="Times New Roman - 47"/>
              </a:rPr>
              <a:t>innovate</a:t>
            </a:r>
            <a:r>
              <a:rPr lang="en-US" sz="3500" smtClean="0">
                <a:solidFill>
                  <a:srgbClr val="000000"/>
                </a:solidFill>
                <a:latin typeface="Times New Roman - 47"/>
              </a:rPr>
              <a:t>.  </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In fact, it was </a:t>
            </a:r>
            <a:r>
              <a:rPr lang="en-US" sz="3500" smtClean="0">
                <a:solidFill>
                  <a:srgbClr val="FF6820"/>
                </a:solidFill>
                <a:latin typeface="Times New Roman - 47"/>
              </a:rPr>
              <a:t>illegal</a:t>
            </a:r>
            <a:r>
              <a:rPr lang="en-US" sz="3500" smtClean="0">
                <a:solidFill>
                  <a:srgbClr val="000000"/>
                </a:solidFill>
                <a:latin typeface="Times New Roman - 47"/>
              </a:rPr>
              <a:t> for workers to  exhibit entrepreneurial behavior and  start their own businesses.</a:t>
            </a:r>
            <a:endParaRPr lang="en-US" sz="3500">
              <a:solidFill>
                <a:srgbClr val="000000"/>
              </a:solidFill>
              <a:latin typeface="Times New Roman - 47"/>
            </a:endParaRPr>
          </a:p>
        </p:txBody>
      </p:sp>
    </p:spTree>
    <p:extLst>
      <p:ext uri="{BB962C8B-B14F-4D97-AF65-F5344CB8AC3E}">
        <p14:creationId xmlns:p14="http://schemas.microsoft.com/office/powerpoint/2010/main" val="268367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0708" y="31214"/>
            <a:ext cx="16039338" cy="3323987"/>
          </a:xfrm>
          <a:prstGeom prst="rect">
            <a:avLst/>
          </a:prstGeom>
          <a:noFill/>
        </p:spPr>
        <p:txBody>
          <a:bodyPr vert="horz" rtlCol="0">
            <a:spAutoFit/>
          </a:bodyPr>
          <a:lstStyle/>
          <a:p>
            <a:pPr algn="ctr"/>
            <a:r>
              <a:rPr lang="en-US" sz="3500" smtClean="0">
                <a:solidFill>
                  <a:srgbClr val="000000"/>
                </a:solidFill>
                <a:latin typeface="Times New Roman - 47"/>
              </a:rPr>
              <a:t>Soviet consumers, too, experienced the  </a:t>
            </a:r>
            <a:r>
              <a:rPr lang="en-US" sz="3500" smtClean="0">
                <a:solidFill>
                  <a:srgbClr val="FF6820"/>
                </a:solidFill>
                <a:latin typeface="Times New Roman - 47"/>
              </a:rPr>
              <a:t>opportunity</a:t>
            </a:r>
            <a:r>
              <a:rPr lang="en-US" sz="3500" smtClean="0">
                <a:solidFill>
                  <a:srgbClr val="000000"/>
                </a:solidFill>
                <a:latin typeface="Times New Roman - 47"/>
              </a:rPr>
              <a:t> cost of central planners'  decisions.  A popular joke in the Soviet  Union went, "We pretend to work, and  they pretend to pay us." </a:t>
            </a:r>
          </a:p>
          <a:p>
            <a:pPr algn="ctr"/>
            <a:r>
              <a:rPr lang="en-US" sz="3500" smtClean="0">
                <a:solidFill>
                  <a:srgbClr val="000000"/>
                </a:solidFill>
                <a:latin typeface="Times New Roman - 47"/>
              </a:rPr>
              <a:t> A workers wages were not </a:t>
            </a:r>
            <a:r>
              <a:rPr lang="en-US" sz="3500" smtClean="0">
                <a:solidFill>
                  <a:srgbClr val="FF6820"/>
                </a:solidFill>
                <a:latin typeface="Times New Roman - 47"/>
              </a:rPr>
              <a:t>worth</a:t>
            </a:r>
            <a:r>
              <a:rPr lang="en-US" sz="3500" smtClean="0">
                <a:solidFill>
                  <a:srgbClr val="000000"/>
                </a:solidFill>
                <a:latin typeface="Times New Roman - 47"/>
              </a:rPr>
              <a:t> much  because consumer goods were scarce  and usually of </a:t>
            </a:r>
            <a:r>
              <a:rPr lang="en-US" sz="3500" smtClean="0">
                <a:solidFill>
                  <a:srgbClr val="FF6820"/>
                </a:solidFill>
                <a:latin typeface="Times New Roman - 47"/>
              </a:rPr>
              <a:t>poor</a:t>
            </a:r>
            <a:r>
              <a:rPr lang="en-US" sz="3500" smtClean="0">
                <a:solidFill>
                  <a:srgbClr val="000000"/>
                </a:solidFill>
                <a:latin typeface="Times New Roman - 47"/>
              </a:rPr>
              <a:t> quality.   Manufacturers had the incentive to  focus on quantity, not quality.</a:t>
            </a:r>
            <a:endParaRPr lang="en-US" sz="3500">
              <a:solidFill>
                <a:srgbClr val="000000"/>
              </a:solidFill>
              <a:latin typeface="Times New Roman - 47"/>
            </a:endParaRPr>
          </a:p>
        </p:txBody>
      </p:sp>
    </p:spTree>
    <p:extLst>
      <p:ext uri="{BB962C8B-B14F-4D97-AF65-F5344CB8AC3E}">
        <p14:creationId xmlns:p14="http://schemas.microsoft.com/office/powerpoint/2010/main" val="309425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0100" y="1422400"/>
            <a:ext cx="14935200" cy="5016758"/>
          </a:xfrm>
          <a:prstGeom prst="rect">
            <a:avLst/>
          </a:prstGeom>
          <a:noFill/>
        </p:spPr>
        <p:txBody>
          <a:bodyPr vert="horz" wrap="square" rtlCol="0">
            <a:spAutoFit/>
          </a:bodyPr>
          <a:lstStyle/>
          <a:p>
            <a:pPr algn="ctr"/>
            <a:r>
              <a:rPr lang="en-US" sz="4000" b="1" dirty="0" smtClean="0">
                <a:latin typeface="Times New Roman - 47"/>
              </a:rPr>
              <a:t>How should goods and services be produced?</a:t>
            </a:r>
          </a:p>
          <a:p>
            <a:pPr algn="ctr"/>
            <a:endParaRPr lang="en-US" sz="4000" b="1" dirty="0">
              <a:latin typeface="Times New Roman - 47"/>
            </a:endParaRPr>
          </a:p>
          <a:p>
            <a:pPr algn="ctr"/>
            <a:endParaRPr lang="en-US" sz="4000" b="1" dirty="0" smtClean="0">
              <a:latin typeface="Times New Roman - 47"/>
            </a:endParaRPr>
          </a:p>
          <a:p>
            <a:pPr algn="ctr"/>
            <a:r>
              <a:rPr lang="en-US" sz="4000" b="1" dirty="0" smtClean="0">
                <a:latin typeface="Times New Roman - 47"/>
              </a:rPr>
              <a:t>A</a:t>
            </a:r>
            <a:r>
              <a:rPr lang="en-US" sz="4000" dirty="0" smtClean="0">
                <a:latin typeface="Times New Roman - 47"/>
              </a:rPr>
              <a:t>lthough there are countless ways to  create all of the things we want and  need, all require land, labor, and capital.  </a:t>
            </a:r>
          </a:p>
          <a:p>
            <a:pPr algn="ctr"/>
            <a:r>
              <a:rPr lang="en-US" sz="4000" dirty="0" smtClean="0">
                <a:latin typeface="Times New Roman - 47"/>
              </a:rPr>
              <a:t>These factors of production can be combined in different ways. </a:t>
            </a:r>
          </a:p>
          <a:p>
            <a:pPr algn="ctr"/>
            <a:r>
              <a:rPr lang="en-US" sz="4000" dirty="0" smtClean="0">
                <a:latin typeface="Times New Roman - 47"/>
              </a:rPr>
              <a:t>With today's mechanical farming equipment, farming is much more  efficient and takes less worker hours than hand tools.</a:t>
            </a:r>
            <a:endParaRPr lang="en-US" sz="4000" dirty="0">
              <a:latin typeface="Times New Roman - 47"/>
            </a:endParaRPr>
          </a:p>
        </p:txBody>
      </p:sp>
    </p:spTree>
    <p:extLst>
      <p:ext uri="{BB962C8B-B14F-4D97-AF65-F5344CB8AC3E}">
        <p14:creationId xmlns:p14="http://schemas.microsoft.com/office/powerpoint/2010/main" val="2065764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777556" y="101444"/>
            <a:ext cx="12440615" cy="7493156"/>
          </a:xfrm>
          <a:prstGeom prst="rect">
            <a:avLst/>
          </a:prstGeom>
          <a:solidFill>
            <a:scrgbClr r="0" g="0" b="0">
              <a:alpha val="0"/>
            </a:scrgbClr>
          </a:solidFill>
        </p:spPr>
      </p:pic>
      <p:sp>
        <p:nvSpPr>
          <p:cNvPr id="3" name="TextBox 2"/>
          <p:cNvSpPr txBox="1"/>
          <p:nvPr/>
        </p:nvSpPr>
        <p:spPr>
          <a:xfrm>
            <a:off x="6180106" y="8509000"/>
            <a:ext cx="2852357" cy="353943"/>
          </a:xfrm>
          <a:prstGeom prst="rect">
            <a:avLst/>
          </a:prstGeom>
          <a:noFill/>
        </p:spPr>
        <p:txBody>
          <a:bodyPr vert="horz" rtlCol="0">
            <a:spAutoFit/>
          </a:bodyPr>
          <a:lstStyle/>
          <a:p>
            <a:r>
              <a:rPr lang="en-US" sz="1700" dirty="0" smtClean="0">
                <a:solidFill>
                  <a:srgbClr val="000000"/>
                </a:solidFill>
                <a:latin typeface="Times New Roman - 23"/>
              </a:rPr>
              <a:t>Bread Line</a:t>
            </a:r>
            <a:endParaRPr lang="en-US" sz="1700" dirty="0">
              <a:solidFill>
                <a:srgbClr val="000000"/>
              </a:solidFill>
              <a:latin typeface="Times New Roman - 23"/>
            </a:endParaRPr>
          </a:p>
        </p:txBody>
      </p:sp>
    </p:spTree>
    <p:extLst>
      <p:ext uri="{BB962C8B-B14F-4D97-AF65-F5344CB8AC3E}">
        <p14:creationId xmlns:p14="http://schemas.microsoft.com/office/powerpoint/2010/main" val="836016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273619" y="1365592"/>
            <a:ext cx="12645240" cy="7905408"/>
          </a:xfrm>
          <a:prstGeom prst="rect">
            <a:avLst/>
          </a:prstGeom>
          <a:solidFill>
            <a:scrgbClr r="0" g="0" b="0">
              <a:alpha val="0"/>
            </a:scrgbClr>
          </a:solidFill>
        </p:spPr>
      </p:pic>
      <p:sp>
        <p:nvSpPr>
          <p:cNvPr id="3" name="TextBox 2"/>
          <p:cNvSpPr txBox="1"/>
          <p:nvPr/>
        </p:nvSpPr>
        <p:spPr>
          <a:xfrm>
            <a:off x="1426178" y="226298"/>
            <a:ext cx="13062966" cy="646331"/>
          </a:xfrm>
          <a:prstGeom prst="rect">
            <a:avLst/>
          </a:prstGeom>
          <a:noFill/>
        </p:spPr>
        <p:txBody>
          <a:bodyPr vert="horz" rtlCol="0">
            <a:spAutoFit/>
          </a:bodyPr>
          <a:lstStyle/>
          <a:p>
            <a:pPr algn="ctr"/>
            <a:r>
              <a:rPr lang="en-US" smtClean="0">
                <a:solidFill>
                  <a:srgbClr val="000000"/>
                </a:solidFill>
                <a:latin typeface="Times New Roman - 24"/>
              </a:rPr>
              <a:t>Around 20 years ago McDonalds got a permission from the  Communist Party of Soviet Union to open its first resturant in  Soviet Russia. It was not only the first McDonalds but generally  the first fast food place in Russia ever.</a:t>
            </a:r>
            <a:endParaRPr lang="en-US">
              <a:solidFill>
                <a:srgbClr val="000000"/>
              </a:solidFill>
              <a:latin typeface="Times New Roman - 24"/>
            </a:endParaRPr>
          </a:p>
        </p:txBody>
      </p:sp>
    </p:spTree>
    <p:extLst>
      <p:ext uri="{BB962C8B-B14F-4D97-AF65-F5344CB8AC3E}">
        <p14:creationId xmlns:p14="http://schemas.microsoft.com/office/powerpoint/2010/main" val="2723059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868" y="7975600"/>
            <a:ext cx="15915323" cy="1711446"/>
          </a:xfrm>
          <a:prstGeom prst="rect">
            <a:avLst/>
          </a:prstGeom>
          <a:noFill/>
        </p:spPr>
        <p:txBody>
          <a:bodyPr vert="horz" rtlCol="0">
            <a:spAutoFit/>
          </a:bodyPr>
          <a:lstStyle/>
          <a:p>
            <a:pPr algn="ctr"/>
            <a:r>
              <a:rPr lang="en-US" sz="3500" dirty="0" smtClean="0">
                <a:solidFill>
                  <a:srgbClr val="000000"/>
                </a:solidFill>
                <a:latin typeface="Times New Roman - 47"/>
              </a:rPr>
              <a:t>Housing </a:t>
            </a:r>
            <a:r>
              <a:rPr lang="en-US" sz="3500" dirty="0" smtClean="0">
                <a:solidFill>
                  <a:srgbClr val="FF6820"/>
                </a:solidFill>
                <a:latin typeface="Times New Roman - 47"/>
              </a:rPr>
              <a:t>shortages</a:t>
            </a:r>
            <a:r>
              <a:rPr lang="en-US" sz="3500" dirty="0" smtClean="0">
                <a:solidFill>
                  <a:srgbClr val="000000"/>
                </a:solidFill>
                <a:latin typeface="Times New Roman - 47"/>
              </a:rPr>
              <a:t> forced people to live  in crowded and poorly constructed  apartments.  Because of the long  waiting list for apartments, it was not  unusual to find a </a:t>
            </a:r>
            <a:r>
              <a:rPr lang="en-US" sz="3500" dirty="0" smtClean="0">
                <a:solidFill>
                  <a:srgbClr val="FF6820"/>
                </a:solidFill>
                <a:latin typeface="Times New Roman - 47"/>
              </a:rPr>
              <a:t>family</a:t>
            </a:r>
            <a:r>
              <a:rPr lang="en-US" sz="3500" dirty="0" smtClean="0">
                <a:solidFill>
                  <a:srgbClr val="000000"/>
                </a:solidFill>
                <a:latin typeface="Times New Roman - 47"/>
              </a:rPr>
              <a:t> living in just  two rooms.</a:t>
            </a:r>
            <a:endParaRPr lang="en-US" sz="3500" dirty="0">
              <a:solidFill>
                <a:srgbClr val="000000"/>
              </a:solidFill>
              <a:latin typeface="Times New Roman - 4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030504" y="2895054"/>
            <a:ext cx="8314413" cy="5080546"/>
          </a:xfrm>
          <a:prstGeom prst="rect">
            <a:avLst/>
          </a:prstGeom>
          <a:solidFill>
            <a:scrgbClr r="0" g="0" b="0">
              <a:alpha val="0"/>
            </a:scrgbClr>
          </a:solidFill>
        </p:spPr>
      </p:pic>
      <p:sp>
        <p:nvSpPr>
          <p:cNvPr id="4" name="TextBox 3"/>
          <p:cNvSpPr txBox="1"/>
          <p:nvPr/>
        </p:nvSpPr>
        <p:spPr>
          <a:xfrm>
            <a:off x="62008" y="0"/>
            <a:ext cx="16163354" cy="2308324"/>
          </a:xfrm>
          <a:prstGeom prst="rect">
            <a:avLst/>
          </a:prstGeom>
          <a:noFill/>
        </p:spPr>
        <p:txBody>
          <a:bodyPr vert="horz" rtlCol="0">
            <a:spAutoFit/>
          </a:bodyPr>
          <a:lstStyle/>
          <a:p>
            <a:pPr algn="ctr"/>
            <a:r>
              <a:rPr lang="en-US" sz="3600" smtClean="0">
                <a:solidFill>
                  <a:srgbClr val="000000"/>
                </a:solidFill>
                <a:latin typeface="Times New Roman - 48"/>
              </a:rPr>
              <a:t>Consumers often had difficulty getting  goods, too.  They wasted countless  house </a:t>
            </a:r>
            <a:r>
              <a:rPr lang="en-US" sz="3600" smtClean="0">
                <a:solidFill>
                  <a:srgbClr val="FF6820"/>
                </a:solidFill>
                <a:latin typeface="Times New Roman - 48"/>
              </a:rPr>
              <a:t>waiting</a:t>
            </a:r>
            <a:r>
              <a:rPr lang="en-US" sz="3600" smtClean="0">
                <a:solidFill>
                  <a:srgbClr val="000000"/>
                </a:solidFill>
                <a:latin typeface="Times New Roman - 48"/>
              </a:rPr>
              <a:t> in line to purchase goods  and services.  Luxuries such as meat  were made affordable by government  price setting, but they were </a:t>
            </a:r>
            <a:r>
              <a:rPr lang="en-US" sz="3600" smtClean="0">
                <a:solidFill>
                  <a:srgbClr val="FF6820"/>
                </a:solidFill>
                <a:latin typeface="Times New Roman - 48"/>
              </a:rPr>
              <a:t>rarely</a:t>
            </a:r>
            <a:r>
              <a:rPr lang="en-US" sz="3600" smtClean="0">
                <a:solidFill>
                  <a:srgbClr val="000000"/>
                </a:solidFill>
                <a:latin typeface="Times New Roman - 48"/>
              </a:rPr>
              <a:t>  available.</a:t>
            </a:r>
            <a:endParaRPr lang="en-US" sz="3600">
              <a:solidFill>
                <a:srgbClr val="000000"/>
              </a:solidFill>
              <a:latin typeface="Times New Roman - 48"/>
            </a:endParaRPr>
          </a:p>
        </p:txBody>
      </p:sp>
    </p:spTree>
    <p:extLst>
      <p:ext uri="{BB962C8B-B14F-4D97-AF65-F5344CB8AC3E}">
        <p14:creationId xmlns:p14="http://schemas.microsoft.com/office/powerpoint/2010/main" val="1809763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101444"/>
            <a:ext cx="16370046" cy="6186309"/>
          </a:xfrm>
          <a:prstGeom prst="rect">
            <a:avLst/>
          </a:prstGeom>
          <a:noFill/>
        </p:spPr>
        <p:txBody>
          <a:bodyPr vert="horz" rtlCol="0">
            <a:spAutoFit/>
          </a:bodyPr>
          <a:lstStyle/>
          <a:p>
            <a:pPr algn="ctr"/>
            <a:r>
              <a:rPr lang="en-US" sz="3600" smtClean="0">
                <a:solidFill>
                  <a:srgbClr val="000000"/>
                </a:solidFill>
                <a:latin typeface="Times New Roman - 48"/>
              </a:rPr>
              <a:t>Problems of Centrally Planned  Economies</a:t>
            </a:r>
          </a:p>
          <a:p>
            <a:pPr algn="ctr"/>
            <a:r>
              <a:rPr lang="en-US" sz="3600" smtClean="0">
                <a:solidFill>
                  <a:srgbClr val="000000"/>
                </a:solidFill>
                <a:latin typeface="Times New Roman - 48"/>
              </a:rPr>
              <a:t>Central planning can be used to </a:t>
            </a:r>
            <a:r>
              <a:rPr lang="en-US" sz="3600" smtClean="0">
                <a:solidFill>
                  <a:srgbClr val="FF6820"/>
                </a:solidFill>
                <a:latin typeface="Times New Roman - 48"/>
              </a:rPr>
              <a:t>jump</a:t>
            </a:r>
            <a:r>
              <a:rPr lang="en-US" sz="3600" smtClean="0">
                <a:solidFill>
                  <a:srgbClr val="000000"/>
                </a:solidFill>
                <a:latin typeface="Times New Roman - 48"/>
              </a:rPr>
              <a:t>  start selected industries and guarantee  jobs and income.  But, other side of the  coin is poor quality, serious shortages of  non-priority goods and services, and  diminishing production.</a:t>
            </a:r>
          </a:p>
          <a:p>
            <a:pPr algn="ctr"/>
            <a:r>
              <a:rPr lang="en-US" sz="3600" smtClean="0">
                <a:solidFill>
                  <a:srgbClr val="000000"/>
                </a:solidFill>
                <a:latin typeface="Times New Roman - 48"/>
              </a:rPr>
              <a:t>Perhaps the greatest disadvantage of  centrally planned economies is that their  performance almost always falls </a:t>
            </a:r>
            <a:r>
              <a:rPr lang="en-US" sz="3600" smtClean="0">
                <a:solidFill>
                  <a:srgbClr val="FF6820"/>
                </a:solidFill>
                <a:latin typeface="Times New Roman - 48"/>
              </a:rPr>
              <a:t>short</a:t>
            </a:r>
            <a:r>
              <a:rPr lang="en-US" sz="3600" smtClean="0">
                <a:solidFill>
                  <a:srgbClr val="000000"/>
                </a:solidFill>
                <a:latin typeface="Times New Roman - 48"/>
              </a:rPr>
              <a:t> of  the ideals upon which the system is  built.  In addition, such systems  generally </a:t>
            </a:r>
            <a:r>
              <a:rPr lang="en-US" sz="3600" smtClean="0">
                <a:solidFill>
                  <a:srgbClr val="FF6820"/>
                </a:solidFill>
                <a:latin typeface="Times New Roman - 48"/>
              </a:rPr>
              <a:t>cannot</a:t>
            </a:r>
            <a:r>
              <a:rPr lang="en-US" sz="3600" smtClean="0">
                <a:solidFill>
                  <a:srgbClr val="000000"/>
                </a:solidFill>
                <a:latin typeface="Times New Roman - 48"/>
              </a:rPr>
              <a:t> meet consumers' needs  or wants.  </a:t>
            </a:r>
          </a:p>
          <a:p>
            <a:pPr algn="ctr"/>
            <a:r>
              <a:rPr lang="en-US" sz="3600" smtClean="0">
                <a:solidFill>
                  <a:srgbClr val="000000"/>
                </a:solidFill>
                <a:latin typeface="Times New Roman - 48"/>
              </a:rPr>
              <a:t>Since the government owns all  production factors, workers lack any  </a:t>
            </a:r>
            <a:r>
              <a:rPr lang="en-US" sz="3600" smtClean="0">
                <a:solidFill>
                  <a:srgbClr val="FF6820"/>
                </a:solidFill>
                <a:latin typeface="Times New Roman - 48"/>
              </a:rPr>
              <a:t>incentive</a:t>
            </a:r>
            <a:r>
              <a:rPr lang="en-US" sz="3600" smtClean="0">
                <a:solidFill>
                  <a:srgbClr val="000000"/>
                </a:solidFill>
                <a:latin typeface="Times New Roman - 48"/>
              </a:rPr>
              <a:t> to work hard.  These systems  also do not reward innovation, actively  discouraging any kind of change.  </a:t>
            </a:r>
            <a:endParaRPr lang="en-US" sz="3600">
              <a:solidFill>
                <a:srgbClr val="000000"/>
              </a:solidFill>
              <a:latin typeface="Times New Roman - 48"/>
            </a:endParaRPr>
          </a:p>
        </p:txBody>
      </p:sp>
    </p:spTree>
    <p:extLst>
      <p:ext uri="{BB962C8B-B14F-4D97-AF65-F5344CB8AC3E}">
        <p14:creationId xmlns:p14="http://schemas.microsoft.com/office/powerpoint/2010/main" val="307596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2" y="140461"/>
            <a:ext cx="16080677" cy="2785378"/>
          </a:xfrm>
          <a:prstGeom prst="rect">
            <a:avLst/>
          </a:prstGeom>
          <a:noFill/>
        </p:spPr>
        <p:txBody>
          <a:bodyPr vert="horz" rtlCol="0">
            <a:spAutoFit/>
          </a:bodyPr>
          <a:lstStyle/>
          <a:p>
            <a:pPr algn="ctr"/>
            <a:r>
              <a:rPr lang="en-US" sz="3500" smtClean="0">
                <a:solidFill>
                  <a:srgbClr val="000000"/>
                </a:solidFill>
                <a:latin typeface="Times New Roman - 47"/>
              </a:rPr>
              <a:t>The large expensive bureaucracy  necessary to make the thousands of  production and distribution decisions to  run the economy lacks the </a:t>
            </a:r>
            <a:r>
              <a:rPr lang="en-US" sz="3500" smtClean="0">
                <a:solidFill>
                  <a:srgbClr val="FF6820"/>
                </a:solidFill>
                <a:latin typeface="Times New Roman - 47"/>
              </a:rPr>
              <a:t>flexibility</a:t>
            </a:r>
            <a:r>
              <a:rPr lang="en-US" sz="3500" smtClean="0">
                <a:solidFill>
                  <a:srgbClr val="000000"/>
                </a:solidFill>
                <a:latin typeface="Times New Roman - 47"/>
              </a:rPr>
              <a:t> to  adjust to consumer demands.   Decisions become overly complicated.   Finally, command economies </a:t>
            </a:r>
            <a:r>
              <a:rPr lang="en-US" sz="3500" smtClean="0">
                <a:solidFill>
                  <a:srgbClr val="FF6820"/>
                </a:solidFill>
                <a:latin typeface="Times New Roman - 47"/>
              </a:rPr>
              <a:t>sacrifice</a:t>
            </a:r>
            <a:r>
              <a:rPr lang="en-US" sz="3500" smtClean="0">
                <a:solidFill>
                  <a:srgbClr val="000000"/>
                </a:solidFill>
                <a:latin typeface="Times New Roman - 47"/>
              </a:rPr>
              <a:t>  individual freedoms in order to pursue  societal goals.</a:t>
            </a:r>
            <a:endParaRPr lang="en-US" sz="3500">
              <a:solidFill>
                <a:srgbClr val="000000"/>
              </a:solidFill>
              <a:latin typeface="Times New Roman - 47"/>
            </a:endParaRPr>
          </a:p>
        </p:txBody>
      </p:sp>
    </p:spTree>
    <p:extLst>
      <p:ext uri="{BB962C8B-B14F-4D97-AF65-F5344CB8AC3E}">
        <p14:creationId xmlns:p14="http://schemas.microsoft.com/office/powerpoint/2010/main" val="4152659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8700" y="15607"/>
            <a:ext cx="15998000" cy="1758723"/>
          </a:xfrm>
          <a:prstGeom prst="rect">
            <a:avLst/>
          </a:prstGeom>
          <a:noFill/>
        </p:spPr>
        <p:txBody>
          <a:bodyPr vert="horz" rtlCol="0">
            <a:spAutoFit/>
          </a:bodyPr>
          <a:lstStyle/>
          <a:p>
            <a:pPr algn="ctr"/>
            <a:r>
              <a:rPr lang="en-US" sz="3600" smtClean="0">
                <a:solidFill>
                  <a:srgbClr val="000000"/>
                </a:solidFill>
                <a:latin typeface="Times New Roman - 48"/>
              </a:rPr>
              <a:t>Most of the less </a:t>
            </a:r>
            <a:r>
              <a:rPr lang="en-US" sz="3600" smtClean="0">
                <a:solidFill>
                  <a:srgbClr val="FF6820"/>
                </a:solidFill>
                <a:latin typeface="Times New Roman - 48"/>
              </a:rPr>
              <a:t>developed</a:t>
            </a:r>
            <a:r>
              <a:rPr lang="en-US" sz="3600" smtClean="0">
                <a:solidFill>
                  <a:srgbClr val="000000"/>
                </a:solidFill>
                <a:latin typeface="Times New Roman - 48"/>
              </a:rPr>
              <a:t> countries  that have experimented with centrally  planned economies, have </a:t>
            </a:r>
            <a:r>
              <a:rPr lang="en-US" sz="3600" smtClean="0">
                <a:solidFill>
                  <a:srgbClr val="FF6820"/>
                </a:solidFill>
                <a:latin typeface="Times New Roman - 48"/>
              </a:rPr>
              <a:t>failed</a:t>
            </a:r>
            <a:r>
              <a:rPr lang="en-US" sz="3600" smtClean="0">
                <a:solidFill>
                  <a:srgbClr val="000000"/>
                </a:solidFill>
                <a:latin typeface="Times New Roman - 48"/>
              </a:rPr>
              <a:t>.   Instead most of these nations have  moved toward </a:t>
            </a:r>
            <a:r>
              <a:rPr lang="en-US" sz="3600" smtClean="0">
                <a:solidFill>
                  <a:srgbClr val="FF6820"/>
                </a:solidFill>
                <a:latin typeface="Times New Roman - 48"/>
              </a:rPr>
              <a:t>mixed</a:t>
            </a:r>
            <a:r>
              <a:rPr lang="en-US" sz="3600" smtClean="0">
                <a:solidFill>
                  <a:srgbClr val="000000"/>
                </a:solidFill>
                <a:latin typeface="Times New Roman - 48"/>
              </a:rPr>
              <a:t> economies over  the past twenty years.</a:t>
            </a:r>
            <a:endParaRPr lang="en-US" sz="3600">
              <a:solidFill>
                <a:srgbClr val="000000"/>
              </a:solidFill>
              <a:latin typeface="Times New Roman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75394" y="2270783"/>
            <a:ext cx="3213035" cy="6009617"/>
          </a:xfrm>
          <a:prstGeom prst="rect">
            <a:avLst/>
          </a:prstGeom>
          <a:solidFill>
            <a:scrgbClr r="0" g="0" b="0">
              <a:alpha val="0"/>
            </a:scrgbClr>
          </a:solidFill>
        </p:spPr>
      </p:pic>
      <p:sp>
        <p:nvSpPr>
          <p:cNvPr id="4" name="TextBox 3"/>
          <p:cNvSpPr txBox="1"/>
          <p:nvPr/>
        </p:nvSpPr>
        <p:spPr>
          <a:xfrm>
            <a:off x="723900" y="9118600"/>
            <a:ext cx="2190941" cy="276999"/>
          </a:xfrm>
          <a:prstGeom prst="rect">
            <a:avLst/>
          </a:prstGeom>
          <a:noFill/>
        </p:spPr>
        <p:txBody>
          <a:bodyPr vert="horz" rtlCol="0">
            <a:spAutoFit/>
          </a:bodyPr>
          <a:lstStyle/>
          <a:p>
            <a:r>
              <a:rPr lang="en-US" sz="1200" dirty="0" smtClean="0">
                <a:solidFill>
                  <a:srgbClr val="000000"/>
                </a:solidFill>
                <a:latin typeface="Times New Roman - 16"/>
              </a:rPr>
              <a:t>Lenin Statue</a:t>
            </a:r>
            <a:endParaRPr lang="en-US" sz="1200" dirty="0">
              <a:solidFill>
                <a:srgbClr val="000000"/>
              </a:solidFill>
              <a:latin typeface="Times New Roman - 16"/>
            </a:endParaRP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4443889" y="2637542"/>
            <a:ext cx="5335354" cy="5795258"/>
          </a:xfrm>
          <a:prstGeom prst="rect">
            <a:avLst/>
          </a:prstGeom>
          <a:solidFill>
            <a:scrgbClr r="0" g="0" b="0">
              <a:alpha val="0"/>
            </a:scrgbClr>
          </a:solidFill>
        </p:spPr>
      </p:pic>
      <p:sp>
        <p:nvSpPr>
          <p:cNvPr id="6" name="TextBox 5"/>
          <p:cNvSpPr txBox="1"/>
          <p:nvPr/>
        </p:nvSpPr>
        <p:spPr>
          <a:xfrm>
            <a:off x="5829300" y="9013041"/>
            <a:ext cx="2108264" cy="261610"/>
          </a:xfrm>
          <a:prstGeom prst="rect">
            <a:avLst/>
          </a:prstGeom>
          <a:noFill/>
        </p:spPr>
        <p:txBody>
          <a:bodyPr vert="horz" rtlCol="0">
            <a:spAutoFit/>
          </a:bodyPr>
          <a:lstStyle/>
          <a:p>
            <a:r>
              <a:rPr lang="en-US" sz="1100" dirty="0" smtClean="0">
                <a:solidFill>
                  <a:srgbClr val="000000"/>
                </a:solidFill>
                <a:latin typeface="Times New Roman - 15"/>
              </a:rPr>
              <a:t>Stalin Statue</a:t>
            </a:r>
            <a:endParaRPr lang="en-US" sz="1100" dirty="0">
              <a:solidFill>
                <a:srgbClr val="000000"/>
              </a:solidFill>
              <a:latin typeface="Times New Roman - 15"/>
            </a:endParaRPr>
          </a:p>
        </p:txBody>
      </p:sp>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10541318" y="2575115"/>
            <a:ext cx="5216299" cy="5857685"/>
          </a:xfrm>
          <a:prstGeom prst="rect">
            <a:avLst/>
          </a:prstGeom>
          <a:solidFill>
            <a:scrgbClr r="0" g="0" b="0">
              <a:alpha val="0"/>
            </a:scrgbClr>
          </a:solidFill>
        </p:spPr>
      </p:pic>
      <p:sp>
        <p:nvSpPr>
          <p:cNvPr id="8" name="TextBox 7"/>
          <p:cNvSpPr txBox="1"/>
          <p:nvPr/>
        </p:nvSpPr>
        <p:spPr>
          <a:xfrm>
            <a:off x="12153900" y="8751431"/>
            <a:ext cx="2397633" cy="261610"/>
          </a:xfrm>
          <a:prstGeom prst="rect">
            <a:avLst/>
          </a:prstGeom>
          <a:noFill/>
        </p:spPr>
        <p:txBody>
          <a:bodyPr vert="horz" rtlCol="0">
            <a:spAutoFit/>
          </a:bodyPr>
          <a:lstStyle/>
          <a:p>
            <a:r>
              <a:rPr lang="en-US" sz="1100" dirty="0" err="1" smtClean="0">
                <a:solidFill>
                  <a:srgbClr val="000000"/>
                </a:solidFill>
                <a:latin typeface="Times New Roman - 15"/>
              </a:rPr>
              <a:t>Sadaam</a:t>
            </a:r>
            <a:r>
              <a:rPr lang="en-US" sz="1100" dirty="0" smtClean="0">
                <a:solidFill>
                  <a:srgbClr val="000000"/>
                </a:solidFill>
                <a:latin typeface="Times New Roman - 15"/>
              </a:rPr>
              <a:t> Statue</a:t>
            </a:r>
            <a:endParaRPr lang="en-US" sz="1100" dirty="0">
              <a:solidFill>
                <a:srgbClr val="000000"/>
              </a:solidFill>
              <a:latin typeface="Times New Roman - 15"/>
            </a:endParaRPr>
          </a:p>
        </p:txBody>
      </p:sp>
    </p:spTree>
    <p:extLst>
      <p:ext uri="{BB962C8B-B14F-4D97-AF65-F5344CB8AC3E}">
        <p14:creationId xmlns:p14="http://schemas.microsoft.com/office/powerpoint/2010/main" val="1459057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93640"/>
            <a:ext cx="15998000" cy="4939814"/>
          </a:xfrm>
          <a:prstGeom prst="rect">
            <a:avLst/>
          </a:prstGeom>
          <a:noFill/>
        </p:spPr>
        <p:txBody>
          <a:bodyPr vert="horz" rtlCol="0">
            <a:spAutoFit/>
          </a:bodyPr>
          <a:lstStyle/>
          <a:p>
            <a:pPr algn="ctr"/>
            <a:r>
              <a:rPr lang="en-US" sz="3500" smtClean="0">
                <a:solidFill>
                  <a:srgbClr val="000000"/>
                </a:solidFill>
                <a:latin typeface="Times New Roman - 47"/>
              </a:rPr>
              <a:t>Mixed Economies</a:t>
            </a:r>
          </a:p>
          <a:p>
            <a:pPr algn="ctr"/>
            <a:r>
              <a:rPr lang="en-US" sz="3500" smtClean="0">
                <a:solidFill>
                  <a:srgbClr val="000000"/>
                </a:solidFill>
                <a:latin typeface="Times New Roman - 47"/>
              </a:rPr>
              <a:t>You cannot find today </a:t>
            </a:r>
            <a:r>
              <a:rPr lang="en-US" sz="3500" smtClean="0">
                <a:solidFill>
                  <a:srgbClr val="FF6820"/>
                </a:solidFill>
                <a:latin typeface="Times New Roman - 47"/>
              </a:rPr>
              <a:t>any</a:t>
            </a:r>
            <a:r>
              <a:rPr lang="en-US" sz="3500" smtClean="0">
                <a:solidFill>
                  <a:srgbClr val="000000"/>
                </a:solidFill>
                <a:latin typeface="Times New Roman - 47"/>
              </a:rPr>
              <a:t> economic  system that relies exclusively on central  planning or the individual initiative of  the free market.  Instead, most  economies are a </a:t>
            </a:r>
            <a:r>
              <a:rPr lang="en-US" sz="3500" smtClean="0">
                <a:solidFill>
                  <a:srgbClr val="FF6820"/>
                </a:solidFill>
                <a:latin typeface="Times New Roman - 47"/>
              </a:rPr>
              <a:t>mixture</a:t>
            </a:r>
            <a:r>
              <a:rPr lang="en-US" sz="3500" smtClean="0">
                <a:solidFill>
                  <a:srgbClr val="000000"/>
                </a:solidFill>
                <a:latin typeface="Times New Roman - 47"/>
              </a:rPr>
              <a:t> of economic  systems. </a:t>
            </a:r>
          </a:p>
          <a:p>
            <a:pPr algn="ctr"/>
            <a:r>
              <a:rPr lang="en-US" sz="3500" smtClean="0">
                <a:solidFill>
                  <a:srgbClr val="000000"/>
                </a:solidFill>
                <a:latin typeface="Times New Roman - 47"/>
              </a:rPr>
              <a:t>No single economic system has all the  answers.  Centrally planned economies  are cumbersome, do not adequately  meet consumer </a:t>
            </a:r>
            <a:r>
              <a:rPr lang="en-US" sz="3500" smtClean="0">
                <a:solidFill>
                  <a:srgbClr val="FF6820"/>
                </a:solidFill>
                <a:latin typeface="Times New Roman - 47"/>
              </a:rPr>
              <a:t>needs</a:t>
            </a:r>
            <a:r>
              <a:rPr lang="en-US" sz="3500" smtClean="0">
                <a:solidFill>
                  <a:srgbClr val="000000"/>
                </a:solidFill>
                <a:latin typeface="Times New Roman - 47"/>
              </a:rPr>
              <a:t>, and limit  freedom.  Traditional economies have  little potential for </a:t>
            </a:r>
            <a:r>
              <a:rPr lang="en-US" sz="3500" smtClean="0">
                <a:solidFill>
                  <a:srgbClr val="FF6820"/>
                </a:solidFill>
                <a:latin typeface="Times New Roman - 47"/>
              </a:rPr>
              <a:t>growth</a:t>
            </a:r>
            <a:r>
              <a:rPr lang="en-US" sz="3500" smtClean="0">
                <a:solidFill>
                  <a:srgbClr val="000000"/>
                </a:solidFill>
                <a:latin typeface="Times New Roman - 47"/>
              </a:rPr>
              <a:t> or change.   Even market economies, with all of  their advantages, have certain  drawbacks.</a:t>
            </a:r>
            <a:endParaRPr lang="en-US" sz="3500">
              <a:solidFill>
                <a:srgbClr val="000000"/>
              </a:solidFill>
              <a:latin typeface="Times New Roman - 47"/>
            </a:endParaRPr>
          </a:p>
        </p:txBody>
      </p:sp>
    </p:spTree>
    <p:extLst>
      <p:ext uri="{BB962C8B-B14F-4D97-AF65-F5344CB8AC3E}">
        <p14:creationId xmlns:p14="http://schemas.microsoft.com/office/powerpoint/2010/main" val="1427865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2" y="124854"/>
            <a:ext cx="16246031" cy="3970318"/>
          </a:xfrm>
          <a:prstGeom prst="rect">
            <a:avLst/>
          </a:prstGeom>
          <a:noFill/>
        </p:spPr>
        <p:txBody>
          <a:bodyPr vert="horz" rtlCol="0">
            <a:spAutoFit/>
          </a:bodyPr>
          <a:lstStyle/>
          <a:p>
            <a:pPr algn="ctr"/>
            <a:r>
              <a:rPr lang="en-US" sz="3600" smtClean="0">
                <a:solidFill>
                  <a:srgbClr val="000000"/>
                </a:solidFill>
                <a:latin typeface="Times New Roman - 48"/>
              </a:rPr>
              <a:t>Adam Smith and other early free market  philosophers believed that, left to its  won devices, the </a:t>
            </a:r>
            <a:r>
              <a:rPr lang="en-US" sz="3600" smtClean="0">
                <a:solidFill>
                  <a:srgbClr val="FF6820"/>
                </a:solidFill>
                <a:latin typeface="Times New Roman - 48"/>
              </a:rPr>
              <a:t>free market</a:t>
            </a:r>
            <a:r>
              <a:rPr lang="en-US" sz="3600" smtClean="0">
                <a:solidFill>
                  <a:srgbClr val="000000"/>
                </a:solidFill>
                <a:latin typeface="Times New Roman - 48"/>
              </a:rPr>
              <a:t> system  would provide the greatest benefit for  consumers and raise the standard of  living.  They preached </a:t>
            </a:r>
            <a:r>
              <a:rPr lang="en-US" sz="3600" smtClean="0">
                <a:solidFill>
                  <a:srgbClr val="FF6820"/>
                </a:solidFill>
                <a:latin typeface="Times New Roman - 48"/>
              </a:rPr>
              <a:t>laissez faire</a:t>
            </a:r>
            <a:r>
              <a:rPr lang="en-US" sz="3600" smtClean="0">
                <a:solidFill>
                  <a:srgbClr val="000000"/>
                </a:solidFill>
                <a:latin typeface="Times New Roman - 48"/>
              </a:rPr>
              <a:t>, the  doctrine that government generally  should not intervene in the market  place.  </a:t>
            </a:r>
          </a:p>
          <a:p>
            <a:pPr algn="ctr"/>
            <a:r>
              <a:rPr lang="en-US" sz="3600" smtClean="0">
                <a:solidFill>
                  <a:srgbClr val="000000"/>
                </a:solidFill>
                <a:latin typeface="Times New Roman - 48"/>
              </a:rPr>
              <a:t>Even Smith acknowledged, however,  the need for a certain </a:t>
            </a:r>
            <a:r>
              <a:rPr lang="en-US" sz="3600" smtClean="0">
                <a:solidFill>
                  <a:srgbClr val="FF6820"/>
                </a:solidFill>
                <a:latin typeface="Times New Roman - 48"/>
              </a:rPr>
              <a:t>limited</a:t>
            </a:r>
            <a:r>
              <a:rPr lang="en-US" sz="3600" smtClean="0">
                <a:solidFill>
                  <a:srgbClr val="000000"/>
                </a:solidFill>
                <a:latin typeface="Times New Roman - 48"/>
              </a:rPr>
              <a:t> degree of  government intervention in the  economy.</a:t>
            </a:r>
            <a:endParaRPr lang="en-US" sz="3600">
              <a:solidFill>
                <a:srgbClr val="000000"/>
              </a:solidFill>
              <a:latin typeface="Times New Roman - 48"/>
            </a:endParaRPr>
          </a:p>
        </p:txBody>
      </p:sp>
    </p:spTree>
    <p:extLst>
      <p:ext uri="{BB962C8B-B14F-4D97-AF65-F5344CB8AC3E}">
        <p14:creationId xmlns:p14="http://schemas.microsoft.com/office/powerpoint/2010/main" val="3432320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5354" y="39017"/>
            <a:ext cx="16246031" cy="3970318"/>
          </a:xfrm>
          <a:prstGeom prst="rect">
            <a:avLst/>
          </a:prstGeom>
          <a:noFill/>
        </p:spPr>
        <p:txBody>
          <a:bodyPr vert="horz" rtlCol="0">
            <a:spAutoFit/>
          </a:bodyPr>
          <a:lstStyle/>
          <a:p>
            <a:pPr algn="ctr"/>
            <a:r>
              <a:rPr lang="en-US" sz="3600" smtClean="0">
                <a:solidFill>
                  <a:srgbClr val="000000"/>
                </a:solidFill>
                <a:latin typeface="Times New Roman - 48"/>
              </a:rPr>
              <a:t>As market economies have evolved  since Smith's time, </a:t>
            </a:r>
            <a:r>
              <a:rPr lang="en-US" sz="3600" smtClean="0">
                <a:solidFill>
                  <a:srgbClr val="FF6820"/>
                </a:solidFill>
                <a:latin typeface="Times New Roman - 48"/>
              </a:rPr>
              <a:t>government</a:t>
            </a:r>
            <a:r>
              <a:rPr lang="en-US" sz="3600" smtClean="0">
                <a:solidFill>
                  <a:srgbClr val="000000"/>
                </a:solidFill>
                <a:latin typeface="Times New Roman - 48"/>
              </a:rPr>
              <a:t>  intervention has become greater because  some needs and wants of modern  society are difficult to answer in the  </a:t>
            </a:r>
            <a:r>
              <a:rPr lang="en-US" sz="3600" smtClean="0">
                <a:solidFill>
                  <a:srgbClr val="FF6820"/>
                </a:solidFill>
                <a:latin typeface="Times New Roman - 48"/>
              </a:rPr>
              <a:t>marketplace</a:t>
            </a:r>
            <a:r>
              <a:rPr lang="en-US" sz="3600" smtClean="0">
                <a:solidFill>
                  <a:srgbClr val="000000"/>
                </a:solidFill>
                <a:latin typeface="Times New Roman - 48"/>
              </a:rPr>
              <a:t>.  How well, for example,  could the marketplace provide for  national </a:t>
            </a:r>
            <a:r>
              <a:rPr lang="en-US" sz="3600" smtClean="0">
                <a:solidFill>
                  <a:srgbClr val="FF6820"/>
                </a:solidFill>
                <a:latin typeface="Times New Roman - 48"/>
              </a:rPr>
              <a:t>defense</a:t>
            </a:r>
            <a:r>
              <a:rPr lang="en-US" sz="3600" smtClean="0">
                <a:solidFill>
                  <a:srgbClr val="000000"/>
                </a:solidFill>
                <a:latin typeface="Times New Roman - 48"/>
              </a:rPr>
              <a:t> or for roads and  highway systems?</a:t>
            </a:r>
          </a:p>
          <a:p>
            <a:pPr algn="ctr"/>
            <a:r>
              <a:rPr lang="en-US" sz="3600" smtClean="0">
                <a:solidFill>
                  <a:srgbClr val="000000"/>
                </a:solidFill>
                <a:latin typeface="Times New Roman - 48"/>
              </a:rPr>
              <a:t>Some needs that markets could meet fall  to governments so that all members of  society could participate.  Education is  one example.  </a:t>
            </a:r>
            <a:endParaRPr lang="en-US" sz="3600">
              <a:solidFill>
                <a:srgbClr val="000000"/>
              </a:solidFill>
              <a:latin typeface="Times New Roman - 48"/>
            </a:endParaRPr>
          </a:p>
        </p:txBody>
      </p:sp>
    </p:spTree>
    <p:extLst>
      <p:ext uri="{BB962C8B-B14F-4D97-AF65-F5344CB8AC3E}">
        <p14:creationId xmlns:p14="http://schemas.microsoft.com/office/powerpoint/2010/main" val="3670357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3385" y="39017"/>
            <a:ext cx="16204692" cy="4524315"/>
          </a:xfrm>
          <a:prstGeom prst="rect">
            <a:avLst/>
          </a:prstGeom>
          <a:noFill/>
        </p:spPr>
        <p:txBody>
          <a:bodyPr vert="horz" rtlCol="0">
            <a:spAutoFit/>
          </a:bodyPr>
          <a:lstStyle/>
          <a:p>
            <a:pPr algn="ctr"/>
            <a:r>
              <a:rPr lang="en-US" sz="3600" smtClean="0">
                <a:solidFill>
                  <a:srgbClr val="000000"/>
                </a:solidFill>
                <a:latin typeface="Times New Roman - 48"/>
              </a:rPr>
              <a:t>Governments create laws protecting  </a:t>
            </a:r>
            <a:r>
              <a:rPr lang="en-US" sz="3600" smtClean="0">
                <a:solidFill>
                  <a:srgbClr val="FF6820"/>
                </a:solidFill>
                <a:latin typeface="Times New Roman - 48"/>
              </a:rPr>
              <a:t>property</a:t>
            </a:r>
            <a:r>
              <a:rPr lang="en-US" sz="3600" smtClean="0">
                <a:solidFill>
                  <a:srgbClr val="000000"/>
                </a:solidFill>
                <a:latin typeface="Times New Roman - 48"/>
              </a:rPr>
              <a:t> rights and enforcing contracts.   There would be little incentive to  develop new products without property  rights or </a:t>
            </a:r>
            <a:r>
              <a:rPr lang="en-US" sz="3600" smtClean="0">
                <a:solidFill>
                  <a:srgbClr val="FF6820"/>
                </a:solidFill>
                <a:latin typeface="Times New Roman - 48"/>
              </a:rPr>
              <a:t>patent laws</a:t>
            </a:r>
            <a:r>
              <a:rPr lang="en-US" sz="3600" smtClean="0">
                <a:solidFill>
                  <a:srgbClr val="000000"/>
                </a:solidFill>
                <a:latin typeface="Times New Roman - 48"/>
              </a:rPr>
              <a:t> (laws that give the  inventor of a new product the exclusive  right to sell it for a certain period of  time).  </a:t>
            </a:r>
          </a:p>
          <a:p>
            <a:pPr algn="ctr"/>
            <a:r>
              <a:rPr lang="en-US" sz="3600" smtClean="0">
                <a:solidFill>
                  <a:srgbClr val="000000"/>
                </a:solidFill>
                <a:latin typeface="Times New Roman - 48"/>
              </a:rPr>
              <a:t>Without laws </a:t>
            </a:r>
            <a:r>
              <a:rPr lang="en-US" sz="3600" smtClean="0">
                <a:solidFill>
                  <a:srgbClr val="FF6820"/>
                </a:solidFill>
                <a:latin typeface="Times New Roman - 48"/>
              </a:rPr>
              <a:t>insisting</a:t>
            </a:r>
            <a:r>
              <a:rPr lang="en-US" sz="3600" smtClean="0">
                <a:solidFill>
                  <a:srgbClr val="000000"/>
                </a:solidFill>
                <a:latin typeface="Times New Roman - 48"/>
              </a:rPr>
              <a:t> on competition,  many people fear that some firms would  dominate others in their industry and be  able to charge consumers </a:t>
            </a:r>
            <a:r>
              <a:rPr lang="en-US" sz="3600" smtClean="0">
                <a:solidFill>
                  <a:srgbClr val="FF6820"/>
                </a:solidFill>
                <a:latin typeface="Times New Roman - 48"/>
              </a:rPr>
              <a:t>any</a:t>
            </a:r>
            <a:r>
              <a:rPr lang="en-US" sz="3600" smtClean="0">
                <a:solidFill>
                  <a:srgbClr val="000000"/>
                </a:solidFill>
                <a:latin typeface="Times New Roman - 48"/>
              </a:rPr>
              <a:t> price.</a:t>
            </a:r>
          </a:p>
          <a:p>
            <a:pPr algn="ctr"/>
            <a:r>
              <a:rPr lang="en-US" sz="3600" smtClean="0">
                <a:solidFill>
                  <a:srgbClr val="000000"/>
                </a:solidFill>
                <a:latin typeface="Times New Roman - 48"/>
              </a:rPr>
              <a:t>L</a:t>
            </a:r>
            <a:r>
              <a:rPr lang="en-US" sz="3600" smtClean="0">
                <a:solidFill>
                  <a:srgbClr val="FF6820"/>
                </a:solidFill>
                <a:latin typeface="Times New Roman - 48"/>
              </a:rPr>
              <a:t>ike when a company has a monopoly</a:t>
            </a:r>
            <a:r>
              <a:rPr lang="en-US" sz="3600" smtClean="0">
                <a:solidFill>
                  <a:srgbClr val="000000"/>
                </a:solidFill>
                <a:latin typeface="Times New Roman - 48"/>
              </a:rPr>
              <a:t>.</a:t>
            </a:r>
            <a:endParaRPr lang="en-US" sz="3600">
              <a:solidFill>
                <a:srgbClr val="000000"/>
              </a:solidFill>
              <a:latin typeface="Times New Roman - 48"/>
            </a:endParaRPr>
          </a:p>
        </p:txBody>
      </p:sp>
    </p:spTree>
    <p:extLst>
      <p:ext uri="{BB962C8B-B14F-4D97-AF65-F5344CB8AC3E}">
        <p14:creationId xmlns:p14="http://schemas.microsoft.com/office/powerpoint/2010/main" val="101526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52500" y="1498600"/>
            <a:ext cx="14859000" cy="4939814"/>
          </a:xfrm>
          <a:prstGeom prst="rect">
            <a:avLst/>
          </a:prstGeom>
          <a:noFill/>
        </p:spPr>
        <p:txBody>
          <a:bodyPr vert="horz" wrap="square" rtlCol="0">
            <a:spAutoFit/>
          </a:bodyPr>
          <a:lstStyle/>
          <a:p>
            <a:pPr algn="ctr"/>
            <a:r>
              <a:rPr lang="en-US" sz="3500" b="1" dirty="0" smtClean="0">
                <a:solidFill>
                  <a:srgbClr val="000000"/>
                </a:solidFill>
                <a:latin typeface="Times New Roman - 47"/>
              </a:rPr>
              <a:t>Who consumes goods and services?</a:t>
            </a:r>
          </a:p>
          <a:p>
            <a:pPr algn="ctr"/>
            <a:endParaRPr lang="en-US" sz="3500" b="1" dirty="0" smtClean="0">
              <a:solidFill>
                <a:srgbClr val="000000"/>
              </a:solidFill>
              <a:latin typeface="Times New Roman - 47"/>
            </a:endParaRPr>
          </a:p>
          <a:p>
            <a:pPr algn="ctr"/>
            <a:r>
              <a:rPr lang="en-US" sz="3500" b="1" dirty="0" smtClean="0">
                <a:solidFill>
                  <a:srgbClr val="000000"/>
                </a:solidFill>
                <a:latin typeface="Times New Roman - 47"/>
              </a:rPr>
              <a:t>T</a:t>
            </a:r>
            <a:r>
              <a:rPr lang="en-US" sz="3500" dirty="0" smtClean="0">
                <a:solidFill>
                  <a:srgbClr val="000000"/>
                </a:solidFill>
                <a:latin typeface="Times New Roman - 47"/>
              </a:rPr>
              <a:t>he answer to the question of  distribution is determined by how  societies choose to </a:t>
            </a:r>
            <a:r>
              <a:rPr lang="en-US" sz="3500" dirty="0" smtClean="0">
                <a:latin typeface="Times New Roman - 47"/>
              </a:rPr>
              <a:t>distribute</a:t>
            </a:r>
            <a:r>
              <a:rPr lang="en-US" sz="3500" dirty="0" smtClean="0">
                <a:solidFill>
                  <a:srgbClr val="000000"/>
                </a:solidFill>
                <a:latin typeface="Times New Roman - 47"/>
              </a:rPr>
              <a:t> income. </a:t>
            </a:r>
          </a:p>
          <a:p>
            <a:pPr algn="ctr"/>
            <a:r>
              <a:rPr lang="en-US" sz="3500" dirty="0" smtClean="0">
                <a:solidFill>
                  <a:srgbClr val="000000"/>
                </a:solidFill>
                <a:latin typeface="Times New Roman - 47"/>
              </a:rPr>
              <a:t> </a:t>
            </a:r>
            <a:r>
              <a:rPr lang="en-US" sz="3500" dirty="0" smtClean="0">
                <a:latin typeface="Times New Roman - 47"/>
              </a:rPr>
              <a:t>Factor payments </a:t>
            </a:r>
            <a:r>
              <a:rPr lang="en-US" sz="3500" dirty="0" smtClean="0">
                <a:solidFill>
                  <a:srgbClr val="000000"/>
                </a:solidFill>
                <a:latin typeface="Times New Roman - 47"/>
              </a:rPr>
              <a:t>are the income people  receive for supplying factors of  production - land, labor, capital, or  entrepreneurship.  Landowners receive  </a:t>
            </a:r>
            <a:r>
              <a:rPr lang="en-US" sz="3500" dirty="0" smtClean="0">
                <a:solidFill>
                  <a:srgbClr val="FF6820"/>
                </a:solidFill>
                <a:latin typeface="Times New Roman - 47"/>
              </a:rPr>
              <a:t>rent</a:t>
            </a:r>
            <a:r>
              <a:rPr lang="en-US" sz="3500" dirty="0" smtClean="0">
                <a:solidFill>
                  <a:srgbClr val="000000"/>
                </a:solidFill>
                <a:latin typeface="Times New Roman - 47"/>
              </a:rPr>
              <a:t>, workers receive wages, and those who lend money to build factories or  buy machinery receive payments called </a:t>
            </a:r>
            <a:r>
              <a:rPr lang="en-US" sz="3500" dirty="0" smtClean="0">
                <a:latin typeface="Times New Roman - 47"/>
              </a:rPr>
              <a:t>interest</a:t>
            </a:r>
            <a:r>
              <a:rPr lang="en-US" sz="3500" dirty="0" smtClean="0">
                <a:solidFill>
                  <a:srgbClr val="000000"/>
                </a:solidFill>
                <a:latin typeface="Times New Roman - 47"/>
              </a:rPr>
              <a:t>.  Entrepreneurs earn profits if their enterprises succeed.</a:t>
            </a:r>
            <a:endParaRPr lang="en-US" sz="3500" dirty="0">
              <a:solidFill>
                <a:srgbClr val="000000"/>
              </a:solidFill>
              <a:latin typeface="Times New Roman - 47"/>
            </a:endParaRPr>
          </a:p>
        </p:txBody>
      </p:sp>
    </p:spTree>
    <p:extLst>
      <p:ext uri="{BB962C8B-B14F-4D97-AF65-F5344CB8AC3E}">
        <p14:creationId xmlns:p14="http://schemas.microsoft.com/office/powerpoint/2010/main" val="2367763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4685" y="39017"/>
            <a:ext cx="15915323" cy="4939814"/>
          </a:xfrm>
          <a:prstGeom prst="rect">
            <a:avLst/>
          </a:prstGeom>
          <a:noFill/>
        </p:spPr>
        <p:txBody>
          <a:bodyPr vert="horz" rtlCol="0">
            <a:spAutoFit/>
          </a:bodyPr>
          <a:lstStyle/>
          <a:p>
            <a:pPr algn="ctr"/>
            <a:r>
              <a:rPr lang="en-US" sz="3500" smtClean="0">
                <a:solidFill>
                  <a:srgbClr val="000000"/>
                </a:solidFill>
                <a:latin typeface="Times New Roman - 47"/>
              </a:rPr>
              <a:t>A </a:t>
            </a:r>
            <a:r>
              <a:rPr lang="en-US" sz="3500" smtClean="0">
                <a:solidFill>
                  <a:srgbClr val="FF6820"/>
                </a:solidFill>
                <a:latin typeface="Times New Roman - 47"/>
              </a:rPr>
              <a:t>society</a:t>
            </a:r>
            <a:r>
              <a:rPr lang="en-US" sz="3500" smtClean="0">
                <a:solidFill>
                  <a:srgbClr val="000000"/>
                </a:solidFill>
                <a:latin typeface="Times New Roman - 47"/>
              </a:rPr>
              <a:t> must assess its values and  prioritize its economic goals.  Some  goals are better met by the </a:t>
            </a:r>
            <a:r>
              <a:rPr lang="en-US" sz="3500" smtClean="0">
                <a:solidFill>
                  <a:srgbClr val="FF6820"/>
                </a:solidFill>
                <a:latin typeface="Times New Roman - 47"/>
              </a:rPr>
              <a:t>open</a:t>
            </a:r>
            <a:r>
              <a:rPr lang="en-US" sz="3500" smtClean="0">
                <a:solidFill>
                  <a:srgbClr val="000000"/>
                </a:solidFill>
                <a:latin typeface="Times New Roman - 47"/>
              </a:rPr>
              <a:t> market  and others are better met by  government action.  Each nation  </a:t>
            </a:r>
            <a:r>
              <a:rPr lang="en-US" sz="3500" smtClean="0">
                <a:solidFill>
                  <a:srgbClr val="FF6820"/>
                </a:solidFill>
                <a:latin typeface="Times New Roman - 47"/>
              </a:rPr>
              <a:t>decides</a:t>
            </a:r>
            <a:r>
              <a:rPr lang="en-US" sz="3500" smtClean="0">
                <a:solidFill>
                  <a:srgbClr val="000000"/>
                </a:solidFill>
                <a:latin typeface="Times New Roman - 47"/>
              </a:rPr>
              <a:t> what it is willing to give up to  meet its goals.  </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What are you willing to give up?  Are  you willing to pay taxes to fund the  army?  To give money to people  without jobs?  To give </a:t>
            </a:r>
            <a:r>
              <a:rPr lang="en-US" sz="3500" smtClean="0">
                <a:solidFill>
                  <a:srgbClr val="FF6820"/>
                </a:solidFill>
                <a:latin typeface="Times New Roman - 47"/>
              </a:rPr>
              <a:t>all</a:t>
            </a:r>
            <a:r>
              <a:rPr lang="en-US" sz="3500" smtClean="0">
                <a:solidFill>
                  <a:srgbClr val="000000"/>
                </a:solidFill>
                <a:latin typeface="Times New Roman - 47"/>
              </a:rPr>
              <a:t> people an  education?  To subsidize farms?   Should the government establish job- </a:t>
            </a:r>
            <a:r>
              <a:rPr lang="en-US" sz="3500" smtClean="0">
                <a:solidFill>
                  <a:srgbClr val="FF6820"/>
                </a:solidFill>
                <a:latin typeface="Times New Roman - 47"/>
              </a:rPr>
              <a:t>safety</a:t>
            </a:r>
            <a:r>
              <a:rPr lang="en-US" sz="3500" smtClean="0">
                <a:solidFill>
                  <a:srgbClr val="000000"/>
                </a:solidFill>
                <a:latin typeface="Times New Roman - 47"/>
              </a:rPr>
              <a:t> guidelines or a minimum wage?</a:t>
            </a:r>
            <a:endParaRPr lang="en-US" sz="3500">
              <a:solidFill>
                <a:srgbClr val="000000"/>
              </a:solidFill>
              <a:latin typeface="Times New Roman - 47"/>
            </a:endParaRPr>
          </a:p>
        </p:txBody>
      </p:sp>
    </p:spTree>
    <p:extLst>
      <p:ext uri="{BB962C8B-B14F-4D97-AF65-F5344CB8AC3E}">
        <p14:creationId xmlns:p14="http://schemas.microsoft.com/office/powerpoint/2010/main" val="539325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 y="156068"/>
            <a:ext cx="16246031" cy="2862322"/>
          </a:xfrm>
          <a:prstGeom prst="rect">
            <a:avLst/>
          </a:prstGeom>
          <a:noFill/>
        </p:spPr>
        <p:txBody>
          <a:bodyPr vert="horz" rtlCol="0">
            <a:spAutoFit/>
          </a:bodyPr>
          <a:lstStyle/>
          <a:p>
            <a:pPr algn="ctr"/>
            <a:r>
              <a:rPr lang="en-US" sz="3600" smtClean="0">
                <a:solidFill>
                  <a:srgbClr val="000000"/>
                </a:solidFill>
                <a:latin typeface="Times New Roman - 48"/>
              </a:rPr>
              <a:t>The  foundation of the United States  economy is the </a:t>
            </a:r>
            <a:r>
              <a:rPr lang="en-US" sz="3600" smtClean="0">
                <a:solidFill>
                  <a:srgbClr val="FF6820"/>
                </a:solidFill>
                <a:latin typeface="Times New Roman - 48"/>
              </a:rPr>
              <a:t>free</a:t>
            </a:r>
            <a:r>
              <a:rPr lang="en-US" sz="3600" smtClean="0">
                <a:solidFill>
                  <a:srgbClr val="000000"/>
                </a:solidFill>
                <a:latin typeface="Times New Roman - 48"/>
              </a:rPr>
              <a:t> market.  An  economic system characterized by  </a:t>
            </a:r>
            <a:r>
              <a:rPr lang="en-US" sz="3600" smtClean="0">
                <a:solidFill>
                  <a:srgbClr val="FF6820"/>
                </a:solidFill>
                <a:latin typeface="Times New Roman - 48"/>
              </a:rPr>
              <a:t>private</a:t>
            </a:r>
            <a:r>
              <a:rPr lang="en-US" sz="3600" smtClean="0">
                <a:solidFill>
                  <a:srgbClr val="000000"/>
                </a:solidFill>
                <a:latin typeface="Times New Roman - 48"/>
              </a:rPr>
              <a:t> or corporate ownership of capital  goods is called free enterprise.</a:t>
            </a:r>
          </a:p>
          <a:p>
            <a:pPr algn="ctr"/>
            <a:r>
              <a:rPr lang="en-US" sz="3600" smtClean="0">
                <a:solidFill>
                  <a:srgbClr val="000000"/>
                </a:solidFill>
                <a:latin typeface="Times New Roman - 48"/>
              </a:rPr>
              <a:t>In a free enterprise system investments  are determined in a free market by  private decision rather than by </a:t>
            </a:r>
            <a:r>
              <a:rPr lang="en-US" sz="3600" smtClean="0">
                <a:solidFill>
                  <a:srgbClr val="FF6820"/>
                </a:solidFill>
                <a:latin typeface="Times New Roman - 48"/>
              </a:rPr>
              <a:t>state</a:t>
            </a:r>
            <a:r>
              <a:rPr lang="en-US" sz="3600" smtClean="0">
                <a:solidFill>
                  <a:srgbClr val="000000"/>
                </a:solidFill>
                <a:latin typeface="Times New Roman - 48"/>
              </a:rPr>
              <a:t>  control.</a:t>
            </a:r>
            <a:endParaRPr lang="en-US" sz="3600">
              <a:solidFill>
                <a:srgbClr val="000000"/>
              </a:solidFill>
              <a:latin typeface="Times New Roman - 48"/>
            </a:endParaRPr>
          </a:p>
        </p:txBody>
      </p:sp>
    </p:spTree>
    <p:extLst>
      <p:ext uri="{BB962C8B-B14F-4D97-AF65-F5344CB8AC3E}">
        <p14:creationId xmlns:p14="http://schemas.microsoft.com/office/powerpoint/2010/main" val="3797828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6062" y="569647"/>
            <a:ext cx="3348419" cy="292388"/>
          </a:xfrm>
          <a:prstGeom prst="rect">
            <a:avLst/>
          </a:prstGeom>
          <a:noFill/>
        </p:spPr>
        <p:txBody>
          <a:bodyPr vert="horz" rtlCol="0">
            <a:spAutoFit/>
          </a:bodyPr>
          <a:lstStyle/>
          <a:p>
            <a:r>
              <a:rPr lang="en-US" sz="1300" smtClean="0">
                <a:solidFill>
                  <a:srgbClr val="000000"/>
                </a:solidFill>
                <a:latin typeface="Times New Roman - 18"/>
              </a:rPr>
              <a:t>Centrally Planned </a:t>
            </a:r>
            <a:endParaRPr lang="en-US" sz="1300">
              <a:solidFill>
                <a:srgbClr val="000000"/>
              </a:solidFill>
              <a:latin typeface="Times New Roman - 18"/>
            </a:endParaRPr>
          </a:p>
        </p:txBody>
      </p:sp>
      <p:sp>
        <p:nvSpPr>
          <p:cNvPr id="3" name="TextBox 2"/>
          <p:cNvSpPr txBox="1"/>
          <p:nvPr/>
        </p:nvSpPr>
        <p:spPr>
          <a:xfrm>
            <a:off x="12732258" y="577450"/>
            <a:ext cx="2438972" cy="292388"/>
          </a:xfrm>
          <a:prstGeom prst="rect">
            <a:avLst/>
          </a:prstGeom>
          <a:noFill/>
        </p:spPr>
        <p:txBody>
          <a:bodyPr vert="horz" rtlCol="0">
            <a:spAutoFit/>
          </a:bodyPr>
          <a:lstStyle/>
          <a:p>
            <a:r>
              <a:rPr lang="en-US" sz="1300" smtClean="0">
                <a:solidFill>
                  <a:srgbClr val="000000"/>
                </a:solidFill>
                <a:latin typeface="Times New Roman - 18"/>
              </a:rPr>
              <a:t>Free Market</a:t>
            </a:r>
            <a:endParaRPr lang="en-US" sz="1300">
              <a:solidFill>
                <a:srgbClr val="000000"/>
              </a:solidFill>
              <a:latin typeface="Times New Roman - 18"/>
            </a:endParaRPr>
          </a:p>
        </p:txBody>
      </p:sp>
      <p:sp>
        <p:nvSpPr>
          <p:cNvPr id="4" name="TextBox 3"/>
          <p:cNvSpPr txBox="1"/>
          <p:nvPr/>
        </p:nvSpPr>
        <p:spPr>
          <a:xfrm>
            <a:off x="3947827" y="62428"/>
            <a:ext cx="8061008" cy="353943"/>
          </a:xfrm>
          <a:prstGeom prst="rect">
            <a:avLst/>
          </a:prstGeom>
          <a:noFill/>
        </p:spPr>
        <p:txBody>
          <a:bodyPr vert="horz" rtlCol="0">
            <a:spAutoFit/>
          </a:bodyPr>
          <a:lstStyle/>
          <a:p>
            <a:pPr algn="ctr"/>
            <a:r>
              <a:rPr lang="en-US" sz="1700" smtClean="0">
                <a:solidFill>
                  <a:srgbClr val="000000"/>
                </a:solidFill>
                <a:latin typeface="Times New Roman - 23"/>
              </a:rPr>
              <a:t>Continuum of Mixed Economies</a:t>
            </a:r>
            <a:endParaRPr lang="en-US" sz="1700">
              <a:solidFill>
                <a:srgbClr val="000000"/>
              </a:solidFill>
              <a:latin typeface="Times New Roman - 23"/>
            </a:endParaRPr>
          </a:p>
        </p:txBody>
      </p:sp>
      <p:grpSp>
        <p:nvGrpSpPr>
          <p:cNvPr id="21" name="Group 20"/>
          <p:cNvGrpSpPr/>
          <p:nvPr/>
        </p:nvGrpSpPr>
        <p:grpSpPr>
          <a:xfrm>
            <a:off x="351377" y="1123687"/>
            <a:ext cx="14757845" cy="776415"/>
            <a:chOff x="215900" y="1828800"/>
            <a:chExt cx="9067800" cy="1263615"/>
          </a:xfrm>
        </p:grpSpPr>
        <p:cxnSp>
          <p:nvCxnSpPr>
            <p:cNvPr id="5" name="Straight Connector 4"/>
            <p:cNvCxnSpPr/>
            <p:nvPr/>
          </p:nvCxnSpPr>
          <p:spPr>
            <a:xfrm>
              <a:off x="571500" y="2336800"/>
              <a:ext cx="8712200" cy="0"/>
            </a:xfrm>
            <a:prstGeom prst="line">
              <a:avLst/>
            </a:prstGeom>
            <a:ln w="355600" cap="flat" cmpd="sng" algn="ctr">
              <a:solidFill>
                <a:srgbClr val="FF17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5900" y="2222501"/>
              <a:ext cx="1295400" cy="425771"/>
            </a:xfrm>
            <a:prstGeom prst="rect">
              <a:avLst/>
            </a:prstGeom>
            <a:noFill/>
          </p:spPr>
          <p:txBody>
            <a:bodyPr vert="horz" rtlCol="0">
              <a:spAutoFit/>
            </a:bodyPr>
            <a:lstStyle/>
            <a:p>
              <a:r>
                <a:rPr lang="en-US" sz="1100" smtClean="0">
                  <a:solidFill>
                    <a:srgbClr val="000000"/>
                  </a:solidFill>
                  <a:latin typeface="Times New Roman - 15"/>
                </a:rPr>
                <a:t>North Korea</a:t>
              </a:r>
              <a:endParaRPr lang="en-US" sz="1100">
                <a:solidFill>
                  <a:srgbClr val="000000"/>
                </a:solidFill>
                <a:latin typeface="Times New Roman - 15"/>
              </a:endParaRPr>
            </a:p>
          </p:txBody>
        </p:sp>
        <p:sp>
          <p:nvSpPr>
            <p:cNvPr id="7" name="TextBox 6"/>
            <p:cNvSpPr txBox="1"/>
            <p:nvPr/>
          </p:nvSpPr>
          <p:spPr>
            <a:xfrm>
              <a:off x="965200" y="2501900"/>
              <a:ext cx="762000" cy="450816"/>
            </a:xfrm>
            <a:prstGeom prst="rect">
              <a:avLst/>
            </a:prstGeom>
            <a:noFill/>
          </p:spPr>
          <p:txBody>
            <a:bodyPr vert="horz" rtlCol="0">
              <a:spAutoFit/>
            </a:bodyPr>
            <a:lstStyle/>
            <a:p>
              <a:r>
                <a:rPr lang="en-US" sz="1200" smtClean="0">
                  <a:solidFill>
                    <a:srgbClr val="000000"/>
                  </a:solidFill>
                  <a:latin typeface="Times New Roman - 16"/>
                </a:rPr>
                <a:t>Cuba</a:t>
              </a:r>
              <a:endParaRPr lang="en-US" sz="1200">
                <a:solidFill>
                  <a:srgbClr val="000000"/>
                </a:solidFill>
                <a:latin typeface="Times New Roman - 16"/>
              </a:endParaRPr>
            </a:p>
          </p:txBody>
        </p:sp>
        <p:sp>
          <p:nvSpPr>
            <p:cNvPr id="8" name="TextBox 7"/>
            <p:cNvSpPr txBox="1"/>
            <p:nvPr/>
          </p:nvSpPr>
          <p:spPr>
            <a:xfrm>
              <a:off x="2209800" y="1866900"/>
              <a:ext cx="635000" cy="450816"/>
            </a:xfrm>
            <a:prstGeom prst="rect">
              <a:avLst/>
            </a:prstGeom>
            <a:noFill/>
          </p:spPr>
          <p:txBody>
            <a:bodyPr vert="horz" rtlCol="0">
              <a:spAutoFit/>
            </a:bodyPr>
            <a:lstStyle/>
            <a:p>
              <a:r>
                <a:rPr lang="en-US" sz="1200" smtClean="0">
                  <a:solidFill>
                    <a:srgbClr val="000000"/>
                  </a:solidFill>
                  <a:latin typeface="Times New Roman - 16"/>
                </a:rPr>
                <a:t>Iran</a:t>
              </a:r>
              <a:endParaRPr lang="en-US" sz="1200">
                <a:solidFill>
                  <a:srgbClr val="000000"/>
                </a:solidFill>
                <a:latin typeface="Times New Roman - 16"/>
              </a:endParaRPr>
            </a:p>
          </p:txBody>
        </p:sp>
        <p:sp>
          <p:nvSpPr>
            <p:cNvPr id="9" name="TextBox 8"/>
            <p:cNvSpPr txBox="1"/>
            <p:nvPr/>
          </p:nvSpPr>
          <p:spPr>
            <a:xfrm>
              <a:off x="2197100" y="2565400"/>
              <a:ext cx="863600" cy="450816"/>
            </a:xfrm>
            <a:prstGeom prst="rect">
              <a:avLst/>
            </a:prstGeom>
            <a:noFill/>
          </p:spPr>
          <p:txBody>
            <a:bodyPr vert="horz" rtlCol="0">
              <a:spAutoFit/>
            </a:bodyPr>
            <a:lstStyle/>
            <a:p>
              <a:r>
                <a:rPr lang="en-US" sz="1200" smtClean="0">
                  <a:solidFill>
                    <a:srgbClr val="000000"/>
                  </a:solidFill>
                  <a:latin typeface="Times New Roman - 16"/>
                </a:rPr>
                <a:t>Russia</a:t>
              </a:r>
              <a:endParaRPr lang="en-US" sz="1200">
                <a:solidFill>
                  <a:srgbClr val="000000"/>
                </a:solidFill>
                <a:latin typeface="Times New Roman - 16"/>
              </a:endParaRPr>
            </a:p>
          </p:txBody>
        </p:sp>
        <p:sp>
          <p:nvSpPr>
            <p:cNvPr id="10" name="TextBox 9"/>
            <p:cNvSpPr txBox="1"/>
            <p:nvPr/>
          </p:nvSpPr>
          <p:spPr>
            <a:xfrm>
              <a:off x="2451100" y="2184401"/>
              <a:ext cx="787400" cy="450816"/>
            </a:xfrm>
            <a:prstGeom prst="rect">
              <a:avLst/>
            </a:prstGeom>
            <a:noFill/>
          </p:spPr>
          <p:txBody>
            <a:bodyPr vert="horz" rtlCol="0">
              <a:spAutoFit/>
            </a:bodyPr>
            <a:lstStyle/>
            <a:p>
              <a:r>
                <a:rPr lang="en-US" sz="1200" smtClean="0">
                  <a:solidFill>
                    <a:srgbClr val="000000"/>
                  </a:solidFill>
                  <a:latin typeface="Times New Roman - 16"/>
                </a:rPr>
                <a:t>China</a:t>
              </a:r>
              <a:endParaRPr lang="en-US" sz="1200">
                <a:solidFill>
                  <a:srgbClr val="000000"/>
                </a:solidFill>
                <a:latin typeface="Times New Roman - 16"/>
              </a:endParaRPr>
            </a:p>
          </p:txBody>
        </p:sp>
        <p:sp>
          <p:nvSpPr>
            <p:cNvPr id="11" name="TextBox 10"/>
            <p:cNvSpPr txBox="1"/>
            <p:nvPr/>
          </p:nvSpPr>
          <p:spPr>
            <a:xfrm>
              <a:off x="3657600" y="1828800"/>
              <a:ext cx="914400" cy="425770"/>
            </a:xfrm>
            <a:prstGeom prst="rect">
              <a:avLst/>
            </a:prstGeom>
            <a:noFill/>
          </p:spPr>
          <p:txBody>
            <a:bodyPr vert="horz" rtlCol="0">
              <a:spAutoFit/>
            </a:bodyPr>
            <a:lstStyle/>
            <a:p>
              <a:r>
                <a:rPr lang="en-US" sz="1100" smtClean="0">
                  <a:solidFill>
                    <a:srgbClr val="000000"/>
                  </a:solidFill>
                  <a:latin typeface="Times New Roman - 15"/>
                </a:rPr>
                <a:t>Mexico</a:t>
              </a:r>
              <a:endParaRPr lang="en-US" sz="1100">
                <a:solidFill>
                  <a:srgbClr val="000000"/>
                </a:solidFill>
                <a:latin typeface="Times New Roman - 15"/>
              </a:endParaRPr>
            </a:p>
          </p:txBody>
        </p:sp>
        <p:sp>
          <p:nvSpPr>
            <p:cNvPr id="12" name="TextBox 11"/>
            <p:cNvSpPr txBox="1"/>
            <p:nvPr/>
          </p:nvSpPr>
          <p:spPr>
            <a:xfrm>
              <a:off x="4965700" y="1854200"/>
              <a:ext cx="863600" cy="425770"/>
            </a:xfrm>
            <a:prstGeom prst="rect">
              <a:avLst/>
            </a:prstGeom>
            <a:noFill/>
          </p:spPr>
          <p:txBody>
            <a:bodyPr vert="horz" rtlCol="0">
              <a:spAutoFit/>
            </a:bodyPr>
            <a:lstStyle/>
            <a:p>
              <a:r>
                <a:rPr lang="en-US" sz="1100" smtClean="0">
                  <a:solidFill>
                    <a:srgbClr val="000000"/>
                  </a:solidFill>
                  <a:latin typeface="Times New Roman - 15"/>
                </a:rPr>
                <a:t>France</a:t>
              </a:r>
              <a:endParaRPr lang="en-US" sz="1100">
                <a:solidFill>
                  <a:srgbClr val="000000"/>
                </a:solidFill>
                <a:latin typeface="Times New Roman - 15"/>
              </a:endParaRPr>
            </a:p>
          </p:txBody>
        </p:sp>
        <p:sp>
          <p:nvSpPr>
            <p:cNvPr id="13" name="TextBox 12"/>
            <p:cNvSpPr txBox="1"/>
            <p:nvPr/>
          </p:nvSpPr>
          <p:spPr>
            <a:xfrm>
              <a:off x="4064000" y="2209799"/>
              <a:ext cx="1320800" cy="425770"/>
            </a:xfrm>
            <a:prstGeom prst="rect">
              <a:avLst/>
            </a:prstGeom>
            <a:noFill/>
          </p:spPr>
          <p:txBody>
            <a:bodyPr vert="horz" rtlCol="0">
              <a:spAutoFit/>
            </a:bodyPr>
            <a:lstStyle/>
            <a:p>
              <a:r>
                <a:rPr lang="en-US" sz="1100" smtClean="0">
                  <a:solidFill>
                    <a:srgbClr val="000000"/>
                  </a:solidFill>
                  <a:latin typeface="Times New Roman - 15"/>
                </a:rPr>
                <a:t>South Africa</a:t>
              </a:r>
              <a:endParaRPr lang="en-US" sz="1100">
                <a:solidFill>
                  <a:srgbClr val="000000"/>
                </a:solidFill>
                <a:latin typeface="Times New Roman - 15"/>
              </a:endParaRPr>
            </a:p>
          </p:txBody>
        </p:sp>
        <p:sp>
          <p:nvSpPr>
            <p:cNvPr id="14" name="TextBox 13"/>
            <p:cNvSpPr txBox="1"/>
            <p:nvPr/>
          </p:nvSpPr>
          <p:spPr>
            <a:xfrm>
              <a:off x="3733800" y="2603500"/>
              <a:ext cx="863600" cy="425770"/>
            </a:xfrm>
            <a:prstGeom prst="rect">
              <a:avLst/>
            </a:prstGeom>
            <a:noFill/>
          </p:spPr>
          <p:txBody>
            <a:bodyPr vert="horz" rtlCol="0">
              <a:spAutoFit/>
            </a:bodyPr>
            <a:lstStyle/>
            <a:p>
              <a:r>
                <a:rPr lang="en-US" sz="1100" smtClean="0">
                  <a:solidFill>
                    <a:srgbClr val="000000"/>
                  </a:solidFill>
                  <a:latin typeface="Times New Roman - 15"/>
                </a:rPr>
                <a:t>Poland</a:t>
              </a:r>
              <a:endParaRPr lang="en-US" sz="1100">
                <a:solidFill>
                  <a:srgbClr val="000000"/>
                </a:solidFill>
                <a:latin typeface="Times New Roman - 15"/>
              </a:endParaRPr>
            </a:p>
          </p:txBody>
        </p:sp>
        <p:sp>
          <p:nvSpPr>
            <p:cNvPr id="15" name="TextBox 14"/>
            <p:cNvSpPr txBox="1"/>
            <p:nvPr/>
          </p:nvSpPr>
          <p:spPr>
            <a:xfrm>
              <a:off x="4991100" y="2628900"/>
              <a:ext cx="762000" cy="425770"/>
            </a:xfrm>
            <a:prstGeom prst="rect">
              <a:avLst/>
            </a:prstGeom>
            <a:noFill/>
          </p:spPr>
          <p:txBody>
            <a:bodyPr vert="horz" rtlCol="0">
              <a:spAutoFit/>
            </a:bodyPr>
            <a:lstStyle/>
            <a:p>
              <a:r>
                <a:rPr lang="en-US" sz="1100" smtClean="0">
                  <a:solidFill>
                    <a:srgbClr val="000000"/>
                  </a:solidFill>
                  <a:latin typeface="Times New Roman - 15"/>
                </a:rPr>
                <a:t>Japan</a:t>
              </a:r>
              <a:endParaRPr lang="en-US" sz="1100">
                <a:solidFill>
                  <a:srgbClr val="000000"/>
                </a:solidFill>
                <a:latin typeface="Times New Roman - 15"/>
              </a:endParaRPr>
            </a:p>
          </p:txBody>
        </p:sp>
        <p:sp>
          <p:nvSpPr>
            <p:cNvPr id="16" name="TextBox 15"/>
            <p:cNvSpPr txBox="1"/>
            <p:nvPr/>
          </p:nvSpPr>
          <p:spPr>
            <a:xfrm>
              <a:off x="6045200" y="1866900"/>
              <a:ext cx="1600200" cy="450816"/>
            </a:xfrm>
            <a:prstGeom prst="rect">
              <a:avLst/>
            </a:prstGeom>
            <a:noFill/>
          </p:spPr>
          <p:txBody>
            <a:bodyPr vert="horz" rtlCol="0">
              <a:spAutoFit/>
            </a:bodyPr>
            <a:lstStyle/>
            <a:p>
              <a:r>
                <a:rPr lang="en-US" sz="1200" smtClean="0">
                  <a:solidFill>
                    <a:srgbClr val="000000"/>
                  </a:solidFill>
                  <a:latin typeface="Times New Roman - 16"/>
                </a:rPr>
                <a:t>United Kingdom</a:t>
              </a:r>
              <a:endParaRPr lang="en-US" sz="1200">
                <a:solidFill>
                  <a:srgbClr val="000000"/>
                </a:solidFill>
                <a:latin typeface="Times New Roman - 16"/>
              </a:endParaRPr>
            </a:p>
          </p:txBody>
        </p:sp>
        <p:sp>
          <p:nvSpPr>
            <p:cNvPr id="17" name="TextBox 16"/>
            <p:cNvSpPr txBox="1"/>
            <p:nvPr/>
          </p:nvSpPr>
          <p:spPr>
            <a:xfrm>
              <a:off x="6261100" y="2209799"/>
              <a:ext cx="914400" cy="425770"/>
            </a:xfrm>
            <a:prstGeom prst="rect">
              <a:avLst/>
            </a:prstGeom>
            <a:noFill/>
          </p:spPr>
          <p:txBody>
            <a:bodyPr vert="horz" rtlCol="0">
              <a:spAutoFit/>
            </a:bodyPr>
            <a:lstStyle/>
            <a:p>
              <a:r>
                <a:rPr lang="en-US" sz="1100" smtClean="0">
                  <a:solidFill>
                    <a:srgbClr val="000000"/>
                  </a:solidFill>
                  <a:latin typeface="Times New Roman - 15"/>
                </a:rPr>
                <a:t>Canada</a:t>
              </a:r>
              <a:endParaRPr lang="en-US" sz="1100">
                <a:solidFill>
                  <a:srgbClr val="000000"/>
                </a:solidFill>
                <a:latin typeface="Times New Roman - 15"/>
              </a:endParaRPr>
            </a:p>
          </p:txBody>
        </p:sp>
        <p:sp>
          <p:nvSpPr>
            <p:cNvPr id="18" name="TextBox 17"/>
            <p:cNvSpPr txBox="1"/>
            <p:nvPr/>
          </p:nvSpPr>
          <p:spPr>
            <a:xfrm>
              <a:off x="6400800" y="2641599"/>
              <a:ext cx="1371600" cy="450816"/>
            </a:xfrm>
            <a:prstGeom prst="rect">
              <a:avLst/>
            </a:prstGeom>
            <a:noFill/>
          </p:spPr>
          <p:txBody>
            <a:bodyPr vert="horz" rtlCol="0">
              <a:spAutoFit/>
            </a:bodyPr>
            <a:lstStyle/>
            <a:p>
              <a:r>
                <a:rPr lang="en-US" sz="1200" smtClean="0">
                  <a:solidFill>
                    <a:srgbClr val="000000"/>
                  </a:solidFill>
                  <a:latin typeface="Times New Roman - 16"/>
                </a:rPr>
                <a:t>United States</a:t>
              </a:r>
              <a:endParaRPr lang="en-US" sz="1200">
                <a:solidFill>
                  <a:srgbClr val="000000"/>
                </a:solidFill>
                <a:latin typeface="Times New Roman - 16"/>
              </a:endParaRPr>
            </a:p>
          </p:txBody>
        </p:sp>
        <p:sp>
          <p:nvSpPr>
            <p:cNvPr id="19" name="TextBox 18"/>
            <p:cNvSpPr txBox="1"/>
            <p:nvPr/>
          </p:nvSpPr>
          <p:spPr>
            <a:xfrm>
              <a:off x="7823200" y="1892300"/>
              <a:ext cx="1244600" cy="450816"/>
            </a:xfrm>
            <a:prstGeom prst="rect">
              <a:avLst/>
            </a:prstGeom>
            <a:noFill/>
          </p:spPr>
          <p:txBody>
            <a:bodyPr vert="horz" rtlCol="0">
              <a:spAutoFit/>
            </a:bodyPr>
            <a:lstStyle/>
            <a:p>
              <a:r>
                <a:rPr lang="en-US" sz="1200" smtClean="0">
                  <a:solidFill>
                    <a:srgbClr val="000000"/>
                  </a:solidFill>
                  <a:latin typeface="Times New Roman - 16"/>
                </a:rPr>
                <a:t>Hong Kong</a:t>
              </a:r>
              <a:endParaRPr lang="en-US" sz="1200">
                <a:solidFill>
                  <a:srgbClr val="000000"/>
                </a:solidFill>
                <a:latin typeface="Times New Roman - 16"/>
              </a:endParaRPr>
            </a:p>
          </p:txBody>
        </p:sp>
        <p:sp>
          <p:nvSpPr>
            <p:cNvPr id="20" name="TextBox 19"/>
            <p:cNvSpPr txBox="1"/>
            <p:nvPr/>
          </p:nvSpPr>
          <p:spPr>
            <a:xfrm>
              <a:off x="8001000" y="2222500"/>
              <a:ext cx="1117600" cy="450816"/>
            </a:xfrm>
            <a:prstGeom prst="rect">
              <a:avLst/>
            </a:prstGeom>
            <a:noFill/>
          </p:spPr>
          <p:txBody>
            <a:bodyPr vert="horz" rtlCol="0">
              <a:spAutoFit/>
            </a:bodyPr>
            <a:lstStyle/>
            <a:p>
              <a:r>
                <a:rPr lang="en-US" sz="1200" smtClean="0">
                  <a:solidFill>
                    <a:srgbClr val="000000"/>
                  </a:solidFill>
                  <a:latin typeface="Times New Roman - 16"/>
                </a:rPr>
                <a:t>Singapore</a:t>
              </a:r>
              <a:endParaRPr lang="en-US" sz="1200">
                <a:solidFill>
                  <a:srgbClr val="000000"/>
                </a:solidFill>
                <a:latin typeface="Times New Roman - 16"/>
              </a:endParaRPr>
            </a:p>
          </p:txBody>
        </p:sp>
      </p:grpSp>
    </p:spTree>
    <p:extLst>
      <p:ext uri="{BB962C8B-B14F-4D97-AF65-F5344CB8AC3E}">
        <p14:creationId xmlns:p14="http://schemas.microsoft.com/office/powerpoint/2010/main" val="2249147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4685" y="70231"/>
            <a:ext cx="15915323" cy="3862596"/>
          </a:xfrm>
          <a:prstGeom prst="rect">
            <a:avLst/>
          </a:prstGeom>
          <a:noFill/>
        </p:spPr>
        <p:txBody>
          <a:bodyPr vert="horz" rtlCol="0">
            <a:spAutoFit/>
          </a:bodyPr>
          <a:lstStyle/>
          <a:p>
            <a:pPr algn="ctr"/>
            <a:r>
              <a:rPr lang="en-US" sz="3500" smtClean="0">
                <a:solidFill>
                  <a:srgbClr val="000000"/>
                </a:solidFill>
                <a:latin typeface="Times New Roman - 47"/>
              </a:rPr>
              <a:t>In </a:t>
            </a:r>
            <a:r>
              <a:rPr lang="en-US" sz="3500" smtClean="0">
                <a:solidFill>
                  <a:srgbClr val="FF6820"/>
                </a:solidFill>
                <a:latin typeface="Times New Roman - 47"/>
              </a:rPr>
              <a:t>China</a:t>
            </a:r>
            <a:r>
              <a:rPr lang="en-US" sz="3500" smtClean="0">
                <a:solidFill>
                  <a:srgbClr val="000000"/>
                </a:solidFill>
                <a:latin typeface="Times New Roman - 47"/>
              </a:rPr>
              <a:t>, where the economy is  dominated by the government, 1/4 of  all enterprises are at least </a:t>
            </a:r>
            <a:r>
              <a:rPr lang="en-US" sz="3500" smtClean="0">
                <a:solidFill>
                  <a:srgbClr val="FF6820"/>
                </a:solidFill>
                <a:latin typeface="Times New Roman - 47"/>
              </a:rPr>
              <a:t>partly</a:t>
            </a:r>
            <a:r>
              <a:rPr lang="en-US" sz="3500" smtClean="0">
                <a:solidFill>
                  <a:srgbClr val="000000"/>
                </a:solidFill>
                <a:latin typeface="Times New Roman - 47"/>
              </a:rPr>
              <a:t> owned  by individuals.  China, like many  nations that have relied heavily on  central planning in the past, is in  </a:t>
            </a:r>
            <a:r>
              <a:rPr lang="en-US" sz="3500" smtClean="0">
                <a:solidFill>
                  <a:srgbClr val="FF6820"/>
                </a:solidFill>
                <a:latin typeface="Times New Roman - 47"/>
              </a:rPr>
              <a:t>transition</a:t>
            </a:r>
            <a:r>
              <a:rPr lang="en-US" sz="3500" smtClean="0">
                <a:solidFill>
                  <a:srgbClr val="000000"/>
                </a:solidFill>
                <a:latin typeface="Times New Roman - 47"/>
              </a:rPr>
              <a:t>, a period of change in which  an economy moves </a:t>
            </a:r>
            <a:r>
              <a:rPr lang="en-US" sz="3500" smtClean="0">
                <a:solidFill>
                  <a:srgbClr val="FF6820"/>
                </a:solidFill>
                <a:latin typeface="Times New Roman - 47"/>
              </a:rPr>
              <a:t>away</a:t>
            </a:r>
            <a:r>
              <a:rPr lang="en-US" sz="3500" smtClean="0">
                <a:solidFill>
                  <a:srgbClr val="000000"/>
                </a:solidFill>
                <a:latin typeface="Times New Roman - 47"/>
              </a:rPr>
              <a:t> from central  planning toward a market-based  system.</a:t>
            </a:r>
          </a:p>
          <a:p>
            <a:pPr algn="ctr"/>
            <a:r>
              <a:rPr lang="en-US" sz="3500" smtClean="0">
                <a:solidFill>
                  <a:srgbClr val="000000"/>
                </a:solidFill>
                <a:latin typeface="Times New Roman - 47"/>
              </a:rPr>
              <a:t>To make the transition, state firms  must be </a:t>
            </a:r>
            <a:r>
              <a:rPr lang="en-US" sz="3500" smtClean="0">
                <a:solidFill>
                  <a:srgbClr val="FF6820"/>
                </a:solidFill>
                <a:latin typeface="Times New Roman - 47"/>
              </a:rPr>
              <a:t>privatized,</a:t>
            </a:r>
            <a:r>
              <a:rPr lang="en-US" sz="3500" smtClean="0">
                <a:solidFill>
                  <a:srgbClr val="000000"/>
                </a:solidFill>
                <a:latin typeface="Times New Roman - 47"/>
              </a:rPr>
              <a:t> or sold to  individuals, and then allowed to  compete with one another in the  marketplace.</a:t>
            </a:r>
            <a:endParaRPr lang="en-US" sz="3500">
              <a:solidFill>
                <a:srgbClr val="000000"/>
              </a:solidFill>
              <a:latin typeface="Times New Roman - 47"/>
            </a:endParaRPr>
          </a:p>
        </p:txBody>
      </p:sp>
    </p:spTree>
    <p:extLst>
      <p:ext uri="{BB962C8B-B14F-4D97-AF65-F5344CB8AC3E}">
        <p14:creationId xmlns:p14="http://schemas.microsoft.com/office/powerpoint/2010/main" val="1599706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8700" y="23410"/>
            <a:ext cx="16039338" cy="3862596"/>
          </a:xfrm>
          <a:prstGeom prst="rect">
            <a:avLst/>
          </a:prstGeom>
          <a:noFill/>
        </p:spPr>
        <p:txBody>
          <a:bodyPr vert="horz" rtlCol="0">
            <a:spAutoFit/>
          </a:bodyPr>
          <a:lstStyle/>
          <a:p>
            <a:pPr algn="ctr"/>
            <a:r>
              <a:rPr lang="en-US" sz="3500" smtClean="0">
                <a:solidFill>
                  <a:srgbClr val="000000"/>
                </a:solidFill>
                <a:latin typeface="Times New Roman - 47"/>
              </a:rPr>
              <a:t>The United States has a free enterprise  economy.  Still, the government  </a:t>
            </a:r>
            <a:r>
              <a:rPr lang="en-US" sz="3500" smtClean="0">
                <a:solidFill>
                  <a:srgbClr val="FF6820"/>
                </a:solidFill>
                <a:latin typeface="Times New Roman - 47"/>
              </a:rPr>
              <a:t>intervenes</a:t>
            </a:r>
            <a:r>
              <a:rPr lang="en-US" sz="3500" smtClean="0">
                <a:solidFill>
                  <a:srgbClr val="000000"/>
                </a:solidFill>
                <a:latin typeface="Times New Roman - 47"/>
              </a:rPr>
              <a:t> to keep order, provide vital  services, and to promote the general  welfare.  Some people argue for </a:t>
            </a:r>
            <a:r>
              <a:rPr lang="en-US" sz="3500" smtClean="0">
                <a:solidFill>
                  <a:srgbClr val="FF6820"/>
                </a:solidFill>
                <a:latin typeface="Times New Roman - 47"/>
              </a:rPr>
              <a:t>more</a:t>
            </a:r>
            <a:r>
              <a:rPr lang="en-US" sz="3500" smtClean="0">
                <a:solidFill>
                  <a:srgbClr val="000000"/>
                </a:solidFill>
                <a:latin typeface="Times New Roman - 47"/>
              </a:rPr>
              <a:t>  governmental services, while others say  that the government already intervenes  too </a:t>
            </a:r>
            <a:r>
              <a:rPr lang="en-US" sz="3500" smtClean="0">
                <a:solidFill>
                  <a:srgbClr val="FF6820"/>
                </a:solidFill>
                <a:latin typeface="Times New Roman - 47"/>
              </a:rPr>
              <a:t>much</a:t>
            </a:r>
            <a:r>
              <a:rPr lang="en-US" sz="3500" smtClean="0">
                <a:solidFill>
                  <a:srgbClr val="000000"/>
                </a:solidFill>
                <a:latin typeface="Times New Roman - 47"/>
              </a:rPr>
              <a:t> in the economy.   Nevertheless, the United States enjoys a  </a:t>
            </a:r>
            <a:r>
              <a:rPr lang="en-US" sz="3500" smtClean="0">
                <a:solidFill>
                  <a:srgbClr val="FF6820"/>
                </a:solidFill>
                <a:latin typeface="Times New Roman - 47"/>
              </a:rPr>
              <a:t>high</a:t>
            </a:r>
            <a:r>
              <a:rPr lang="en-US" sz="3500" smtClean="0">
                <a:solidFill>
                  <a:srgbClr val="000000"/>
                </a:solidFill>
                <a:latin typeface="Times New Roman - 47"/>
              </a:rPr>
              <a:t> level of economic freedom.</a:t>
            </a:r>
          </a:p>
          <a:p>
            <a:pPr algn="ctr"/>
            <a:r>
              <a:rPr lang="en-US" sz="3500" smtClean="0">
                <a:solidFill>
                  <a:srgbClr val="000000"/>
                </a:solidFill>
                <a:latin typeface="Times New Roman - 47"/>
              </a:rPr>
              <a:t>United States protects private property.   The marketplace operates with a low  level of government </a:t>
            </a:r>
            <a:r>
              <a:rPr lang="en-US" sz="3500" smtClean="0">
                <a:solidFill>
                  <a:srgbClr val="FF6820"/>
                </a:solidFill>
                <a:latin typeface="Times New Roman - 47"/>
              </a:rPr>
              <a:t>regulation</a:t>
            </a:r>
            <a:r>
              <a:rPr lang="en-US" sz="3500" smtClean="0">
                <a:solidFill>
                  <a:srgbClr val="000000"/>
                </a:solidFill>
                <a:latin typeface="Times New Roman - 47"/>
              </a:rPr>
              <a:t>.</a:t>
            </a:r>
            <a:endParaRPr lang="en-US" sz="3500">
              <a:solidFill>
                <a:srgbClr val="000000"/>
              </a:solidFill>
              <a:latin typeface="Times New Roman - 47"/>
            </a:endParaRPr>
          </a:p>
        </p:txBody>
      </p:sp>
    </p:spTree>
    <p:extLst>
      <p:ext uri="{BB962C8B-B14F-4D97-AF65-F5344CB8AC3E}">
        <p14:creationId xmlns:p14="http://schemas.microsoft.com/office/powerpoint/2010/main" val="253290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39017"/>
            <a:ext cx="16080677" cy="3416320"/>
          </a:xfrm>
          <a:prstGeom prst="rect">
            <a:avLst/>
          </a:prstGeom>
          <a:noFill/>
        </p:spPr>
        <p:txBody>
          <a:bodyPr vert="horz" rtlCol="0">
            <a:spAutoFit/>
          </a:bodyPr>
          <a:lstStyle/>
          <a:p>
            <a:pPr algn="ctr"/>
            <a:r>
              <a:rPr lang="en-US" sz="3600" smtClean="0">
                <a:solidFill>
                  <a:srgbClr val="000000"/>
                </a:solidFill>
                <a:latin typeface="Times New Roman - 48"/>
              </a:rPr>
              <a:t>The question of </a:t>
            </a:r>
            <a:r>
              <a:rPr lang="en-US" sz="3600" smtClean="0">
                <a:solidFill>
                  <a:srgbClr val="FF6820"/>
                </a:solidFill>
                <a:latin typeface="Times New Roman - 48"/>
              </a:rPr>
              <a:t>who</a:t>
            </a:r>
            <a:r>
              <a:rPr lang="en-US" sz="3600" smtClean="0">
                <a:solidFill>
                  <a:srgbClr val="000000"/>
                </a:solidFill>
                <a:latin typeface="Times New Roman - 48"/>
              </a:rPr>
              <a:t> gets to consume which goods and services lies at the very  heart of the differences between  economic systems today.  Each society  answers the question of distribution  based on its unique combination of  </a:t>
            </a:r>
            <a:r>
              <a:rPr lang="en-US" sz="3600" smtClean="0">
                <a:solidFill>
                  <a:srgbClr val="FF6820"/>
                </a:solidFill>
                <a:latin typeface="Times New Roman - 48"/>
              </a:rPr>
              <a:t>social</a:t>
            </a:r>
            <a:r>
              <a:rPr lang="en-US" sz="3600" smtClean="0">
                <a:solidFill>
                  <a:srgbClr val="000000"/>
                </a:solidFill>
                <a:latin typeface="Times New Roman - 48"/>
              </a:rPr>
              <a:t> values and goals.</a:t>
            </a:r>
          </a:p>
          <a:p>
            <a:pPr algn="ctr"/>
            <a:r>
              <a:rPr lang="en-US" sz="3600" smtClean="0">
                <a:solidFill>
                  <a:srgbClr val="000000"/>
                </a:solidFill>
                <a:latin typeface="Times New Roman - 48"/>
              </a:rPr>
              <a:t>Different societies answer the three  economic questions based on the  importance they attach to various  economic goals.</a:t>
            </a:r>
            <a:endParaRPr lang="en-US" sz="3600">
              <a:solidFill>
                <a:srgbClr val="000000"/>
              </a:solidFill>
              <a:latin typeface="Times New Roman - 48"/>
            </a:endParaRPr>
          </a:p>
        </p:txBody>
      </p:sp>
    </p:spTree>
    <p:extLst>
      <p:ext uri="{BB962C8B-B14F-4D97-AF65-F5344CB8AC3E}">
        <p14:creationId xmlns:p14="http://schemas.microsoft.com/office/powerpoint/2010/main" val="80766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8700" y="23410"/>
            <a:ext cx="16246031" cy="5632311"/>
          </a:xfrm>
          <a:prstGeom prst="rect">
            <a:avLst/>
          </a:prstGeom>
          <a:noFill/>
        </p:spPr>
        <p:txBody>
          <a:bodyPr vert="horz" rtlCol="0">
            <a:spAutoFit/>
          </a:bodyPr>
          <a:lstStyle/>
          <a:p>
            <a:r>
              <a:rPr lang="en-US" sz="3600" smtClean="0">
                <a:solidFill>
                  <a:srgbClr val="000000"/>
                </a:solidFill>
                <a:latin typeface="Times New Roman - 48"/>
              </a:rPr>
              <a:t>Economic Efficiency</a:t>
            </a:r>
          </a:p>
          <a:p>
            <a:pPr algn="ctr"/>
            <a:r>
              <a:rPr lang="en-US" sz="3600" smtClean="0">
                <a:solidFill>
                  <a:srgbClr val="000000"/>
                </a:solidFill>
                <a:latin typeface="Times New Roman - 48"/>
              </a:rPr>
              <a:t>Because resources are always scarce -  that is, they always involve an  opportunity cost - most societies try to  </a:t>
            </a:r>
            <a:r>
              <a:rPr lang="en-US" sz="3600" smtClean="0">
                <a:solidFill>
                  <a:srgbClr val="FF6820"/>
                </a:solidFill>
                <a:latin typeface="Times New Roman - 48"/>
              </a:rPr>
              <a:t>maximize</a:t>
            </a:r>
            <a:r>
              <a:rPr lang="en-US" sz="3600" smtClean="0">
                <a:solidFill>
                  <a:srgbClr val="000000"/>
                </a:solidFill>
                <a:latin typeface="Times New Roman - 48"/>
              </a:rPr>
              <a:t> what they can get for the resources they have to work with.  If a  society can accurately assess what to  produce, it increases its economic  </a:t>
            </a:r>
            <a:r>
              <a:rPr lang="en-US" sz="3600" smtClean="0">
                <a:solidFill>
                  <a:srgbClr val="FF6820"/>
                </a:solidFill>
                <a:latin typeface="Times New Roman - 48"/>
              </a:rPr>
              <a:t>efficiency</a:t>
            </a:r>
            <a:r>
              <a:rPr lang="en-US" sz="3600" smtClean="0">
                <a:solidFill>
                  <a:srgbClr val="000000"/>
                </a:solidFill>
                <a:latin typeface="Times New Roman - 48"/>
              </a:rPr>
              <a:t>.</a:t>
            </a:r>
          </a:p>
          <a:p>
            <a:pPr algn="ctr"/>
            <a:r>
              <a:rPr lang="en-US" sz="3600" smtClean="0">
                <a:solidFill>
                  <a:srgbClr val="000000"/>
                </a:solidFill>
                <a:latin typeface="Times New Roman - 48"/>
              </a:rPr>
              <a:t>A manufacturer would be wasting  resources producing record albums if  people prefer to buy CDs.  Knowing the  best way to produce a product cuts  waste, too.  </a:t>
            </a:r>
          </a:p>
          <a:p>
            <a:pPr algn="ctr"/>
            <a:r>
              <a:rPr lang="en-US" sz="3600" smtClean="0">
                <a:solidFill>
                  <a:srgbClr val="000000"/>
                </a:solidFill>
                <a:latin typeface="Times New Roman - 48"/>
              </a:rPr>
              <a:t>Of course, in the end, products need to  reach consumers.  An economy that  can't deliver goods isn't efficient.</a:t>
            </a:r>
            <a:endParaRPr lang="en-US" sz="3600">
              <a:solidFill>
                <a:srgbClr val="000000"/>
              </a:solidFill>
              <a:latin typeface="Times New Roman - 48"/>
            </a:endParaRPr>
          </a:p>
        </p:txBody>
      </p:sp>
    </p:spTree>
    <p:extLst>
      <p:ext uri="{BB962C8B-B14F-4D97-AF65-F5344CB8AC3E}">
        <p14:creationId xmlns:p14="http://schemas.microsoft.com/office/powerpoint/2010/main" val="109876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0"/>
            <a:ext cx="15956661" cy="3970318"/>
          </a:xfrm>
          <a:prstGeom prst="rect">
            <a:avLst/>
          </a:prstGeom>
          <a:noFill/>
        </p:spPr>
        <p:txBody>
          <a:bodyPr vert="horz" rtlCol="0">
            <a:spAutoFit/>
          </a:bodyPr>
          <a:lstStyle/>
          <a:p>
            <a:r>
              <a:rPr lang="en-US" sz="3600" smtClean="0">
                <a:solidFill>
                  <a:srgbClr val="000000"/>
                </a:solidFill>
                <a:latin typeface="Times New Roman - 48"/>
              </a:rPr>
              <a:t>Economic Freedom</a:t>
            </a:r>
          </a:p>
          <a:p>
            <a:pPr algn="ctr"/>
            <a:r>
              <a:rPr lang="en-US" sz="3600" smtClean="0">
                <a:solidFill>
                  <a:srgbClr val="000000"/>
                </a:solidFill>
                <a:latin typeface="Times New Roman - 48"/>
              </a:rPr>
              <a:t>Most of us value the opportunity to  make our own </a:t>
            </a:r>
            <a:r>
              <a:rPr lang="en-US" sz="3600" smtClean="0">
                <a:solidFill>
                  <a:srgbClr val="FF6820"/>
                </a:solidFill>
                <a:latin typeface="Times New Roman - 48"/>
              </a:rPr>
              <a:t>choices</a:t>
            </a:r>
            <a:r>
              <a:rPr lang="en-US" sz="3600" smtClean="0">
                <a:solidFill>
                  <a:srgbClr val="000000"/>
                </a:solidFill>
                <a:latin typeface="Times New Roman - 48"/>
              </a:rPr>
              <a:t>.  How do you feel about laws that keep you from  earning an income?  What about laws  that </a:t>
            </a:r>
            <a:r>
              <a:rPr lang="en-US" sz="3600" smtClean="0">
                <a:solidFill>
                  <a:srgbClr val="FF6820"/>
                </a:solidFill>
                <a:latin typeface="Times New Roman - 48"/>
              </a:rPr>
              <a:t>forbid</a:t>
            </a:r>
            <a:r>
              <a:rPr lang="en-US" sz="3600" smtClean="0">
                <a:solidFill>
                  <a:srgbClr val="000000"/>
                </a:solidFill>
                <a:latin typeface="Times New Roman - 48"/>
              </a:rPr>
              <a:t> you to make certain purchases or possess certain items?   The economic systems of different  nations allow different degrees of  economic freedoms.  In general,  however, people all over the world face  limitations on </a:t>
            </a:r>
            <a:r>
              <a:rPr lang="en-US" sz="3600" smtClean="0">
                <a:solidFill>
                  <a:srgbClr val="FF6820"/>
                </a:solidFill>
                <a:latin typeface="Times New Roman - 48"/>
              </a:rPr>
              <a:t>economic</a:t>
            </a:r>
            <a:r>
              <a:rPr lang="en-US" sz="3600" smtClean="0">
                <a:solidFill>
                  <a:srgbClr val="000000"/>
                </a:solidFill>
                <a:latin typeface="Times New Roman - 48"/>
              </a:rPr>
              <a:t> freedom.</a:t>
            </a:r>
            <a:endParaRPr lang="en-US" sz="3600">
              <a:solidFill>
                <a:srgbClr val="000000"/>
              </a:solidFill>
              <a:latin typeface="Times New Roman - 48"/>
            </a:endParaRPr>
          </a:p>
        </p:txBody>
      </p:sp>
    </p:spTree>
    <p:extLst>
      <p:ext uri="{BB962C8B-B14F-4D97-AF65-F5344CB8AC3E}">
        <p14:creationId xmlns:p14="http://schemas.microsoft.com/office/powerpoint/2010/main" val="2178679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544</Words>
  <Application>Microsoft Office PowerPoint</Application>
  <PresentationFormat>Custom</PresentationFormat>
  <Paragraphs>254</Paragraphs>
  <Slides>64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Times New Roman - 16</vt:lpstr>
      <vt:lpstr>Times New Roman - 24</vt:lpstr>
      <vt:lpstr>Times New Roman - 23</vt:lpstr>
      <vt:lpstr>Times New Roman - 18</vt:lpstr>
      <vt:lpstr>Times New Roman - 48</vt:lpstr>
      <vt:lpstr>Times New Roman - 27</vt:lpstr>
      <vt:lpstr>Times New Roman - 15</vt:lpstr>
      <vt:lpstr>Calibri</vt:lpstr>
      <vt:lpstr>Times New Roman - 47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11</cp:revision>
  <dcterms:created xsi:type="dcterms:W3CDTF">2014-03-17T15:39:49Z</dcterms:created>
  <dcterms:modified xsi:type="dcterms:W3CDTF">2014-04-02T12:21:02Z</dcterms:modified>
</cp:coreProperties>
</file>