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2" r:id="rId3"/>
    <p:sldId id="267" r:id="rId4"/>
    <p:sldId id="265" r:id="rId5"/>
    <p:sldId id="266" r:id="rId6"/>
    <p:sldId id="268" r:id="rId7"/>
    <p:sldId id="269" r:id="rId8"/>
    <p:sldId id="270" r:id="rId9"/>
    <p:sldId id="272" r:id="rId10"/>
    <p:sldId id="271" r:id="rId11"/>
    <p:sldId id="273" r:id="rId12"/>
    <p:sldId id="274" r:id="rId13"/>
    <p:sldId id="275" r:id="rId14"/>
    <p:sldId id="276" r:id="rId15"/>
    <p:sldId id="277" r:id="rId16"/>
    <p:sldId id="278" r:id="rId17"/>
    <p:sldId id="279" r:id="rId18"/>
    <p:sldId id="26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7" d="100"/>
          <a:sy n="117" d="100"/>
        </p:scale>
        <p:origin x="30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1F7E5B-5FD0-4B16-A90B-1E1013C83300}"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DBA7B-8A1C-42A8-8C29-AD04E46664E8}" type="slidenum">
              <a:rPr lang="en-US" smtClean="0"/>
              <a:t>‹#›</a:t>
            </a:fld>
            <a:endParaRPr lang="en-US"/>
          </a:p>
        </p:txBody>
      </p:sp>
    </p:spTree>
    <p:extLst>
      <p:ext uri="{BB962C8B-B14F-4D97-AF65-F5344CB8AC3E}">
        <p14:creationId xmlns:p14="http://schemas.microsoft.com/office/powerpoint/2010/main" val="1540068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1F7E5B-5FD0-4B16-A90B-1E1013C83300}"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DBA7B-8A1C-42A8-8C29-AD04E46664E8}" type="slidenum">
              <a:rPr lang="en-US" smtClean="0"/>
              <a:t>‹#›</a:t>
            </a:fld>
            <a:endParaRPr lang="en-US"/>
          </a:p>
        </p:txBody>
      </p:sp>
    </p:spTree>
    <p:extLst>
      <p:ext uri="{BB962C8B-B14F-4D97-AF65-F5344CB8AC3E}">
        <p14:creationId xmlns:p14="http://schemas.microsoft.com/office/powerpoint/2010/main" val="3288673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1F7E5B-5FD0-4B16-A90B-1E1013C83300}"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DBA7B-8A1C-42A8-8C29-AD04E46664E8}" type="slidenum">
              <a:rPr lang="en-US" smtClean="0"/>
              <a:t>‹#›</a:t>
            </a:fld>
            <a:endParaRPr lang="en-US"/>
          </a:p>
        </p:txBody>
      </p:sp>
    </p:spTree>
    <p:extLst>
      <p:ext uri="{BB962C8B-B14F-4D97-AF65-F5344CB8AC3E}">
        <p14:creationId xmlns:p14="http://schemas.microsoft.com/office/powerpoint/2010/main" val="1786054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1F7E5B-5FD0-4B16-A90B-1E1013C83300}"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DBA7B-8A1C-42A8-8C29-AD04E46664E8}" type="slidenum">
              <a:rPr lang="en-US" smtClean="0"/>
              <a:t>‹#›</a:t>
            </a:fld>
            <a:endParaRPr lang="en-US"/>
          </a:p>
        </p:txBody>
      </p:sp>
    </p:spTree>
    <p:extLst>
      <p:ext uri="{BB962C8B-B14F-4D97-AF65-F5344CB8AC3E}">
        <p14:creationId xmlns:p14="http://schemas.microsoft.com/office/powerpoint/2010/main" val="2397145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21F7E5B-5FD0-4B16-A90B-1E1013C83300}"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DBA7B-8A1C-42A8-8C29-AD04E46664E8}" type="slidenum">
              <a:rPr lang="en-US" smtClean="0"/>
              <a:t>‹#›</a:t>
            </a:fld>
            <a:endParaRPr lang="en-US"/>
          </a:p>
        </p:txBody>
      </p:sp>
    </p:spTree>
    <p:extLst>
      <p:ext uri="{BB962C8B-B14F-4D97-AF65-F5344CB8AC3E}">
        <p14:creationId xmlns:p14="http://schemas.microsoft.com/office/powerpoint/2010/main" val="377402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1F7E5B-5FD0-4B16-A90B-1E1013C83300}" type="datetimeFigureOut">
              <a:rPr lang="en-US" smtClean="0"/>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7DBA7B-8A1C-42A8-8C29-AD04E46664E8}" type="slidenum">
              <a:rPr lang="en-US" smtClean="0"/>
              <a:t>‹#›</a:t>
            </a:fld>
            <a:endParaRPr lang="en-US"/>
          </a:p>
        </p:txBody>
      </p:sp>
    </p:spTree>
    <p:extLst>
      <p:ext uri="{BB962C8B-B14F-4D97-AF65-F5344CB8AC3E}">
        <p14:creationId xmlns:p14="http://schemas.microsoft.com/office/powerpoint/2010/main" val="1109040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1F7E5B-5FD0-4B16-A90B-1E1013C83300}" type="datetimeFigureOut">
              <a:rPr lang="en-US" smtClean="0"/>
              <a:t>12/3/2018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7DBA7B-8A1C-42A8-8C29-AD04E46664E8}" type="slidenum">
              <a:rPr lang="en-US" smtClean="0"/>
              <a:t>‹#›</a:t>
            </a:fld>
            <a:endParaRPr lang="en-US"/>
          </a:p>
        </p:txBody>
      </p:sp>
    </p:spTree>
    <p:extLst>
      <p:ext uri="{BB962C8B-B14F-4D97-AF65-F5344CB8AC3E}">
        <p14:creationId xmlns:p14="http://schemas.microsoft.com/office/powerpoint/2010/main" val="3114020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1F7E5B-5FD0-4B16-A90B-1E1013C83300}" type="datetimeFigureOut">
              <a:rPr lang="en-US" smtClean="0"/>
              <a:t>12/3/2018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7DBA7B-8A1C-42A8-8C29-AD04E46664E8}" type="slidenum">
              <a:rPr lang="en-US" smtClean="0"/>
              <a:t>‹#›</a:t>
            </a:fld>
            <a:endParaRPr lang="en-US"/>
          </a:p>
        </p:txBody>
      </p:sp>
    </p:spTree>
    <p:extLst>
      <p:ext uri="{BB962C8B-B14F-4D97-AF65-F5344CB8AC3E}">
        <p14:creationId xmlns:p14="http://schemas.microsoft.com/office/powerpoint/2010/main" val="3501037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1F7E5B-5FD0-4B16-A90B-1E1013C83300}" type="datetimeFigureOut">
              <a:rPr lang="en-US" smtClean="0"/>
              <a:t>12/3/2018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7DBA7B-8A1C-42A8-8C29-AD04E46664E8}" type="slidenum">
              <a:rPr lang="en-US" smtClean="0"/>
              <a:t>‹#›</a:t>
            </a:fld>
            <a:endParaRPr lang="en-US"/>
          </a:p>
        </p:txBody>
      </p:sp>
    </p:spTree>
    <p:extLst>
      <p:ext uri="{BB962C8B-B14F-4D97-AF65-F5344CB8AC3E}">
        <p14:creationId xmlns:p14="http://schemas.microsoft.com/office/powerpoint/2010/main" val="1637703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21F7E5B-5FD0-4B16-A90B-1E1013C83300}" type="datetimeFigureOut">
              <a:rPr lang="en-US" smtClean="0"/>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7DBA7B-8A1C-42A8-8C29-AD04E46664E8}" type="slidenum">
              <a:rPr lang="en-US" smtClean="0"/>
              <a:t>‹#›</a:t>
            </a:fld>
            <a:endParaRPr lang="en-US"/>
          </a:p>
        </p:txBody>
      </p:sp>
    </p:spTree>
    <p:extLst>
      <p:ext uri="{BB962C8B-B14F-4D97-AF65-F5344CB8AC3E}">
        <p14:creationId xmlns:p14="http://schemas.microsoft.com/office/powerpoint/2010/main" val="3032785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21F7E5B-5FD0-4B16-A90B-1E1013C83300}" type="datetimeFigureOut">
              <a:rPr lang="en-US" smtClean="0"/>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7DBA7B-8A1C-42A8-8C29-AD04E46664E8}" type="slidenum">
              <a:rPr lang="en-US" smtClean="0"/>
              <a:t>‹#›</a:t>
            </a:fld>
            <a:endParaRPr lang="en-US"/>
          </a:p>
        </p:txBody>
      </p:sp>
    </p:spTree>
    <p:extLst>
      <p:ext uri="{BB962C8B-B14F-4D97-AF65-F5344CB8AC3E}">
        <p14:creationId xmlns:p14="http://schemas.microsoft.com/office/powerpoint/2010/main" val="403657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1F7E5B-5FD0-4B16-A90B-1E1013C83300}" type="datetimeFigureOut">
              <a:rPr lang="en-US" smtClean="0"/>
              <a:t>12/3/2018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7DBA7B-8A1C-42A8-8C29-AD04E46664E8}" type="slidenum">
              <a:rPr lang="en-US" smtClean="0"/>
              <a:t>‹#›</a:t>
            </a:fld>
            <a:endParaRPr lang="en-US"/>
          </a:p>
        </p:txBody>
      </p:sp>
    </p:spTree>
    <p:extLst>
      <p:ext uri="{BB962C8B-B14F-4D97-AF65-F5344CB8AC3E}">
        <p14:creationId xmlns:p14="http://schemas.microsoft.com/office/powerpoint/2010/main" val="3770779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4073" y="727364"/>
            <a:ext cx="11513127" cy="5632311"/>
          </a:xfrm>
          <a:prstGeom prst="rect">
            <a:avLst/>
          </a:prstGeom>
          <a:noFill/>
        </p:spPr>
        <p:txBody>
          <a:bodyPr wrap="square" rtlCol="0">
            <a:spAutoFit/>
          </a:bodyPr>
          <a:lstStyle/>
          <a:p>
            <a:r>
              <a:rPr lang="en-US" sz="3600" dirty="0" smtClean="0"/>
              <a:t>Primary function is to resolve disputes over the meaning of </a:t>
            </a:r>
          </a:p>
          <a:p>
            <a:r>
              <a:rPr lang="en-US" sz="3600" dirty="0" smtClean="0"/>
              <a:t>Federal law and the US Constitution.</a:t>
            </a:r>
          </a:p>
          <a:p>
            <a:r>
              <a:rPr lang="en-US" sz="3600" dirty="0" smtClean="0"/>
              <a:t>Judicial review is one of the most important powers, the SC </a:t>
            </a:r>
          </a:p>
          <a:p>
            <a:r>
              <a:rPr lang="en-US" sz="3600" dirty="0" smtClean="0"/>
              <a:t>Can review the actions, and laws of local, state and federal </a:t>
            </a:r>
          </a:p>
          <a:p>
            <a:r>
              <a:rPr lang="en-US" sz="3600" dirty="0" smtClean="0"/>
              <a:t>Government to determine if they violate the Constitution.  </a:t>
            </a:r>
            <a:endParaRPr lang="en-US" sz="3600" dirty="0"/>
          </a:p>
          <a:p>
            <a:r>
              <a:rPr lang="en-US" sz="3600" dirty="0" smtClean="0"/>
              <a:t>They will be overturned if they do.</a:t>
            </a:r>
          </a:p>
          <a:p>
            <a:r>
              <a:rPr lang="en-US" sz="3600" dirty="0" smtClean="0"/>
              <a:t>Judicial Review-Marbury v. Madison</a:t>
            </a:r>
          </a:p>
          <a:p>
            <a:endParaRPr lang="en-US" sz="3600" dirty="0"/>
          </a:p>
          <a:p>
            <a:r>
              <a:rPr lang="en-US" sz="3600" dirty="0" smtClean="0"/>
              <a:t>Remember- they must wait for the matter to be brought to them.</a:t>
            </a:r>
          </a:p>
        </p:txBody>
      </p:sp>
    </p:spTree>
    <p:extLst>
      <p:ext uri="{BB962C8B-B14F-4D97-AF65-F5344CB8AC3E}">
        <p14:creationId xmlns:p14="http://schemas.microsoft.com/office/powerpoint/2010/main" val="1169422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0164" y="685800"/>
            <a:ext cx="11720945" cy="5632311"/>
          </a:xfrm>
          <a:prstGeom prst="rect">
            <a:avLst/>
          </a:prstGeom>
          <a:noFill/>
        </p:spPr>
        <p:txBody>
          <a:bodyPr wrap="square" rtlCol="0">
            <a:spAutoFit/>
          </a:bodyPr>
          <a:lstStyle/>
          <a:p>
            <a:r>
              <a:rPr lang="en-US" sz="3600" dirty="0" smtClean="0"/>
              <a:t>Selecting Justices:</a:t>
            </a:r>
          </a:p>
          <a:p>
            <a:r>
              <a:rPr lang="en-US" sz="3600" dirty="0" smtClean="0"/>
              <a:t>Lifetime appointment to the court was designed to ensure a fair and impartial judiciary.</a:t>
            </a:r>
          </a:p>
          <a:p>
            <a:r>
              <a:rPr lang="en-US" sz="3600" dirty="0" smtClean="0"/>
              <a:t>Can only be removed if impeached.  RARE.</a:t>
            </a:r>
          </a:p>
          <a:p>
            <a:endParaRPr lang="en-US" sz="3600" dirty="0"/>
          </a:p>
          <a:p>
            <a:r>
              <a:rPr lang="en-US" sz="3600" dirty="0" smtClean="0"/>
              <a:t>Process for SC justices is the same as other federal judges.</a:t>
            </a:r>
          </a:p>
          <a:p>
            <a:r>
              <a:rPr lang="en-US" sz="3600" dirty="0" smtClean="0"/>
              <a:t>Constitutional requirements-nominated by president and confirmed by the senate. (no age, education, citizenship)</a:t>
            </a:r>
          </a:p>
          <a:p>
            <a:r>
              <a:rPr lang="en-US" sz="3600" dirty="0" smtClean="0"/>
              <a:t>In the past confirmation was easy, 80% confirmed, NOW very political.</a:t>
            </a:r>
            <a:endParaRPr lang="en-US" sz="3600" dirty="0"/>
          </a:p>
        </p:txBody>
      </p:sp>
    </p:spTree>
    <p:extLst>
      <p:ext uri="{BB962C8B-B14F-4D97-AF65-F5344CB8AC3E}">
        <p14:creationId xmlns:p14="http://schemas.microsoft.com/office/powerpoint/2010/main" val="622573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1727" y="374073"/>
            <a:ext cx="11720946" cy="5078313"/>
          </a:xfrm>
          <a:prstGeom prst="rect">
            <a:avLst/>
          </a:prstGeom>
          <a:noFill/>
        </p:spPr>
        <p:txBody>
          <a:bodyPr wrap="square" rtlCol="0">
            <a:spAutoFit/>
          </a:bodyPr>
          <a:lstStyle/>
          <a:p>
            <a:r>
              <a:rPr lang="en-US" sz="3600" dirty="0" smtClean="0"/>
              <a:t>Confirmation NOW- President must choose a justice that is confirmable by the Senate.  This is a check on the power of the Executive Branch.   No skeletons in the closet!!! Nominee once named will begin working to be confirmed.  He will meet with senators on the Senate Judiciary Committee, and prepare for his confirmation hearing.  He will be asked about his qualifications, life, etc.  </a:t>
            </a:r>
          </a:p>
          <a:p>
            <a:r>
              <a:rPr lang="en-US" sz="3600" dirty="0" smtClean="0"/>
              <a:t>If the Committee approves of the nominee, the vote goes to the full senate.  A majority vote determines confirmation.  </a:t>
            </a:r>
            <a:endParaRPr lang="en-US" sz="3600" dirty="0"/>
          </a:p>
        </p:txBody>
      </p:sp>
    </p:spTree>
    <p:extLst>
      <p:ext uri="{BB962C8B-B14F-4D97-AF65-F5344CB8AC3E}">
        <p14:creationId xmlns:p14="http://schemas.microsoft.com/office/powerpoint/2010/main" val="1646990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4855" y="519545"/>
            <a:ext cx="11450781" cy="5078313"/>
          </a:xfrm>
          <a:prstGeom prst="rect">
            <a:avLst/>
          </a:prstGeom>
          <a:noFill/>
        </p:spPr>
        <p:txBody>
          <a:bodyPr wrap="square" rtlCol="0">
            <a:spAutoFit/>
          </a:bodyPr>
          <a:lstStyle/>
          <a:p>
            <a:r>
              <a:rPr lang="en-US" sz="3600" dirty="0" smtClean="0"/>
              <a:t>All justices have great legal minds, but what separates them is their ideological perspective.  How they view the Constitution……should it be strict interpretation (conservative) or a loose interpretation (liberal) </a:t>
            </a:r>
          </a:p>
          <a:p>
            <a:r>
              <a:rPr lang="en-US" sz="3600" dirty="0" smtClean="0"/>
              <a:t>Presidents can have lasting impact by appointing justices that will carry on their ideology for years after their presidency.</a:t>
            </a:r>
          </a:p>
          <a:p>
            <a:endParaRPr lang="en-US" sz="3600" dirty="0"/>
          </a:p>
          <a:p>
            <a:r>
              <a:rPr lang="en-US" sz="3600" dirty="0" smtClean="0"/>
              <a:t>End of 14.3</a:t>
            </a:r>
            <a:endParaRPr lang="en-US" sz="3600" dirty="0"/>
          </a:p>
        </p:txBody>
      </p:sp>
    </p:spTree>
    <p:extLst>
      <p:ext uri="{BB962C8B-B14F-4D97-AF65-F5344CB8AC3E}">
        <p14:creationId xmlns:p14="http://schemas.microsoft.com/office/powerpoint/2010/main" val="27776123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flipH="1">
            <a:off x="332509" y="540327"/>
            <a:ext cx="11554691" cy="3046988"/>
          </a:xfrm>
          <a:prstGeom prst="rect">
            <a:avLst/>
          </a:prstGeom>
          <a:noFill/>
        </p:spPr>
        <p:txBody>
          <a:bodyPr wrap="square" rtlCol="0">
            <a:spAutoFit/>
          </a:bodyPr>
          <a:lstStyle/>
          <a:p>
            <a:r>
              <a:rPr lang="en-US" sz="3200" dirty="0" smtClean="0"/>
              <a:t>What is the role of the Supreme Court?</a:t>
            </a:r>
          </a:p>
          <a:p>
            <a:r>
              <a:rPr lang="en-US" sz="3200" dirty="0" smtClean="0"/>
              <a:t>Judicial restraint- belief that the court should avoid overturning laws passed by democratically elected groups. (congress, state legislators)  this keeps the SC out of political and social issues.  Thought that they should only overturn when law clearly violates a constitutional provision.   </a:t>
            </a:r>
            <a:r>
              <a:rPr lang="en-US" sz="3200" dirty="0" err="1" smtClean="0"/>
              <a:t>Ie</a:t>
            </a:r>
            <a:r>
              <a:rPr lang="en-US" sz="3200" dirty="0" smtClean="0"/>
              <a:t>) policy making left to elected officials.</a:t>
            </a:r>
            <a:endParaRPr lang="en-US" sz="3200" dirty="0"/>
          </a:p>
        </p:txBody>
      </p:sp>
    </p:spTree>
    <p:extLst>
      <p:ext uri="{BB962C8B-B14F-4D97-AF65-F5344CB8AC3E}">
        <p14:creationId xmlns:p14="http://schemas.microsoft.com/office/powerpoint/2010/main" val="5970192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6572" y="334736"/>
            <a:ext cx="11577254" cy="5509200"/>
          </a:xfrm>
          <a:prstGeom prst="rect">
            <a:avLst/>
          </a:prstGeom>
          <a:noFill/>
        </p:spPr>
        <p:txBody>
          <a:bodyPr wrap="square" rtlCol="0">
            <a:spAutoFit/>
          </a:bodyPr>
          <a:lstStyle/>
          <a:p>
            <a:r>
              <a:rPr lang="en-US" sz="3200" dirty="0" smtClean="0"/>
              <a:t>Judicial activism- the idea that the court will step in to settle difficult social and political issues.  Historically liberals more activist than conservatives but you never know.</a:t>
            </a:r>
          </a:p>
          <a:p>
            <a:endParaRPr lang="en-US" sz="3200" dirty="0"/>
          </a:p>
          <a:p>
            <a:r>
              <a:rPr lang="en-US" sz="3200" dirty="0" smtClean="0"/>
              <a:t>How do you define general language in the Constitution?  </a:t>
            </a:r>
            <a:endParaRPr lang="en-US" sz="3200" dirty="0"/>
          </a:p>
          <a:p>
            <a:r>
              <a:rPr lang="en-US" sz="3200" dirty="0" smtClean="0"/>
              <a:t>What does cruel and unusual punishment mean?  8</a:t>
            </a:r>
            <a:r>
              <a:rPr lang="en-US" sz="3200" baseline="30000" dirty="0" smtClean="0"/>
              <a:t>th</a:t>
            </a:r>
            <a:r>
              <a:rPr lang="en-US" sz="3200" dirty="0" smtClean="0"/>
              <a:t> A</a:t>
            </a:r>
          </a:p>
          <a:p>
            <a:r>
              <a:rPr lang="en-US" sz="3200" dirty="0" smtClean="0"/>
              <a:t>What does unreasonable search and seizure mean?  4</a:t>
            </a:r>
            <a:r>
              <a:rPr lang="en-US" sz="3200" baseline="30000" dirty="0" smtClean="0"/>
              <a:t>th</a:t>
            </a:r>
            <a:r>
              <a:rPr lang="en-US" sz="3200" dirty="0" smtClean="0"/>
              <a:t> A</a:t>
            </a:r>
          </a:p>
          <a:p>
            <a:endParaRPr lang="en-US" sz="3200" dirty="0"/>
          </a:p>
          <a:p>
            <a:r>
              <a:rPr lang="en-US" sz="3200" dirty="0" smtClean="0"/>
              <a:t>2 things to influence court</a:t>
            </a:r>
          </a:p>
          <a:p>
            <a:r>
              <a:rPr lang="en-US" sz="3200" dirty="0"/>
              <a:t> </a:t>
            </a:r>
            <a:r>
              <a:rPr lang="en-US" sz="3200" dirty="0" smtClean="0"/>
              <a:t> a. precedents</a:t>
            </a:r>
          </a:p>
          <a:p>
            <a:r>
              <a:rPr lang="en-US" sz="3200" dirty="0" smtClean="0"/>
              <a:t>  b. judicial philosophy</a:t>
            </a:r>
            <a:endParaRPr lang="en-US" sz="3200" dirty="0"/>
          </a:p>
        </p:txBody>
      </p:sp>
    </p:spTree>
    <p:extLst>
      <p:ext uri="{BB962C8B-B14F-4D97-AF65-F5344CB8AC3E}">
        <p14:creationId xmlns:p14="http://schemas.microsoft.com/office/powerpoint/2010/main" val="2373329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7586" y="416379"/>
            <a:ext cx="11756571" cy="3539430"/>
          </a:xfrm>
          <a:prstGeom prst="rect">
            <a:avLst/>
          </a:prstGeom>
          <a:noFill/>
        </p:spPr>
        <p:txBody>
          <a:bodyPr wrap="square" rtlCol="0">
            <a:spAutoFit/>
          </a:bodyPr>
          <a:lstStyle/>
          <a:p>
            <a:r>
              <a:rPr lang="en-US" sz="3200" dirty="0" smtClean="0"/>
              <a:t>Stare Decisis- let the decision stand.  Precedent, this makes the law predictable.  Generally the SC gives great weight to existing precedent, BUT what if society changes dramatically that that precedent no longer works?   Plessy and Brown</a:t>
            </a:r>
          </a:p>
          <a:p>
            <a:endParaRPr lang="en-US" sz="3200" dirty="0"/>
          </a:p>
          <a:p>
            <a:r>
              <a:rPr lang="en-US" sz="3200" dirty="0" smtClean="0"/>
              <a:t>Judicial Philosophy- how the justices determine what laws mean.</a:t>
            </a:r>
          </a:p>
          <a:p>
            <a:endParaRPr lang="en-US" sz="3200" dirty="0"/>
          </a:p>
        </p:txBody>
      </p:sp>
    </p:spTree>
    <p:extLst>
      <p:ext uri="{BB962C8B-B14F-4D97-AF65-F5344CB8AC3E}">
        <p14:creationId xmlns:p14="http://schemas.microsoft.com/office/powerpoint/2010/main" val="1587240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7779" y="228600"/>
            <a:ext cx="11846379" cy="6494085"/>
          </a:xfrm>
          <a:prstGeom prst="rect">
            <a:avLst/>
          </a:prstGeom>
          <a:noFill/>
        </p:spPr>
        <p:txBody>
          <a:bodyPr wrap="square" rtlCol="0">
            <a:spAutoFit/>
          </a:bodyPr>
          <a:lstStyle/>
          <a:p>
            <a:r>
              <a:rPr lang="en-US" sz="3200" dirty="0" smtClean="0"/>
              <a:t>Judicial Philosophy-</a:t>
            </a:r>
          </a:p>
          <a:p>
            <a:pPr marL="514350" indent="-514350">
              <a:buAutoNum type="arabicPeriod"/>
            </a:pPr>
            <a:r>
              <a:rPr lang="en-US" sz="3200" dirty="0" err="1" smtClean="0"/>
              <a:t>Originalist</a:t>
            </a:r>
            <a:r>
              <a:rPr lang="en-US" sz="3200" dirty="0" smtClean="0"/>
              <a:t>-look at the Constitution as it was written and what it meant in 1791.  Cruel and unusual means what it meant then.  They believe in “fixed meaning” this provides stability and predictability.  If not adhered to unelected judges could change the meaning, and </a:t>
            </a:r>
            <a:r>
              <a:rPr lang="en-US" sz="3200" dirty="0" err="1" smtClean="0"/>
              <a:t>originalist</a:t>
            </a:r>
            <a:r>
              <a:rPr lang="en-US" sz="3200" dirty="0" smtClean="0"/>
              <a:t> believe changes should come from Amendments.</a:t>
            </a:r>
          </a:p>
          <a:p>
            <a:pPr marL="514350" indent="-514350">
              <a:buAutoNum type="arabicPeriod"/>
            </a:pPr>
            <a:r>
              <a:rPr lang="en-US" sz="3200" dirty="0" smtClean="0"/>
              <a:t>Living Constitution- when historic analysis does not provide answers for modern situations then judges apply the values of the Constitution in light of modern circumstances.  Supporters believe the C is a living document and has flexibility that has allowed it to survive for &gt; 200 years.  Others are concerned that non-elected judges are create meaning of the Constitution.   </a:t>
            </a:r>
            <a:endParaRPr lang="en-US" sz="3200" dirty="0"/>
          </a:p>
        </p:txBody>
      </p:sp>
    </p:spTree>
    <p:extLst>
      <p:ext uri="{BB962C8B-B14F-4D97-AF65-F5344CB8AC3E}">
        <p14:creationId xmlns:p14="http://schemas.microsoft.com/office/powerpoint/2010/main" val="36522486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4929" y="367393"/>
            <a:ext cx="11805557" cy="4031873"/>
          </a:xfrm>
          <a:prstGeom prst="rect">
            <a:avLst/>
          </a:prstGeom>
          <a:noFill/>
        </p:spPr>
        <p:txBody>
          <a:bodyPr wrap="square" rtlCol="0">
            <a:spAutoFit/>
          </a:bodyPr>
          <a:lstStyle/>
          <a:p>
            <a:r>
              <a:rPr lang="en-US" sz="3200" dirty="0" smtClean="0"/>
              <a:t>Checks and Balances on the SC</a:t>
            </a:r>
          </a:p>
          <a:p>
            <a:r>
              <a:rPr lang="en-US" sz="3200" dirty="0" smtClean="0"/>
              <a:t>President (executive) has the power to appoint</a:t>
            </a:r>
          </a:p>
          <a:p>
            <a:r>
              <a:rPr lang="en-US" sz="3200" dirty="0" smtClean="0"/>
              <a:t>Senate (legislative) has the power to confirm or reject</a:t>
            </a:r>
          </a:p>
          <a:p>
            <a:r>
              <a:rPr lang="en-US" sz="3200" dirty="0" smtClean="0"/>
              <a:t>Congress can impeach</a:t>
            </a:r>
          </a:p>
          <a:p>
            <a:r>
              <a:rPr lang="en-US" sz="3200" dirty="0" smtClean="0"/>
              <a:t>Congress determines how many justices on the SC and $</a:t>
            </a:r>
          </a:p>
          <a:p>
            <a:endParaRPr lang="en-US" sz="3200" dirty="0"/>
          </a:p>
          <a:p>
            <a:r>
              <a:rPr lang="en-US" sz="3200" dirty="0" smtClean="0"/>
              <a:t>Remember – SC can only rule on certain types of cases and only those that have been brought before them.</a:t>
            </a:r>
            <a:endParaRPr lang="en-US" sz="3200" dirty="0"/>
          </a:p>
        </p:txBody>
      </p:sp>
    </p:spTree>
    <p:extLst>
      <p:ext uri="{BB962C8B-B14F-4D97-AF65-F5344CB8AC3E}">
        <p14:creationId xmlns:p14="http://schemas.microsoft.com/office/powerpoint/2010/main" val="23450598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225020"/>
            <a:ext cx="8991600" cy="3970318"/>
          </a:xfrm>
          <a:prstGeom prst="rect">
            <a:avLst/>
          </a:prstGeom>
          <a:noFill/>
        </p:spPr>
        <p:txBody>
          <a:bodyPr wrap="square" rtlCol="0">
            <a:spAutoFit/>
          </a:bodyPr>
          <a:lstStyle/>
          <a:p>
            <a:r>
              <a:rPr lang="en-US" sz="3600" dirty="0"/>
              <a:t>The Supreme Court- highest court in land, hears mostly appeals, hears cases in which a state is a party.  9 justices. </a:t>
            </a:r>
            <a:r>
              <a:rPr lang="en-US" sz="3600" dirty="0" smtClean="0"/>
              <a:t>Appointed </a:t>
            </a:r>
            <a:r>
              <a:rPr lang="en-US" sz="3600" dirty="0"/>
              <a:t>for LIFE !!!</a:t>
            </a:r>
          </a:p>
          <a:p>
            <a:endParaRPr lang="en-US" sz="3600" dirty="0"/>
          </a:p>
          <a:p>
            <a:r>
              <a:rPr lang="en-US" sz="3600" dirty="0"/>
              <a:t>Article I Courts- created by Congress to hear certain types of cases.</a:t>
            </a:r>
          </a:p>
        </p:txBody>
      </p:sp>
    </p:spTree>
    <p:extLst>
      <p:ext uri="{BB962C8B-B14F-4D97-AF65-F5344CB8AC3E}">
        <p14:creationId xmlns:p14="http://schemas.microsoft.com/office/powerpoint/2010/main" val="3276367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949" y="314097"/>
            <a:ext cx="11768596" cy="7294305"/>
          </a:xfrm>
          <a:prstGeom prst="rect">
            <a:avLst/>
          </a:prstGeom>
        </p:spPr>
        <p:txBody>
          <a:bodyPr wrap="square">
            <a:spAutoFit/>
          </a:bodyPr>
          <a:lstStyle/>
          <a:p>
            <a:r>
              <a:rPr lang="en-US" sz="3600" dirty="0"/>
              <a:t>Jurisdiction-the authority to hear and decide a case</a:t>
            </a:r>
            <a:r>
              <a:rPr lang="en-US" dirty="0" smtClean="0"/>
              <a:t>.  </a:t>
            </a:r>
            <a:r>
              <a:rPr lang="en-US" sz="3600" dirty="0" smtClean="0"/>
              <a:t>SC has both appellate and original jurisdiction.  </a:t>
            </a:r>
            <a:endParaRPr lang="en-US" sz="3600" dirty="0"/>
          </a:p>
          <a:p>
            <a:r>
              <a:rPr lang="en-US" sz="3600" dirty="0" smtClean="0"/>
              <a:t>Original =a.  foreign governments  </a:t>
            </a:r>
          </a:p>
          <a:p>
            <a:r>
              <a:rPr lang="en-US" sz="3600" dirty="0"/>
              <a:t>	</a:t>
            </a:r>
            <a:r>
              <a:rPr lang="en-US" sz="3600" dirty="0" smtClean="0"/>
              <a:t>	b.  Cases involving states</a:t>
            </a:r>
          </a:p>
          <a:p>
            <a:r>
              <a:rPr lang="en-US" sz="3600" dirty="0" smtClean="0"/>
              <a:t>Very few cases come to the court this way.  Most are appeals.</a:t>
            </a:r>
          </a:p>
          <a:p>
            <a:r>
              <a:rPr lang="en-US" sz="3600" dirty="0" smtClean="0"/>
              <a:t>The court is most concerned about ensuring uniformity in decisions about the meaning of the Constitution and the interpretation of Federal Laws.</a:t>
            </a:r>
          </a:p>
          <a:p>
            <a:r>
              <a:rPr lang="en-US" sz="3600" dirty="0" smtClean="0"/>
              <a:t>Specifically those that have national impact----abortion, privacy, death penalty, same sex marriage, right to refuse service, etc.</a:t>
            </a:r>
          </a:p>
          <a:p>
            <a:endParaRPr lang="en-US" sz="3600" dirty="0"/>
          </a:p>
          <a:p>
            <a:endParaRPr lang="en-US" sz="3600" dirty="0"/>
          </a:p>
        </p:txBody>
      </p:sp>
    </p:spTree>
    <p:extLst>
      <p:ext uri="{BB962C8B-B14F-4D97-AF65-F5344CB8AC3E}">
        <p14:creationId xmlns:p14="http://schemas.microsoft.com/office/powerpoint/2010/main" val="3943799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6400" y="304800"/>
            <a:ext cx="8839200" cy="3416320"/>
          </a:xfrm>
          <a:prstGeom prst="rect">
            <a:avLst/>
          </a:prstGeom>
          <a:noFill/>
        </p:spPr>
        <p:txBody>
          <a:bodyPr wrap="square" rtlCol="0">
            <a:spAutoFit/>
          </a:bodyPr>
          <a:lstStyle/>
          <a:p>
            <a:r>
              <a:rPr lang="en-US" sz="3600" dirty="0"/>
              <a:t>Supreme Court</a:t>
            </a:r>
            <a:endParaRPr lang="en-US" sz="1000" dirty="0"/>
          </a:p>
          <a:p>
            <a:r>
              <a:rPr lang="en-US" sz="3600" dirty="0"/>
              <a:t>Selecting cases-SC has original jurisdiction in cases involving foreign ambassadors or the US gov’t, disputes between states, disputes between a state and citizens of another state or country.</a:t>
            </a:r>
          </a:p>
        </p:txBody>
      </p:sp>
    </p:spTree>
    <p:extLst>
      <p:ext uri="{BB962C8B-B14F-4D97-AF65-F5344CB8AC3E}">
        <p14:creationId xmlns:p14="http://schemas.microsoft.com/office/powerpoint/2010/main" val="3753066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1727" y="685800"/>
            <a:ext cx="11596255" cy="6186309"/>
          </a:xfrm>
          <a:prstGeom prst="rect">
            <a:avLst/>
          </a:prstGeom>
          <a:noFill/>
        </p:spPr>
        <p:txBody>
          <a:bodyPr wrap="square" rtlCol="0">
            <a:spAutoFit/>
          </a:bodyPr>
          <a:lstStyle/>
          <a:p>
            <a:r>
              <a:rPr lang="en-US" sz="3600" dirty="0" smtClean="0"/>
              <a:t>Gideon v. </a:t>
            </a:r>
            <a:r>
              <a:rPr lang="en-US" sz="3600" dirty="0" err="1" smtClean="0"/>
              <a:t>Wainright</a:t>
            </a:r>
            <a:r>
              <a:rPr lang="en-US" sz="3600" dirty="0" smtClean="0"/>
              <a:t>- Florida inmate said his 6</a:t>
            </a:r>
            <a:r>
              <a:rPr lang="en-US" sz="3600" baseline="30000" dirty="0" smtClean="0"/>
              <a:t>th</a:t>
            </a:r>
            <a:r>
              <a:rPr lang="en-US" sz="3600" dirty="0" smtClean="0"/>
              <a:t> Amendment rights were denied.  He was refused a lawyer.  He won.      </a:t>
            </a:r>
          </a:p>
          <a:p>
            <a:endParaRPr lang="en-US" sz="3600" dirty="0"/>
          </a:p>
          <a:p>
            <a:r>
              <a:rPr lang="en-US" sz="3600" dirty="0" smtClean="0"/>
              <a:t>Petition for a Writ of certiorari- order seeking review of lower court case.  If court grants, it will hear case.  If no, the lower court ruling stands.</a:t>
            </a:r>
          </a:p>
          <a:p>
            <a:r>
              <a:rPr lang="en-US" sz="3600" dirty="0" smtClean="0"/>
              <a:t>4 justices have to vote in favor of hearing a case on appeal before it is placed on the docket. (list of cases to be heard)</a:t>
            </a:r>
          </a:p>
          <a:p>
            <a:r>
              <a:rPr lang="en-US" sz="3600" dirty="0" smtClean="0"/>
              <a:t>Clerks read all 9000 per year and make recommendations to Justices which should be heard. Generally only choose about 80 per year. About 1%.    End of 14.1</a:t>
            </a:r>
            <a:endParaRPr lang="en-US" sz="3600" dirty="0"/>
          </a:p>
        </p:txBody>
      </p:sp>
    </p:spTree>
    <p:extLst>
      <p:ext uri="{BB962C8B-B14F-4D97-AF65-F5344CB8AC3E}">
        <p14:creationId xmlns:p14="http://schemas.microsoft.com/office/powerpoint/2010/main" val="3311639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7036" y="436418"/>
            <a:ext cx="11762509" cy="5632311"/>
          </a:xfrm>
          <a:prstGeom prst="rect">
            <a:avLst/>
          </a:prstGeom>
          <a:noFill/>
        </p:spPr>
        <p:txBody>
          <a:bodyPr wrap="square" rtlCol="0">
            <a:spAutoFit/>
          </a:bodyPr>
          <a:lstStyle/>
          <a:p>
            <a:r>
              <a:rPr lang="en-US" sz="3600" dirty="0" smtClean="0"/>
              <a:t>SC case.  </a:t>
            </a:r>
          </a:p>
          <a:p>
            <a:r>
              <a:rPr lang="en-US" sz="3600" dirty="0"/>
              <a:t>	</a:t>
            </a:r>
            <a:r>
              <a:rPr lang="en-US" sz="3600" dirty="0" smtClean="0"/>
              <a:t>No witnesses</a:t>
            </a:r>
          </a:p>
          <a:p>
            <a:r>
              <a:rPr lang="en-US" sz="3600" dirty="0"/>
              <a:t>	</a:t>
            </a:r>
            <a:r>
              <a:rPr lang="en-US" sz="3600" dirty="0" smtClean="0"/>
              <a:t>No evidence</a:t>
            </a:r>
          </a:p>
          <a:p>
            <a:r>
              <a:rPr lang="en-US" sz="3600" dirty="0"/>
              <a:t>	</a:t>
            </a:r>
            <a:r>
              <a:rPr lang="en-US" sz="3600" dirty="0" smtClean="0"/>
              <a:t>No Jury</a:t>
            </a:r>
          </a:p>
          <a:p>
            <a:r>
              <a:rPr lang="en-US" sz="3600" dirty="0" smtClean="0"/>
              <a:t>All 9 justices read written arguments (briefs) from each party and the notes from their clerks.  Then each side gets 30 minutes to argue their side.  </a:t>
            </a:r>
          </a:p>
          <a:p>
            <a:endParaRPr lang="en-US" sz="3600" dirty="0"/>
          </a:p>
          <a:p>
            <a:r>
              <a:rPr lang="en-US" sz="3600" dirty="0" smtClean="0"/>
              <a:t>The brief explains how the party wants the case decided and the best argument why it should decided their way.</a:t>
            </a:r>
            <a:endParaRPr lang="en-US" sz="3600" dirty="0"/>
          </a:p>
        </p:txBody>
      </p:sp>
    </p:spTree>
    <p:extLst>
      <p:ext uri="{BB962C8B-B14F-4D97-AF65-F5344CB8AC3E}">
        <p14:creationId xmlns:p14="http://schemas.microsoft.com/office/powerpoint/2010/main" val="935554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7036" y="415636"/>
            <a:ext cx="11783291" cy="3970318"/>
          </a:xfrm>
          <a:prstGeom prst="rect">
            <a:avLst/>
          </a:prstGeom>
          <a:noFill/>
        </p:spPr>
        <p:txBody>
          <a:bodyPr wrap="square" rtlCol="0">
            <a:spAutoFit/>
          </a:bodyPr>
          <a:lstStyle/>
          <a:p>
            <a:r>
              <a:rPr lang="en-US" sz="3600" dirty="0" smtClean="0"/>
              <a:t>Amicus curiae briefs- friend of the court- submitted to SC by interest group who has goal that the court rule a particular way.  These help SC justices understand how their decision will impact people.  Sometimes many are submitted on each side.</a:t>
            </a:r>
          </a:p>
          <a:p>
            <a:endParaRPr lang="en-US" sz="3600" dirty="0"/>
          </a:p>
          <a:p>
            <a:r>
              <a:rPr lang="en-US" sz="3600" dirty="0" smtClean="0"/>
              <a:t>During oral arguments- 30 min each side, Justices may ask questions.</a:t>
            </a:r>
            <a:endParaRPr lang="en-US" sz="3600" dirty="0"/>
          </a:p>
        </p:txBody>
      </p:sp>
    </p:spTree>
    <p:extLst>
      <p:ext uri="{BB962C8B-B14F-4D97-AF65-F5344CB8AC3E}">
        <p14:creationId xmlns:p14="http://schemas.microsoft.com/office/powerpoint/2010/main" val="134932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4855" y="561109"/>
            <a:ext cx="11492345" cy="5078313"/>
          </a:xfrm>
          <a:prstGeom prst="rect">
            <a:avLst/>
          </a:prstGeom>
          <a:noFill/>
        </p:spPr>
        <p:txBody>
          <a:bodyPr wrap="square" rtlCol="0">
            <a:spAutoFit/>
          </a:bodyPr>
          <a:lstStyle/>
          <a:p>
            <a:r>
              <a:rPr lang="en-US" sz="3600" dirty="0" smtClean="0"/>
              <a:t>Justices then meet to discuss the case.  Take preliminary vote, if they all agree on outcome and reasons they issue a unanimous ruling.  Otherwise they issue a:</a:t>
            </a:r>
          </a:p>
          <a:p>
            <a:r>
              <a:rPr lang="en-US" sz="3600" dirty="0" smtClean="0"/>
              <a:t> majority opinion- by at least 5 justices</a:t>
            </a:r>
          </a:p>
          <a:p>
            <a:r>
              <a:rPr lang="en-US" sz="3600" dirty="0" smtClean="0"/>
              <a:t>Concurring opinion-agree with outcome but not reason.</a:t>
            </a:r>
          </a:p>
          <a:p>
            <a:r>
              <a:rPr lang="en-US" sz="3600" dirty="0" smtClean="0"/>
              <a:t>Dissenting opinion-disagree with outcome</a:t>
            </a:r>
          </a:p>
          <a:p>
            <a:endParaRPr lang="en-US" sz="3600" dirty="0"/>
          </a:p>
          <a:p>
            <a:r>
              <a:rPr lang="en-US" sz="3600" dirty="0" smtClean="0"/>
              <a:t>It is now the law!  Lower courts are now expected to enforce the law.</a:t>
            </a:r>
            <a:endParaRPr lang="en-US" sz="3600" dirty="0"/>
          </a:p>
        </p:txBody>
      </p:sp>
    </p:spTree>
    <p:extLst>
      <p:ext uri="{BB962C8B-B14F-4D97-AF65-F5344CB8AC3E}">
        <p14:creationId xmlns:p14="http://schemas.microsoft.com/office/powerpoint/2010/main" val="1114379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685800"/>
            <a:ext cx="11430000" cy="4524315"/>
          </a:xfrm>
          <a:prstGeom prst="rect">
            <a:avLst/>
          </a:prstGeom>
          <a:noFill/>
        </p:spPr>
        <p:txBody>
          <a:bodyPr wrap="square" rtlCol="0">
            <a:spAutoFit/>
          </a:bodyPr>
          <a:lstStyle/>
          <a:p>
            <a:r>
              <a:rPr lang="en-US" sz="3600" dirty="0" smtClean="0"/>
              <a:t>SC appointed for life so are well insulated from popular opinion and politics.</a:t>
            </a:r>
          </a:p>
          <a:p>
            <a:endParaRPr lang="en-US" sz="3600" dirty="0"/>
          </a:p>
          <a:p>
            <a:r>
              <a:rPr lang="en-US" sz="3600" dirty="0" smtClean="0"/>
              <a:t>BUT….  They rely on others to enforce their decisions.  IF way away from public opinion they may loose support.</a:t>
            </a:r>
          </a:p>
          <a:p>
            <a:endParaRPr lang="en-US" sz="3600" dirty="0"/>
          </a:p>
          <a:p>
            <a:r>
              <a:rPr lang="en-US" sz="3600" dirty="0" smtClean="0"/>
              <a:t>Changing times….SC decisions generally reflect changes in American society.  Ex.  Segregation, same sex marriage etc.</a:t>
            </a:r>
            <a:endParaRPr lang="en-US" sz="3600" dirty="0"/>
          </a:p>
        </p:txBody>
      </p:sp>
    </p:spTree>
    <p:extLst>
      <p:ext uri="{BB962C8B-B14F-4D97-AF65-F5344CB8AC3E}">
        <p14:creationId xmlns:p14="http://schemas.microsoft.com/office/powerpoint/2010/main" val="1549355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6400" y="304801"/>
            <a:ext cx="8839200" cy="6186309"/>
          </a:xfrm>
          <a:prstGeom prst="rect">
            <a:avLst/>
          </a:prstGeom>
          <a:noFill/>
        </p:spPr>
        <p:txBody>
          <a:bodyPr wrap="square" rtlCol="0">
            <a:spAutoFit/>
          </a:bodyPr>
          <a:lstStyle/>
          <a:p>
            <a:r>
              <a:rPr lang="en-US" sz="3600" dirty="0"/>
              <a:t>Plessy v. Ferguson- separation of the races in public transportation and other places did not imply inequality.  (separate but = is ok) </a:t>
            </a:r>
            <a:r>
              <a:rPr lang="en-US" sz="3600" dirty="0" err="1"/>
              <a:t>ie</a:t>
            </a:r>
            <a:r>
              <a:rPr lang="en-US" sz="3600" dirty="0"/>
              <a:t>. As long as there is a black school where there is a white one its ok.</a:t>
            </a:r>
          </a:p>
          <a:p>
            <a:r>
              <a:rPr lang="en-US" sz="3600" dirty="0"/>
              <a:t>BUT-</a:t>
            </a:r>
          </a:p>
          <a:p>
            <a:r>
              <a:rPr lang="en-US" sz="3600" dirty="0"/>
              <a:t>Brown v. Board of Education Topeka, Kansas-1954- public schools must be segregated!   (Separate but equal is NOT ok</a:t>
            </a:r>
            <a:r>
              <a:rPr lang="en-US" sz="3600" dirty="0" smtClean="0"/>
              <a:t>)</a:t>
            </a:r>
          </a:p>
          <a:p>
            <a:endParaRPr lang="en-US" sz="3600" dirty="0"/>
          </a:p>
          <a:p>
            <a:r>
              <a:rPr lang="en-US" sz="3600" dirty="0" smtClean="0"/>
              <a:t>End 14.2</a:t>
            </a:r>
            <a:endParaRPr lang="en-US" sz="3600" dirty="0"/>
          </a:p>
        </p:txBody>
      </p:sp>
    </p:spTree>
    <p:extLst>
      <p:ext uri="{BB962C8B-B14F-4D97-AF65-F5344CB8AC3E}">
        <p14:creationId xmlns:p14="http://schemas.microsoft.com/office/powerpoint/2010/main" val="39341036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284</TotalTime>
  <Words>1139</Words>
  <Application>Microsoft Office PowerPoint</Application>
  <PresentationFormat>Widescreen</PresentationFormat>
  <Paragraphs>88</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Alachua County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Risa J. Wray</dc:creator>
  <cp:lastModifiedBy>Risa J. Wray</cp:lastModifiedBy>
  <cp:revision>15</cp:revision>
  <dcterms:created xsi:type="dcterms:W3CDTF">2018-11-27T15:34:35Z</dcterms:created>
  <dcterms:modified xsi:type="dcterms:W3CDTF">2018-12-03T14:35:45Z</dcterms:modified>
</cp:coreProperties>
</file>