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2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18237200" cy="10160000"/>
  <p:notesSz cx="6858000" cy="9144000"/>
  <p:embeddedFontLst>
    <p:embeddedFont>
      <p:font typeface="Calibri" panose="020F050202020403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8" y="-282"/>
      </p:cViewPr>
      <p:guideLst>
        <p:guide orient="horz" pos="3200"/>
        <p:guide pos="5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7790" y="3156187"/>
            <a:ext cx="1550162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35580" y="5757333"/>
            <a:ext cx="12766040" cy="25964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6549B1-8DB5-415F-A61E-EC209585AF1C}"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7420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549B1-8DB5-415F-A61E-EC209585AF1C}"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9090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21970" y="406873"/>
            <a:ext cx="4103370"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863" y="406873"/>
            <a:ext cx="12006157"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549B1-8DB5-415F-A61E-EC209585AF1C}"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22389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549B1-8DB5-415F-A61E-EC209585AF1C}"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328364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613" y="6528743"/>
            <a:ext cx="1550162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440613" y="4306242"/>
            <a:ext cx="1550162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549B1-8DB5-415F-A61E-EC209585AF1C}"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296253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1861" y="2370670"/>
            <a:ext cx="805476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70578" y="2370670"/>
            <a:ext cx="8054763"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6549B1-8DB5-415F-A61E-EC209585AF1C}"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217577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1860" y="2274241"/>
            <a:ext cx="8057931"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1860" y="3222038"/>
            <a:ext cx="8057931"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64249" y="2274241"/>
            <a:ext cx="8061095"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9264249" y="3222038"/>
            <a:ext cx="8061095"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6549B1-8DB5-415F-A61E-EC209585AF1C}" type="datetimeFigureOut">
              <a:rPr lang="en-US" smtClean="0"/>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427000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549B1-8DB5-415F-A61E-EC209585AF1C}" type="datetimeFigureOut">
              <a:rPr lang="en-US" smtClean="0"/>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4706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549B1-8DB5-415F-A61E-EC209585AF1C}" type="datetimeFigureOut">
              <a:rPr lang="en-US" smtClean="0"/>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121784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862" y="404519"/>
            <a:ext cx="5999913" cy="17215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7130239" y="404521"/>
            <a:ext cx="10195101"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1862" y="2126077"/>
            <a:ext cx="5999913"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549B1-8DB5-415F-A61E-EC209585AF1C}"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418131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4619" y="7112000"/>
            <a:ext cx="1094232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574619" y="907815"/>
            <a:ext cx="1094232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74619" y="7951612"/>
            <a:ext cx="1094232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549B1-8DB5-415F-A61E-EC209585AF1C}"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643CE-88D0-4AAA-8A48-1CB98515F02A}" type="slidenum">
              <a:rPr lang="en-US" smtClean="0"/>
              <a:t>‹#›</a:t>
            </a:fld>
            <a:endParaRPr lang="en-US"/>
          </a:p>
        </p:txBody>
      </p:sp>
    </p:spTree>
    <p:extLst>
      <p:ext uri="{BB962C8B-B14F-4D97-AF65-F5344CB8AC3E}">
        <p14:creationId xmlns:p14="http://schemas.microsoft.com/office/powerpoint/2010/main" val="15975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1860" y="406872"/>
            <a:ext cx="1641348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1860" y="2370670"/>
            <a:ext cx="1641348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1863" y="9416817"/>
            <a:ext cx="425534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BE6549B1-8DB5-415F-A61E-EC209585AF1C}" type="datetimeFigureOut">
              <a:rPr lang="en-US" smtClean="0"/>
              <a:t>2/3/2014</a:t>
            </a:fld>
            <a:endParaRPr lang="en-US"/>
          </a:p>
        </p:txBody>
      </p:sp>
      <p:sp>
        <p:nvSpPr>
          <p:cNvPr id="5" name="Footer Placeholder 4"/>
          <p:cNvSpPr>
            <a:spLocks noGrp="1"/>
          </p:cNvSpPr>
          <p:nvPr>
            <p:ph type="ftr" sz="quarter" idx="3"/>
          </p:nvPr>
        </p:nvSpPr>
        <p:spPr>
          <a:xfrm>
            <a:off x="6231047" y="9416817"/>
            <a:ext cx="5775113"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069996" y="9416817"/>
            <a:ext cx="425534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B8E643CE-88D0-4AAA-8A48-1CB98515F02A}" type="slidenum">
              <a:rPr lang="en-US" smtClean="0"/>
              <a:t>‹#›</a:t>
            </a:fld>
            <a:endParaRPr lang="en-US"/>
          </a:p>
        </p:txBody>
      </p:sp>
    </p:spTree>
    <p:extLst>
      <p:ext uri="{BB962C8B-B14F-4D97-AF65-F5344CB8AC3E}">
        <p14:creationId xmlns:p14="http://schemas.microsoft.com/office/powerpoint/2010/main" val="65647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Xq2WTXtKurk&amp;safety_mode=true&amp;persist_safety_mode=1&amp;safe=active"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hyperlink" Target="http://www.youtube.com/watch?v=CTVraVgzC9U&amp;safety_mode=true&amp;persist_safety_mode=1&amp;safe=activ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KBWK5LDxlAM&amp;feature=related&amp;safety_mode=true&amp;persist_safety_mode=1&amp;safe=active" TargetMode="External"/><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teachertube.com/viewVideo.php?video_id=82913&amp;title=Luke_the_Squirrel" TargetMode="External"/><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hyperlink" Target="http://www.youtube.com/watch?v=bo3w7R_1tPs" TargetMode="External"/><Relationship Id="rId5" Type="http://schemas.openxmlformats.org/officeDocument/2006/relationships/hyperlink" Target="http://www.youtube.com/watch?v=BX1ljYx3g3k&amp;list=PL7B5E4DDF85D9FAD6&amp;index=4" TargetMode="External"/><Relationship Id="rId4" Type="http://schemas.openxmlformats.org/officeDocument/2006/relationships/hyperlink" Target="http://www.youtube.com/watch?v=TFcONi1ynIM&amp;feature=related&amp;safety_mode=true&amp;persist_safety_mode=1&amp;safe=activ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Zi8vJ_lMxQI&amp;safety_mode=true&amp;persist_safety_mode=1&amp;safe=active" TargetMode="Externa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hyperlink" Target="http://www.youtube.com/watch?v=I4vW93quOBk" TargetMode="External"/><Relationship Id="rId5" Type="http://schemas.openxmlformats.org/officeDocument/2006/relationships/hyperlink" Target="http://www.youtube.com/watch?v=AWRZut6klgE" TargetMode="External"/><Relationship Id="rId4" Type="http://schemas.openxmlformats.org/officeDocument/2006/relationships/hyperlink" Target="http://www.youtube.com/watch?v=Qb_jQBgzU-I&amp;safety_mode=true&amp;persist_safety_mode=1&amp;safe=activ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4657" y="141504"/>
            <a:ext cx="16367887" cy="8402300"/>
          </a:xfrm>
          <a:prstGeom prst="rect">
            <a:avLst/>
          </a:prstGeom>
          <a:noFill/>
        </p:spPr>
        <p:txBody>
          <a:bodyPr vert="horz" rtlCol="0">
            <a:spAutoFit/>
          </a:bodyPr>
          <a:lstStyle/>
          <a:p>
            <a:pPr algn="ctr"/>
            <a:r>
              <a:rPr lang="en-US" sz="5400" dirty="0" smtClean="0">
                <a:solidFill>
                  <a:srgbClr val="000000"/>
                </a:solidFill>
                <a:latin typeface="Arial - 16"/>
              </a:rPr>
              <a:t> </a:t>
            </a:r>
            <a:r>
              <a:rPr lang="en-US" sz="5400" smtClean="0">
                <a:solidFill>
                  <a:srgbClr val="000000"/>
                </a:solidFill>
                <a:latin typeface="Bookman Old Style - 48"/>
              </a:rPr>
              <a:t>Chapter 15 </a:t>
            </a:r>
            <a:r>
              <a:rPr lang="en-US" sz="5400" dirty="0" smtClean="0">
                <a:solidFill>
                  <a:srgbClr val="000000"/>
                </a:solidFill>
                <a:latin typeface="Bookman Old Style - 48"/>
              </a:rPr>
              <a:t>Section 1</a:t>
            </a:r>
          </a:p>
          <a:p>
            <a:pPr algn="ctr"/>
            <a:r>
              <a:rPr lang="en-US" sz="5400" dirty="0" smtClean="0">
                <a:solidFill>
                  <a:srgbClr val="000000"/>
                </a:solidFill>
                <a:latin typeface="Bookman Old Style - 48"/>
              </a:rPr>
              <a:t>Scientific Revolution</a:t>
            </a:r>
          </a:p>
          <a:p>
            <a:pPr algn="ctr"/>
            <a:endParaRPr lang="en-US" sz="5400" dirty="0" smtClean="0">
              <a:solidFill>
                <a:srgbClr val="000000"/>
              </a:solidFill>
              <a:latin typeface="Bookman Old Style - 48"/>
            </a:endParaRPr>
          </a:p>
          <a:p>
            <a:pPr algn="ctr"/>
            <a:r>
              <a:rPr lang="en-US" sz="5400" dirty="0" smtClean="0">
                <a:solidFill>
                  <a:srgbClr val="000000"/>
                </a:solidFill>
                <a:latin typeface="Bookman Old Style - 48"/>
              </a:rPr>
              <a:t>Scientists from the Middle  Ages relied upon a few  ancient authorities-Aristotle,  Ptolemy, Plato etc.   But  things were beginning to  change.  The invention of new  instruments made fresh  scientific discoveries possible,  the printing press also spread  new ideas quickly</a:t>
            </a:r>
          </a:p>
          <a:p>
            <a:pPr algn="ctr"/>
            <a:r>
              <a:rPr lang="en-US" sz="5400" dirty="0" smtClean="0">
                <a:solidFill>
                  <a:srgbClr val="000000"/>
                </a:solidFill>
                <a:latin typeface="Bookman Old Style - 48"/>
              </a:rPr>
              <a:t> </a:t>
            </a:r>
            <a:endParaRPr lang="en-US" sz="5400" dirty="0">
              <a:solidFill>
                <a:srgbClr val="000000"/>
              </a:solidFill>
              <a:latin typeface="Bookman Old Style - 48"/>
            </a:endParaRPr>
          </a:p>
        </p:txBody>
      </p:sp>
    </p:spTree>
    <p:extLst>
      <p:ext uri="{BB962C8B-B14F-4D97-AF65-F5344CB8AC3E}">
        <p14:creationId xmlns:p14="http://schemas.microsoft.com/office/powerpoint/2010/main" val="334444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025571" y="1498600"/>
            <a:ext cx="11048301" cy="3416320"/>
          </a:xfrm>
          <a:prstGeom prst="rect">
            <a:avLst/>
          </a:prstGeom>
          <a:noFill/>
        </p:spPr>
        <p:txBody>
          <a:bodyPr vert="horz" wrap="square" rtlCol="0">
            <a:spAutoFit/>
          </a:bodyPr>
          <a:lstStyle/>
          <a:p>
            <a:pPr algn="ctr"/>
            <a:r>
              <a:rPr lang="en-US" sz="5400" dirty="0" smtClean="0">
                <a:solidFill>
                  <a:srgbClr val="000000"/>
                </a:solidFill>
                <a:latin typeface="Bookman Old Style - 48"/>
              </a:rPr>
              <a:t>Descartes-"I think, therefore I  am" , led to the idea that mind  and matter are separate, he  became the father of modern  rationalism.</a:t>
            </a:r>
            <a:endParaRPr lang="en-US" sz="54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75081" y="2433872"/>
            <a:ext cx="5250490" cy="6837128"/>
          </a:xfrm>
          <a:prstGeom prst="rect">
            <a:avLst/>
          </a:prstGeom>
          <a:solidFill>
            <a:scrgbClr r="0" g="0" b="0">
              <a:alpha val="0"/>
            </a:scrgbClr>
          </a:solidFill>
        </p:spPr>
      </p:pic>
    </p:spTree>
    <p:extLst>
      <p:ext uri="{BB962C8B-B14F-4D97-AF65-F5344CB8AC3E}">
        <p14:creationId xmlns:p14="http://schemas.microsoft.com/office/powerpoint/2010/main" val="18694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07615" y="466964"/>
            <a:ext cx="13860272" cy="2308324"/>
          </a:xfrm>
          <a:prstGeom prst="rect">
            <a:avLst/>
          </a:prstGeom>
          <a:noFill/>
        </p:spPr>
        <p:txBody>
          <a:bodyPr vert="horz" rtlCol="0">
            <a:spAutoFit/>
          </a:bodyPr>
          <a:lstStyle/>
          <a:p>
            <a:r>
              <a:rPr lang="en-US" sz="3600" b="1" smtClean="0">
                <a:solidFill>
                  <a:srgbClr val="000000"/>
                </a:solidFill>
                <a:latin typeface="Times New Roman - 48"/>
              </a:rPr>
              <a:t>"I think _________,  therefore I am  _____________." In other  words, "I think I am angry,  therefore I am angry." "I  think I am tired, therefore I  am tired." "I think I am  busy, therefore I am busy."</a:t>
            </a:r>
            <a:endParaRPr lang="en-US" sz="3600" b="1">
              <a:solidFill>
                <a:srgbClr val="000000"/>
              </a:solidFill>
              <a:latin typeface="Times New Roman - 48"/>
            </a:endParaRPr>
          </a:p>
        </p:txBody>
      </p:sp>
    </p:spTree>
    <p:extLst>
      <p:ext uri="{BB962C8B-B14F-4D97-AF65-F5344CB8AC3E}">
        <p14:creationId xmlns:p14="http://schemas.microsoft.com/office/powerpoint/2010/main" val="1341186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797" y="-70752"/>
            <a:ext cx="8845042" cy="283008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98939" y="2631978"/>
            <a:ext cx="10190036" cy="1768802"/>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9073007" y="49527"/>
            <a:ext cx="10030460" cy="9898217"/>
          </a:xfrm>
          <a:prstGeom prst="rect">
            <a:avLst/>
          </a:prstGeom>
          <a:solidFill>
            <a:scrgbClr r="0" g="0" b="0">
              <a:alpha val="0"/>
            </a:scrgbClr>
          </a:solidFill>
        </p:spPr>
      </p:pic>
    </p:spTree>
    <p:extLst>
      <p:ext uri="{BB962C8B-B14F-4D97-AF65-F5344CB8AC3E}">
        <p14:creationId xmlns:p14="http://schemas.microsoft.com/office/powerpoint/2010/main" val="4119606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98600" y="2274496"/>
            <a:ext cx="13951458" cy="3785652"/>
          </a:xfrm>
          <a:prstGeom prst="rect">
            <a:avLst/>
          </a:prstGeom>
          <a:noFill/>
        </p:spPr>
        <p:txBody>
          <a:bodyPr vert="horz" rtlCol="0">
            <a:spAutoFit/>
          </a:bodyPr>
          <a:lstStyle/>
          <a:p>
            <a:pPr algn="ctr"/>
            <a:r>
              <a:rPr lang="en-US" sz="4800" b="1" dirty="0" smtClean="0">
                <a:solidFill>
                  <a:srgbClr val="000000"/>
                </a:solidFill>
                <a:latin typeface="Bookman Old Style - 48"/>
              </a:rPr>
              <a:t>Scientific Method</a:t>
            </a:r>
          </a:p>
          <a:p>
            <a:pPr algn="ctr"/>
            <a:r>
              <a:rPr lang="en-US" sz="4800" b="1" dirty="0" smtClean="0">
                <a:solidFill>
                  <a:srgbClr val="000000"/>
                </a:solidFill>
                <a:latin typeface="Bookman Old Style - 48"/>
              </a:rPr>
              <a:t>S</a:t>
            </a:r>
            <a:r>
              <a:rPr lang="en-US" sz="4800" dirty="0" smtClean="0">
                <a:solidFill>
                  <a:srgbClr val="000000"/>
                </a:solidFill>
                <a:latin typeface="Bookman Old Style - 48"/>
              </a:rPr>
              <a:t>ystematic method for  collecting and analyzing  evidence, developed by  Francis Bacon who  relied on inductive  reasoning- going from  the particular to the  general.  </a:t>
            </a:r>
            <a:endParaRPr lang="en-US" sz="4800" dirty="0">
              <a:solidFill>
                <a:srgbClr val="000000"/>
              </a:solidFill>
              <a:latin typeface="Bookman Old Style - 48"/>
            </a:endParaRPr>
          </a:p>
        </p:txBody>
      </p:sp>
    </p:spTree>
    <p:extLst>
      <p:ext uri="{BB962C8B-B14F-4D97-AF65-F5344CB8AC3E}">
        <p14:creationId xmlns:p14="http://schemas.microsoft.com/office/powerpoint/2010/main" val="16219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0" y="355601"/>
            <a:ext cx="15768701" cy="9372600"/>
          </a:xfrm>
          <a:prstGeom prst="rect">
            <a:avLst/>
          </a:prstGeom>
          <a:solidFill>
            <a:scrgbClr r="0" g="0" b="0">
              <a:alpha val="0"/>
            </a:scrgbClr>
          </a:solidFill>
        </p:spPr>
      </p:pic>
    </p:spTree>
    <p:extLst>
      <p:ext uri="{BB962C8B-B14F-4D97-AF65-F5344CB8AC3E}">
        <p14:creationId xmlns:p14="http://schemas.microsoft.com/office/powerpoint/2010/main" val="3214313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879" y="0"/>
            <a:ext cx="14546521" cy="1000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69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022600" y="700446"/>
            <a:ext cx="12725400" cy="918015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87541" y="-7075"/>
            <a:ext cx="18237200" cy="786126"/>
          </a:xfrm>
          <a:prstGeom prst="rect">
            <a:avLst/>
          </a:prstGeom>
          <a:solidFill>
            <a:scrgbClr r="0" g="0" b="0">
              <a:alpha val="0"/>
            </a:scrgbClr>
          </a:solidFill>
        </p:spPr>
      </p:pic>
    </p:spTree>
    <p:extLst>
      <p:ext uri="{BB962C8B-B14F-4D97-AF65-F5344CB8AC3E}">
        <p14:creationId xmlns:p14="http://schemas.microsoft.com/office/powerpoint/2010/main" val="1430130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7878" y="2870200"/>
            <a:ext cx="16687038" cy="3785652"/>
          </a:xfrm>
          <a:prstGeom prst="rect">
            <a:avLst/>
          </a:prstGeom>
          <a:noFill/>
        </p:spPr>
        <p:txBody>
          <a:bodyPr vert="horz" rtlCol="0">
            <a:spAutoFit/>
          </a:bodyPr>
          <a:lstStyle/>
          <a:p>
            <a:pPr algn="ctr"/>
            <a:r>
              <a:rPr lang="en-US" sz="4800" dirty="0" smtClean="0">
                <a:solidFill>
                  <a:srgbClr val="000000"/>
                </a:solidFill>
                <a:latin typeface="Bookman Old Style - 47"/>
              </a:rPr>
              <a:t>Galileo-first European to  make regular observations of  the heavens using a telescope,  he discovered mountains on  the moon, 4 moons revolving  around Jupiter.  Galileo  stated that heavenly bodies  were composed of material  substance, like earth, not just  light.</a:t>
            </a:r>
            <a:endParaRPr lang="en-US" sz="4800" dirty="0">
              <a:solidFill>
                <a:srgbClr val="000000"/>
              </a:solidFill>
              <a:latin typeface="Bookman Old Style - 47"/>
            </a:endParaRPr>
          </a:p>
        </p:txBody>
      </p:sp>
    </p:spTree>
    <p:extLst>
      <p:ext uri="{BB962C8B-B14F-4D97-AF65-F5344CB8AC3E}">
        <p14:creationId xmlns:p14="http://schemas.microsoft.com/office/powerpoint/2010/main" val="429806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664145" y="438663"/>
            <a:ext cx="14772132" cy="9213337"/>
          </a:xfrm>
          <a:prstGeom prst="rect">
            <a:avLst/>
          </a:prstGeom>
          <a:solidFill>
            <a:scrgbClr r="0" g="0" b="0">
              <a:alpha val="0"/>
            </a:scrgbClr>
          </a:solidFill>
        </p:spPr>
      </p:pic>
    </p:spTree>
    <p:extLst>
      <p:ext uri="{BB962C8B-B14F-4D97-AF65-F5344CB8AC3E}">
        <p14:creationId xmlns:p14="http://schemas.microsoft.com/office/powerpoint/2010/main" val="3855069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2518797"/>
            <a:ext cx="17221200" cy="5016758"/>
          </a:xfrm>
          <a:prstGeom prst="rect">
            <a:avLst/>
          </a:prstGeom>
          <a:noFill/>
        </p:spPr>
        <p:txBody>
          <a:bodyPr vert="horz" wrap="square" rtlCol="0">
            <a:spAutoFit/>
          </a:bodyPr>
          <a:lstStyle/>
          <a:p>
            <a:pPr algn="ctr"/>
            <a:r>
              <a:rPr lang="en-US" sz="1200" dirty="0" smtClean="0">
                <a:solidFill>
                  <a:srgbClr val="000000"/>
                </a:solidFill>
                <a:latin typeface="Bookman Old Style - 16"/>
              </a:rPr>
              <a:t>Chapter 17 Section 2</a:t>
            </a:r>
          </a:p>
          <a:p>
            <a:pPr algn="ctr"/>
            <a:r>
              <a:rPr lang="en-US" sz="4400" dirty="0" smtClean="0">
                <a:solidFill>
                  <a:srgbClr val="000000"/>
                </a:solidFill>
                <a:latin typeface="Bookman Old Style - 16"/>
              </a:rPr>
              <a:t>E</a:t>
            </a:r>
            <a:r>
              <a:rPr lang="en-US" sz="4400" dirty="0" smtClean="0">
                <a:solidFill>
                  <a:srgbClr val="000000"/>
                </a:solidFill>
                <a:latin typeface="Bookman Old Style - 48"/>
              </a:rPr>
              <a:t>nlightenment was an 18th  century </a:t>
            </a:r>
            <a:r>
              <a:rPr lang="en-US" sz="4400" dirty="0" smtClean="0">
                <a:solidFill>
                  <a:srgbClr val="000000"/>
                </a:solidFill>
                <a:latin typeface="Bookman Old Style - 48"/>
              </a:rPr>
              <a:t>philosophical </a:t>
            </a:r>
            <a:r>
              <a:rPr lang="en-US" sz="4400" dirty="0" smtClean="0">
                <a:solidFill>
                  <a:srgbClr val="000000"/>
                </a:solidFill>
                <a:latin typeface="Bookman Old Style - 48"/>
              </a:rPr>
              <a:t> movement of intellectuals who  were very impressed with the  </a:t>
            </a:r>
            <a:r>
              <a:rPr lang="en-US" sz="4400" dirty="0" smtClean="0">
                <a:solidFill>
                  <a:srgbClr val="000000"/>
                </a:solidFill>
                <a:latin typeface="Bookman Old Style - 48"/>
              </a:rPr>
              <a:t>achievements </a:t>
            </a:r>
            <a:r>
              <a:rPr lang="en-US" sz="4400" dirty="0" smtClean="0">
                <a:solidFill>
                  <a:srgbClr val="000000"/>
                </a:solidFill>
                <a:latin typeface="Bookman Old Style - 48"/>
              </a:rPr>
              <a:t>of the Scientific  Revolution.  "</a:t>
            </a:r>
            <a:r>
              <a:rPr lang="en-US" sz="4400" b="1" i="1" dirty="0" smtClean="0">
                <a:solidFill>
                  <a:srgbClr val="000000"/>
                </a:solidFill>
                <a:latin typeface="Bookman Old Style - 48"/>
              </a:rPr>
              <a:t>Reason" </a:t>
            </a:r>
            <a:r>
              <a:rPr lang="en-US" sz="4400" dirty="0" smtClean="0">
                <a:solidFill>
                  <a:srgbClr val="000000"/>
                </a:solidFill>
                <a:latin typeface="Bookman Old Style - 48"/>
              </a:rPr>
              <a:t>was a  favorite word used by these  intellectuals, it </a:t>
            </a:r>
            <a:r>
              <a:rPr lang="en-US" sz="4400" dirty="0" smtClean="0">
                <a:solidFill>
                  <a:srgbClr val="000000"/>
                </a:solidFill>
                <a:latin typeface="Bookman Old Style - 48"/>
              </a:rPr>
              <a:t>meant </a:t>
            </a:r>
            <a:r>
              <a:rPr lang="en-US" sz="4400" dirty="0" smtClean="0">
                <a:solidFill>
                  <a:srgbClr val="000000"/>
                </a:solidFill>
                <a:latin typeface="Bookman Old Style - 48"/>
              </a:rPr>
              <a:t>to apply  scientific method  to gain an  understanding of all life.   They hoped by doing this they  could progress towards a  better society.  "Reason, hope,  natural law, progress"</a:t>
            </a:r>
            <a:endParaRPr lang="en-US" sz="4400" dirty="0">
              <a:solidFill>
                <a:srgbClr val="000000"/>
              </a:solidFill>
              <a:latin typeface="Bookman Old Style - 48"/>
            </a:endParaRPr>
          </a:p>
        </p:txBody>
      </p:sp>
    </p:spTree>
    <p:extLst>
      <p:ext uri="{BB962C8B-B14F-4D97-AF65-F5344CB8AC3E}">
        <p14:creationId xmlns:p14="http://schemas.microsoft.com/office/powerpoint/2010/main" val="193973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29488" y="1803400"/>
            <a:ext cx="16641445" cy="5078313"/>
          </a:xfrm>
          <a:prstGeom prst="rect">
            <a:avLst/>
          </a:prstGeom>
          <a:noFill/>
        </p:spPr>
        <p:txBody>
          <a:bodyPr vert="horz" rtlCol="0">
            <a:spAutoFit/>
          </a:bodyPr>
          <a:lstStyle/>
          <a:p>
            <a:pPr algn="ctr"/>
            <a:r>
              <a:rPr lang="en-US" sz="5400" dirty="0" smtClean="0">
                <a:solidFill>
                  <a:srgbClr val="000000"/>
                </a:solidFill>
                <a:latin typeface="Bookman Old Style - 48"/>
              </a:rPr>
              <a:t>Mathematics played a very  important role in the  scientific discoveries of the 16  and 17 centuries.   Copernicus, </a:t>
            </a:r>
            <a:r>
              <a:rPr lang="en-US" sz="5400" dirty="0" err="1" smtClean="0">
                <a:solidFill>
                  <a:srgbClr val="000000"/>
                </a:solidFill>
                <a:latin typeface="Bookman Old Style - 48"/>
              </a:rPr>
              <a:t>Kepler</a:t>
            </a:r>
            <a:r>
              <a:rPr lang="en-US" sz="5400" dirty="0" smtClean="0">
                <a:solidFill>
                  <a:srgbClr val="000000"/>
                </a:solidFill>
                <a:latin typeface="Bookman Old Style - 48"/>
              </a:rPr>
              <a:t>, Galileo,  Newton discarded many of  the ancient ideas and  developed the theories that  would become the foundation  of the Scientific Revolution. </a:t>
            </a:r>
            <a:r>
              <a:rPr lang="en-US" sz="5400" dirty="0" smtClean="0">
                <a:solidFill>
                  <a:srgbClr val="000000"/>
                </a:solidFill>
                <a:latin typeface="Bookman Old Style - 36"/>
              </a:rPr>
              <a:t> </a:t>
            </a:r>
            <a:endParaRPr lang="en-US" sz="5400" dirty="0">
              <a:solidFill>
                <a:srgbClr val="000000"/>
              </a:solidFill>
              <a:latin typeface="Bookman Old Style - 36"/>
            </a:endParaRPr>
          </a:p>
        </p:txBody>
      </p:sp>
    </p:spTree>
    <p:extLst>
      <p:ext uri="{BB962C8B-B14F-4D97-AF65-F5344CB8AC3E}">
        <p14:creationId xmlns:p14="http://schemas.microsoft.com/office/powerpoint/2010/main" val="3285646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00443" y="2717800"/>
            <a:ext cx="15866364" cy="3416320"/>
          </a:xfrm>
          <a:prstGeom prst="rect">
            <a:avLst/>
          </a:prstGeom>
          <a:noFill/>
        </p:spPr>
        <p:txBody>
          <a:bodyPr vert="horz" rtlCol="0">
            <a:spAutoFit/>
          </a:bodyPr>
          <a:lstStyle/>
          <a:p>
            <a:pPr algn="ctr"/>
            <a:r>
              <a:rPr lang="en-US" sz="5400" dirty="0" smtClean="0">
                <a:solidFill>
                  <a:srgbClr val="000000"/>
                </a:solidFill>
                <a:latin typeface="Bookman Old Style - 48"/>
              </a:rPr>
              <a:t>Intellectuals believed that if  Newton could discover the  natural laws that governed  the physical world then they  could use his methods to  discover the natural laws  that governed human  society.  </a:t>
            </a:r>
            <a:endParaRPr lang="en-US" sz="5400" dirty="0">
              <a:solidFill>
                <a:srgbClr val="000000"/>
              </a:solidFill>
              <a:latin typeface="Bookman Old Style - 48"/>
            </a:endParaRPr>
          </a:p>
        </p:txBody>
      </p:sp>
    </p:spTree>
    <p:extLst>
      <p:ext uri="{BB962C8B-B14F-4D97-AF65-F5344CB8AC3E}">
        <p14:creationId xmlns:p14="http://schemas.microsoft.com/office/powerpoint/2010/main" val="267929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522" y="2260600"/>
            <a:ext cx="16778224" cy="5078313"/>
          </a:xfrm>
          <a:prstGeom prst="rect">
            <a:avLst/>
          </a:prstGeom>
          <a:noFill/>
        </p:spPr>
        <p:txBody>
          <a:bodyPr vert="horz" rtlCol="0">
            <a:spAutoFit/>
          </a:bodyPr>
          <a:lstStyle/>
          <a:p>
            <a:pPr algn="ctr"/>
            <a:r>
              <a:rPr lang="en-US" sz="5400" dirty="0" smtClean="0">
                <a:solidFill>
                  <a:srgbClr val="000000"/>
                </a:solidFill>
                <a:latin typeface="Bookman Old Style - 48"/>
              </a:rPr>
              <a:t>Locke suggested that people  molded by the experiences  that came through their  senses from the surrounding  world.  If environments were  changed and people were  exposed to the right  influences, then people could  be changed and a new society  created.</a:t>
            </a:r>
            <a:endParaRPr lang="en-US" sz="5400" dirty="0">
              <a:solidFill>
                <a:srgbClr val="000000"/>
              </a:solidFill>
              <a:latin typeface="Bookman Old Style - 48"/>
            </a:endParaRPr>
          </a:p>
        </p:txBody>
      </p:sp>
      <p:sp>
        <p:nvSpPr>
          <p:cNvPr id="3" name="TextBox 2"/>
          <p:cNvSpPr txBox="1"/>
          <p:nvPr/>
        </p:nvSpPr>
        <p:spPr>
          <a:xfrm>
            <a:off x="2108200" y="8813800"/>
            <a:ext cx="2422458" cy="369332"/>
          </a:xfrm>
          <a:prstGeom prst="rect">
            <a:avLst/>
          </a:prstGeom>
          <a:noFill/>
        </p:spPr>
        <p:txBody>
          <a:bodyPr wrap="none" rtlCol="0">
            <a:spAutoFit/>
          </a:bodyPr>
          <a:lstStyle/>
          <a:p>
            <a:r>
              <a:rPr lang="en-US" dirty="0" smtClean="0"/>
              <a:t>Born with a blank mind.</a:t>
            </a:r>
            <a:endParaRPr lang="en-US" dirty="0"/>
          </a:p>
        </p:txBody>
      </p:sp>
    </p:spTree>
    <p:extLst>
      <p:ext uri="{BB962C8B-B14F-4D97-AF65-F5344CB8AC3E}">
        <p14:creationId xmlns:p14="http://schemas.microsoft.com/office/powerpoint/2010/main" val="2859711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84400" y="1727199"/>
            <a:ext cx="14097000" cy="6740307"/>
          </a:xfrm>
          <a:prstGeom prst="rect">
            <a:avLst/>
          </a:prstGeom>
          <a:noFill/>
        </p:spPr>
        <p:txBody>
          <a:bodyPr vert="horz" wrap="square" rtlCol="0">
            <a:spAutoFit/>
          </a:bodyPr>
          <a:lstStyle/>
          <a:p>
            <a:pPr algn="ctr"/>
            <a:r>
              <a:rPr lang="en-US" sz="4800" dirty="0" smtClean="0">
                <a:solidFill>
                  <a:srgbClr val="000000"/>
                </a:solidFill>
                <a:latin typeface="Bookman Old Style - 48"/>
              </a:rPr>
              <a:t>The intellectuals of the  Enlightenment were known by  the French name philosophe,  meaning "philosopher".   The  role of the philosopher was to  change the world, to apply  himself to the study of society  with the purpose of making his  kind better and happier.  This  study was to be done using  reason, (an appeal to the facts).   Rational criticism was to be  applied to everything, including  religion and politics.</a:t>
            </a:r>
            <a:endParaRPr lang="en-US" sz="4800" dirty="0">
              <a:solidFill>
                <a:srgbClr val="000000"/>
              </a:solidFill>
              <a:latin typeface="Bookman Old Style - 48"/>
            </a:endParaRPr>
          </a:p>
        </p:txBody>
      </p:sp>
    </p:spTree>
    <p:extLst>
      <p:ext uri="{BB962C8B-B14F-4D97-AF65-F5344CB8AC3E}">
        <p14:creationId xmlns:p14="http://schemas.microsoft.com/office/powerpoint/2010/main" val="78764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46200" y="889000"/>
            <a:ext cx="16139922" cy="2800767"/>
          </a:xfrm>
          <a:prstGeom prst="rect">
            <a:avLst/>
          </a:prstGeom>
          <a:noFill/>
        </p:spPr>
        <p:txBody>
          <a:bodyPr vert="horz" rtlCol="0">
            <a:spAutoFit/>
          </a:bodyPr>
          <a:lstStyle/>
          <a:p>
            <a:pPr algn="ctr"/>
            <a:r>
              <a:rPr lang="en-US" sz="4400" dirty="0" smtClean="0">
                <a:solidFill>
                  <a:srgbClr val="000000"/>
                </a:solidFill>
                <a:latin typeface="Bookman Old Style - 47"/>
              </a:rPr>
              <a:t>Montesquieu</a:t>
            </a:r>
          </a:p>
          <a:p>
            <a:pPr algn="ctr"/>
            <a:r>
              <a:rPr lang="en-US" sz="4400" dirty="0" smtClean="0">
                <a:solidFill>
                  <a:srgbClr val="000000"/>
                </a:solidFill>
                <a:latin typeface="Bookman Old Style - 47"/>
              </a:rPr>
              <a:t>Wrote, </a:t>
            </a:r>
            <a:r>
              <a:rPr lang="en-US" sz="4400" i="1" dirty="0" smtClean="0">
                <a:solidFill>
                  <a:srgbClr val="000000"/>
                </a:solidFill>
                <a:latin typeface="Bookman Old Style - 47"/>
              </a:rPr>
              <a:t>The Spirit of the Laws</a:t>
            </a:r>
            <a:r>
              <a:rPr lang="en-US" sz="4400" dirty="0" smtClean="0">
                <a:solidFill>
                  <a:srgbClr val="000000"/>
                </a:solidFill>
                <a:latin typeface="Bookman Old Style - 47"/>
              </a:rPr>
              <a:t>.  He tried to use the scientific  method to find the natural  laws that govern the social  and political relationships of  human beings.</a:t>
            </a:r>
            <a:endParaRPr lang="en-US" sz="4400" dirty="0">
              <a:solidFill>
                <a:srgbClr val="000000"/>
              </a:solidFill>
              <a:latin typeface="Bookman Old Style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89064" y="4318000"/>
            <a:ext cx="7180897" cy="5486400"/>
          </a:xfrm>
          <a:prstGeom prst="rect">
            <a:avLst/>
          </a:prstGeom>
          <a:solidFill>
            <a:scrgbClr r="0" g="0" b="0">
              <a:alpha val="0"/>
            </a:scrgbClr>
          </a:solidFill>
        </p:spPr>
      </p:pic>
    </p:spTree>
    <p:extLst>
      <p:ext uri="{BB962C8B-B14F-4D97-AF65-F5344CB8AC3E}">
        <p14:creationId xmlns:p14="http://schemas.microsoft.com/office/powerpoint/2010/main" val="334231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3471" y="1422400"/>
            <a:ext cx="16869410" cy="7571303"/>
          </a:xfrm>
          <a:prstGeom prst="rect">
            <a:avLst/>
          </a:prstGeom>
          <a:noFill/>
        </p:spPr>
        <p:txBody>
          <a:bodyPr vert="horz" rtlCol="0">
            <a:spAutoFit/>
          </a:bodyPr>
          <a:lstStyle/>
          <a:p>
            <a:r>
              <a:rPr lang="en-US" sz="5400" dirty="0" smtClean="0">
                <a:solidFill>
                  <a:srgbClr val="000000"/>
                </a:solidFill>
                <a:latin typeface="Bookman Old Style - 48"/>
              </a:rPr>
              <a:t>Montesquieu, 3 basic kinds of  governments</a:t>
            </a:r>
          </a:p>
          <a:p>
            <a:r>
              <a:rPr lang="en-US" sz="5400" dirty="0" smtClean="0">
                <a:solidFill>
                  <a:srgbClr val="000000"/>
                </a:solidFill>
                <a:latin typeface="Bookman Old Style - 48"/>
              </a:rPr>
              <a:t>republics-suitable for small  states</a:t>
            </a:r>
          </a:p>
          <a:p>
            <a:r>
              <a:rPr lang="en-US" sz="5400" dirty="0" smtClean="0">
                <a:solidFill>
                  <a:srgbClr val="000000"/>
                </a:solidFill>
                <a:latin typeface="Bookman Old Style - 48"/>
              </a:rPr>
              <a:t>despotism-appropriate for  large states</a:t>
            </a:r>
          </a:p>
          <a:p>
            <a:r>
              <a:rPr lang="en-US" sz="5400" dirty="0" smtClean="0">
                <a:solidFill>
                  <a:srgbClr val="000000"/>
                </a:solidFill>
                <a:latin typeface="Bookman Old Style - 48"/>
              </a:rPr>
              <a:t>monarchies-ideal for  moderate-sized states.</a:t>
            </a:r>
          </a:p>
          <a:p>
            <a:endParaRPr lang="en-US" sz="5400" dirty="0" smtClean="0">
              <a:solidFill>
                <a:srgbClr val="000000"/>
              </a:solidFill>
              <a:latin typeface="Bookman Old Style - 48"/>
            </a:endParaRPr>
          </a:p>
          <a:p>
            <a:r>
              <a:rPr lang="en-US" sz="5400" dirty="0" smtClean="0">
                <a:solidFill>
                  <a:srgbClr val="000000"/>
                </a:solidFill>
                <a:latin typeface="Bookman Old Style - 48"/>
              </a:rPr>
              <a:t>Separation of powers- executive, legislative and  judicial powers of the  government limited and  controlled each other in a  system of checks and  balances.  Influenced USA.</a:t>
            </a:r>
            <a:endParaRPr lang="en-US" sz="5400" dirty="0">
              <a:solidFill>
                <a:srgbClr val="000000"/>
              </a:solidFill>
              <a:latin typeface="Bookman Old Style - 48"/>
            </a:endParaRPr>
          </a:p>
        </p:txBody>
      </p:sp>
    </p:spTree>
    <p:extLst>
      <p:ext uri="{BB962C8B-B14F-4D97-AF65-F5344CB8AC3E}">
        <p14:creationId xmlns:p14="http://schemas.microsoft.com/office/powerpoint/2010/main" val="137878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100325" y="374986"/>
            <a:ext cx="10397712" cy="9048414"/>
          </a:xfrm>
          <a:prstGeom prst="rect">
            <a:avLst/>
          </a:prstGeom>
          <a:solidFill>
            <a:scrgbClr r="0" g="0" b="0">
              <a:alpha val="0"/>
            </a:scrgbClr>
          </a:solidFill>
        </p:spPr>
      </p:pic>
    </p:spTree>
    <p:extLst>
      <p:ext uri="{BB962C8B-B14F-4D97-AF65-F5344CB8AC3E}">
        <p14:creationId xmlns:p14="http://schemas.microsoft.com/office/powerpoint/2010/main" val="273997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22600" y="0"/>
            <a:ext cx="13174091" cy="4524315"/>
          </a:xfrm>
          <a:prstGeom prst="rect">
            <a:avLst/>
          </a:prstGeom>
          <a:noFill/>
        </p:spPr>
        <p:txBody>
          <a:bodyPr vert="horz" wrap="square" rtlCol="0">
            <a:spAutoFit/>
          </a:bodyPr>
          <a:lstStyle/>
          <a:p>
            <a:pPr algn="ctr"/>
            <a:r>
              <a:rPr lang="en-US" sz="4800" dirty="0" smtClean="0">
                <a:solidFill>
                  <a:srgbClr val="000000"/>
                </a:solidFill>
                <a:latin typeface="Bookman Old Style - 48"/>
              </a:rPr>
              <a:t>Voltaire-very well known for  his criticism of  </a:t>
            </a:r>
            <a:r>
              <a:rPr lang="en-US" sz="4800" dirty="0" smtClean="0">
                <a:solidFill>
                  <a:srgbClr val="000000"/>
                </a:solidFill>
                <a:latin typeface="Bookman Old Style - 48"/>
              </a:rPr>
              <a:t>Christianity and </a:t>
            </a:r>
            <a:r>
              <a:rPr lang="en-US" sz="4800" dirty="0" smtClean="0">
                <a:solidFill>
                  <a:srgbClr val="000000"/>
                </a:solidFill>
                <a:latin typeface="Bookman Old Style - 48"/>
              </a:rPr>
              <a:t>his strong  belief in religious tolerance.   He believed in deism- God had  created the universe, and  allowed it to run without  interference according to its  own natural laws.</a:t>
            </a:r>
            <a:endParaRPr lang="en-US" sz="48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47116" y="3350110"/>
            <a:ext cx="3419475" cy="5387489"/>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2847003" y="4165600"/>
            <a:ext cx="4674194" cy="5090329"/>
          </a:xfrm>
          <a:prstGeom prst="rect">
            <a:avLst/>
          </a:prstGeom>
          <a:solidFill>
            <a:scrgbClr r="0" g="0" b="0">
              <a:alpha val="0"/>
            </a:scrgbClr>
          </a:solidFill>
        </p:spPr>
      </p:pic>
    </p:spTree>
    <p:extLst>
      <p:ext uri="{BB962C8B-B14F-4D97-AF65-F5344CB8AC3E}">
        <p14:creationId xmlns:p14="http://schemas.microsoft.com/office/powerpoint/2010/main" val="179591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0250" y="113204"/>
            <a:ext cx="16459073" cy="2308324"/>
          </a:xfrm>
          <a:prstGeom prst="rect">
            <a:avLst/>
          </a:prstGeom>
          <a:noFill/>
        </p:spPr>
        <p:txBody>
          <a:bodyPr vert="horz" rtlCol="0">
            <a:spAutoFit/>
          </a:bodyPr>
          <a:lstStyle/>
          <a:p>
            <a:pPr algn="ctr"/>
            <a:r>
              <a:rPr lang="en-US" sz="4800" dirty="0" smtClean="0">
                <a:solidFill>
                  <a:srgbClr val="000000"/>
                </a:solidFill>
                <a:latin typeface="Bookman Old Style - 48"/>
              </a:rPr>
              <a:t>Diderot-The Encyclopedia, to  change the general way of  thinking. Social, legal,  political views to make  society more tolerant and  humane. </a:t>
            </a:r>
            <a:endParaRPr lang="en-US" sz="48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93800" y="2717800"/>
            <a:ext cx="3825481" cy="6579661"/>
          </a:xfrm>
          <a:prstGeom prst="rect">
            <a:avLst/>
          </a:prstGeom>
          <a:solidFill>
            <a:scrgbClr r="0" g="0" b="0">
              <a:alpha val="0"/>
            </a:scrgbClr>
          </a:solidFill>
        </p:spPr>
      </p:pic>
    </p:spTree>
    <p:extLst>
      <p:ext uri="{BB962C8B-B14F-4D97-AF65-F5344CB8AC3E}">
        <p14:creationId xmlns:p14="http://schemas.microsoft.com/office/powerpoint/2010/main" val="47289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75081" y="127354"/>
            <a:ext cx="16732631" cy="6740307"/>
          </a:xfrm>
          <a:prstGeom prst="rect">
            <a:avLst/>
          </a:prstGeom>
          <a:noFill/>
        </p:spPr>
        <p:txBody>
          <a:bodyPr vert="horz" rtlCol="0">
            <a:spAutoFit/>
          </a:bodyPr>
          <a:lstStyle/>
          <a:p>
            <a:pPr algn="ctr"/>
            <a:r>
              <a:rPr lang="en-US" sz="4800" dirty="0" smtClean="0">
                <a:solidFill>
                  <a:srgbClr val="000000"/>
                </a:solidFill>
                <a:latin typeface="Bookman Old Style - 48"/>
              </a:rPr>
              <a:t>Adam Smith-father of  economics- believed that  governments had 3 roles. </a:t>
            </a:r>
          </a:p>
          <a:p>
            <a:pPr algn="ctr"/>
            <a:r>
              <a:rPr lang="en-US" sz="4800" dirty="0" smtClean="0">
                <a:solidFill>
                  <a:srgbClr val="000000"/>
                </a:solidFill>
                <a:latin typeface="Bookman Old Style - 48"/>
              </a:rPr>
              <a:t> protect society from  invasion-army</a:t>
            </a:r>
          </a:p>
          <a:p>
            <a:pPr algn="ctr"/>
            <a:r>
              <a:rPr lang="en-US" sz="4800" dirty="0" smtClean="0">
                <a:solidFill>
                  <a:srgbClr val="000000"/>
                </a:solidFill>
                <a:latin typeface="Bookman Old Style - 48"/>
              </a:rPr>
              <a:t> defending citizens from  injustice-police</a:t>
            </a:r>
          </a:p>
          <a:p>
            <a:pPr algn="ctr"/>
            <a:r>
              <a:rPr lang="en-US" sz="4800" dirty="0" smtClean="0">
                <a:solidFill>
                  <a:srgbClr val="000000"/>
                </a:solidFill>
                <a:latin typeface="Bookman Old Style - 48"/>
              </a:rPr>
              <a:t> keeping up certain public  works-highways, things to  expensive for individuals.</a:t>
            </a:r>
          </a:p>
          <a:p>
            <a:pPr algn="ctr"/>
            <a:endParaRPr lang="en-US" sz="4800" dirty="0" smtClean="0">
              <a:solidFill>
                <a:srgbClr val="000000"/>
              </a:solidFill>
              <a:latin typeface="Bookman Old Style - 48"/>
            </a:endParaRPr>
          </a:p>
          <a:p>
            <a:pPr algn="ctr"/>
            <a:r>
              <a:rPr lang="en-US" sz="4800" dirty="0" smtClean="0">
                <a:solidFill>
                  <a:srgbClr val="000000"/>
                </a:solidFill>
                <a:latin typeface="Bookman Old Style - 48"/>
              </a:rPr>
              <a:t>Laissez-faire=let people do  what they want, government  stay out of business.</a:t>
            </a:r>
            <a:endParaRPr lang="en-US" sz="4800" dirty="0">
              <a:solidFill>
                <a:srgbClr val="000000"/>
              </a:solidFill>
              <a:latin typeface="Bookman Old Style - 48"/>
            </a:endParaRPr>
          </a:p>
        </p:txBody>
      </p:sp>
    </p:spTree>
    <p:extLst>
      <p:ext uri="{BB962C8B-B14F-4D97-AF65-F5344CB8AC3E}">
        <p14:creationId xmlns:p14="http://schemas.microsoft.com/office/powerpoint/2010/main" val="2679984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1099" y="3098800"/>
            <a:ext cx="16960596" cy="3785652"/>
          </a:xfrm>
          <a:prstGeom prst="rect">
            <a:avLst/>
          </a:prstGeom>
          <a:noFill/>
        </p:spPr>
        <p:txBody>
          <a:bodyPr vert="horz" rtlCol="0">
            <a:spAutoFit/>
          </a:bodyPr>
          <a:lstStyle/>
          <a:p>
            <a:pPr algn="ctr"/>
            <a:r>
              <a:rPr lang="en-US" sz="4800" dirty="0" smtClean="0">
                <a:solidFill>
                  <a:srgbClr val="000000"/>
                </a:solidFill>
                <a:latin typeface="Bookman Old Style - 48"/>
              </a:rPr>
              <a:t>Jean-Jacques Rousseau-  social contract-an entire  government agrees to be  governed by its general will.   Liberty is achieved by being  forced to follow what is best  for the general will, because  the general will represents  what is best for the entire  community.</a:t>
            </a:r>
            <a:endParaRPr lang="en-US" sz="4800" dirty="0">
              <a:solidFill>
                <a:srgbClr val="000000"/>
              </a:solidFill>
              <a:latin typeface="Bookman Old Style - 48"/>
            </a:endParaRPr>
          </a:p>
        </p:txBody>
      </p:sp>
    </p:spTree>
    <p:extLst>
      <p:ext uri="{BB962C8B-B14F-4D97-AF65-F5344CB8AC3E}">
        <p14:creationId xmlns:p14="http://schemas.microsoft.com/office/powerpoint/2010/main" val="341740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6923" y="958351"/>
            <a:ext cx="17735677" cy="830997"/>
          </a:xfrm>
          <a:prstGeom prst="rect">
            <a:avLst/>
          </a:prstGeom>
          <a:noFill/>
        </p:spPr>
        <p:txBody>
          <a:bodyPr vert="horz" rtlCol="0">
            <a:spAutoFit/>
          </a:bodyPr>
          <a:lstStyle/>
          <a:p>
            <a:r>
              <a:rPr lang="en-US" sz="4800" dirty="0" smtClean="0">
                <a:solidFill>
                  <a:srgbClr val="000000"/>
                </a:solidFill>
                <a:latin typeface="Bookman Old Style - 36"/>
              </a:rPr>
              <a:t>Astronomy- new discoveries rocked the  world</a:t>
            </a:r>
            <a:endParaRPr lang="en-US" sz="4800" dirty="0">
              <a:solidFill>
                <a:srgbClr val="000000"/>
              </a:solidFill>
              <a:latin typeface="Bookman Old Style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156200" y="1789348"/>
            <a:ext cx="9682954" cy="7938852"/>
          </a:xfrm>
          <a:prstGeom prst="rect">
            <a:avLst/>
          </a:prstGeom>
          <a:solidFill>
            <a:scrgbClr r="0" g="0" b="0">
              <a:alpha val="0"/>
            </a:scrgbClr>
          </a:solidFill>
        </p:spPr>
      </p:pic>
    </p:spTree>
    <p:extLst>
      <p:ext uri="{BB962C8B-B14F-4D97-AF65-F5344CB8AC3E}">
        <p14:creationId xmlns:p14="http://schemas.microsoft.com/office/powerpoint/2010/main" val="1190951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19151" y="367911"/>
            <a:ext cx="7659624" cy="8826889"/>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8514493" y="410362"/>
            <a:ext cx="8503095" cy="9089238"/>
          </a:xfrm>
          <a:prstGeom prst="rect">
            <a:avLst/>
          </a:prstGeom>
          <a:solidFill>
            <a:scrgbClr r="0" g="0" b="0">
              <a:alpha val="0"/>
            </a:scrgbClr>
          </a:solidFill>
        </p:spPr>
      </p:pic>
    </p:spTree>
    <p:extLst>
      <p:ext uri="{BB962C8B-B14F-4D97-AF65-F5344CB8AC3E}">
        <p14:creationId xmlns:p14="http://schemas.microsoft.com/office/powerpoint/2010/main" val="39665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0" y="584200"/>
            <a:ext cx="16459073" cy="2308324"/>
          </a:xfrm>
          <a:prstGeom prst="rect">
            <a:avLst/>
          </a:prstGeom>
          <a:noFill/>
        </p:spPr>
        <p:txBody>
          <a:bodyPr vert="horz" rtlCol="0">
            <a:spAutoFit/>
          </a:bodyPr>
          <a:lstStyle/>
          <a:p>
            <a:pPr algn="ctr"/>
            <a:r>
              <a:rPr lang="en-US" sz="4800" dirty="0" smtClean="0">
                <a:solidFill>
                  <a:srgbClr val="000000"/>
                </a:solidFill>
                <a:latin typeface="Bookman Old Style - 47"/>
              </a:rPr>
              <a:t>Rights of women-Mary  Wollstonecraft, founder of  modern women's rights.   Women should have equal  rights in education, as well as  in economic and political life.</a:t>
            </a:r>
            <a:endParaRPr lang="en-US" sz="4800" dirty="0">
              <a:solidFill>
                <a:srgbClr val="000000"/>
              </a:solidFill>
              <a:latin typeface="Bookman Old Style - 47"/>
            </a:endParaRPr>
          </a:p>
        </p:txBody>
      </p:sp>
    </p:spTree>
    <p:extLst>
      <p:ext uri="{BB962C8B-B14F-4D97-AF65-F5344CB8AC3E}">
        <p14:creationId xmlns:p14="http://schemas.microsoft.com/office/powerpoint/2010/main" val="420325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6600" y="1822812"/>
            <a:ext cx="16231108" cy="3416320"/>
          </a:xfrm>
          <a:prstGeom prst="rect">
            <a:avLst/>
          </a:prstGeom>
          <a:noFill/>
        </p:spPr>
        <p:txBody>
          <a:bodyPr vert="horz" rtlCol="0">
            <a:spAutoFit/>
          </a:bodyPr>
          <a:lstStyle/>
          <a:p>
            <a:pPr algn="ctr"/>
            <a:r>
              <a:rPr lang="en-US" sz="5400" dirty="0" smtClean="0">
                <a:solidFill>
                  <a:srgbClr val="000000"/>
                </a:solidFill>
                <a:latin typeface="Bookman Old Style - 47"/>
              </a:rPr>
              <a:t>Growth of Reading-helped  spread the ideas of the  Enlightenment era.  Reading  was no longer just for the </a:t>
            </a:r>
            <a:r>
              <a:rPr lang="en-US" sz="5400" dirty="0" smtClean="0">
                <a:solidFill>
                  <a:srgbClr val="000000"/>
                </a:solidFill>
                <a:latin typeface="Bookman Old Style - 47"/>
              </a:rPr>
              <a:t>rich </a:t>
            </a:r>
            <a:r>
              <a:rPr lang="en-US" sz="5400" dirty="0" smtClean="0">
                <a:solidFill>
                  <a:srgbClr val="000000"/>
                </a:solidFill>
                <a:latin typeface="Bookman Old Style - 47"/>
              </a:rPr>
              <a:t>upper class, books were  now directed towards the  middle class.</a:t>
            </a:r>
            <a:endParaRPr lang="en-US" sz="5400" dirty="0">
              <a:solidFill>
                <a:srgbClr val="000000"/>
              </a:solidFill>
              <a:latin typeface="Bookman Old Style - 47"/>
            </a:endParaRPr>
          </a:p>
        </p:txBody>
      </p:sp>
    </p:spTree>
    <p:extLst>
      <p:ext uri="{BB962C8B-B14F-4D97-AF65-F5344CB8AC3E}">
        <p14:creationId xmlns:p14="http://schemas.microsoft.com/office/powerpoint/2010/main" val="253374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48639" y="3017238"/>
            <a:ext cx="16276701" cy="2800767"/>
          </a:xfrm>
          <a:prstGeom prst="rect">
            <a:avLst/>
          </a:prstGeom>
          <a:noFill/>
        </p:spPr>
        <p:txBody>
          <a:bodyPr vert="horz" rtlCol="0">
            <a:spAutoFit/>
          </a:bodyPr>
          <a:lstStyle/>
          <a:p>
            <a:pPr algn="ctr"/>
            <a:r>
              <a:rPr lang="en-US" sz="4400" dirty="0" smtClean="0">
                <a:solidFill>
                  <a:srgbClr val="000000"/>
                </a:solidFill>
                <a:latin typeface="Bookman Old Style - 47"/>
              </a:rPr>
              <a:t>Enlightenment ideas were  also spread through the  salon, elegant rooms in the  homes of the very wealthy.   Guests would gather and  take part in conversations  that were focused around the  new ideas.  Women  frequently participated.</a:t>
            </a:r>
            <a:endParaRPr lang="en-US" sz="4400" dirty="0">
              <a:solidFill>
                <a:srgbClr val="000000"/>
              </a:solidFill>
              <a:latin typeface="Bookman Old Style - 47"/>
            </a:endParaRPr>
          </a:p>
        </p:txBody>
      </p:sp>
    </p:spTree>
    <p:extLst>
      <p:ext uri="{BB962C8B-B14F-4D97-AF65-F5344CB8AC3E}">
        <p14:creationId xmlns:p14="http://schemas.microsoft.com/office/powerpoint/2010/main" val="102835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95755" y="431800"/>
            <a:ext cx="15045690" cy="4247317"/>
          </a:xfrm>
          <a:prstGeom prst="rect">
            <a:avLst/>
          </a:prstGeom>
          <a:noFill/>
        </p:spPr>
        <p:txBody>
          <a:bodyPr vert="horz" rtlCol="0">
            <a:spAutoFit/>
          </a:bodyPr>
          <a:lstStyle/>
          <a:p>
            <a:pPr algn="ctr"/>
            <a:r>
              <a:rPr lang="en-US" sz="5400" dirty="0" smtClean="0">
                <a:solidFill>
                  <a:srgbClr val="000000"/>
                </a:solidFill>
                <a:latin typeface="Bookman Old Style - 48"/>
              </a:rPr>
              <a:t>Religion-most philosophers  were still Christians.  John  Wesley, started  Methodism.  He preached  in open fields, and  appealed to the lower  class.  Wesley's members  worked to see the slave  trade abolished.  </a:t>
            </a:r>
            <a:endParaRPr lang="en-US" sz="54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84200" y="4927600"/>
            <a:ext cx="5126477" cy="4953000"/>
          </a:xfrm>
          <a:prstGeom prst="rect">
            <a:avLst/>
          </a:prstGeom>
          <a:solidFill>
            <a:scrgbClr r="0" g="0" b="0">
              <a:alpha val="0"/>
            </a:scrgbClr>
          </a:solidFill>
        </p:spPr>
      </p:pic>
    </p:spTree>
    <p:extLst>
      <p:ext uri="{BB962C8B-B14F-4D97-AF65-F5344CB8AC3E}">
        <p14:creationId xmlns:p14="http://schemas.microsoft.com/office/powerpoint/2010/main" val="872339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15506" y="183956"/>
            <a:ext cx="16869410" cy="2123658"/>
          </a:xfrm>
          <a:prstGeom prst="rect">
            <a:avLst/>
          </a:prstGeom>
          <a:noFill/>
        </p:spPr>
        <p:txBody>
          <a:bodyPr vert="horz" rtlCol="0">
            <a:spAutoFit/>
          </a:bodyPr>
          <a:lstStyle/>
          <a:p>
            <a:pPr algn="ctr"/>
            <a:r>
              <a:rPr lang="en-US" sz="4400" dirty="0" smtClean="0">
                <a:solidFill>
                  <a:srgbClr val="000000"/>
                </a:solidFill>
                <a:latin typeface="Arial - 35"/>
              </a:rPr>
              <a:t>The </a:t>
            </a:r>
            <a:r>
              <a:rPr lang="en-US" sz="4400" dirty="0" smtClean="0">
                <a:solidFill>
                  <a:srgbClr val="000000"/>
                </a:solidFill>
                <a:latin typeface="Arial - 35"/>
              </a:rPr>
              <a:t>Enlightenment period also had a huge  impact on the world of culture. (art, music  and literature)</a:t>
            </a:r>
          </a:p>
          <a:p>
            <a:pPr algn="ctr"/>
            <a:r>
              <a:rPr lang="en-US" sz="4400" dirty="0" smtClean="0">
                <a:solidFill>
                  <a:srgbClr val="000000"/>
                </a:solidFill>
                <a:latin typeface="Arial - 35"/>
              </a:rPr>
              <a:t>Architecture- </a:t>
            </a:r>
            <a:r>
              <a:rPr lang="en-US" sz="4400" dirty="0" smtClean="0">
                <a:solidFill>
                  <a:srgbClr val="000000"/>
                </a:solidFill>
                <a:latin typeface="Arial - 35"/>
              </a:rPr>
              <a:t>Neumann's Church of the 14  Saints in Germany</a:t>
            </a:r>
            <a:endParaRPr lang="en-US" sz="4400" dirty="0">
              <a:solidFill>
                <a:srgbClr val="000000"/>
              </a:solidFill>
              <a:latin typeface="Arial - 3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727201" y="4318000"/>
            <a:ext cx="11963400" cy="5372022"/>
          </a:xfrm>
          <a:prstGeom prst="rect">
            <a:avLst/>
          </a:prstGeom>
          <a:solidFill>
            <a:scrgbClr r="0" g="0" b="0">
              <a:alpha val="0"/>
            </a:scrgbClr>
          </a:solidFill>
        </p:spPr>
      </p:pic>
    </p:spTree>
    <p:extLst>
      <p:ext uri="{BB962C8B-B14F-4D97-AF65-F5344CB8AC3E}">
        <p14:creationId xmlns:p14="http://schemas.microsoft.com/office/powerpoint/2010/main" val="3539260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162621" y="378524"/>
            <a:ext cx="14924413" cy="9349676"/>
          </a:xfrm>
          <a:prstGeom prst="rect">
            <a:avLst/>
          </a:prstGeom>
          <a:solidFill>
            <a:scrgbClr r="0" g="0" b="0">
              <a:alpha val="0"/>
            </a:scrgbClr>
          </a:solidFill>
        </p:spPr>
      </p:pic>
      <p:sp>
        <p:nvSpPr>
          <p:cNvPr id="3" name="Freeform 2"/>
          <p:cNvSpPr/>
          <p:nvPr/>
        </p:nvSpPr>
        <p:spPr>
          <a:xfrm>
            <a:off x="10919525" y="3481003"/>
            <a:ext cx="113984" cy="21226"/>
          </a:xfrm>
          <a:custGeom>
            <a:avLst/>
            <a:gdLst/>
            <a:ahLst/>
            <a:cxnLst/>
            <a:rect l="0" t="0" r="0" b="0"/>
            <a:pathLst>
              <a:path w="63501" h="38101">
                <a:moveTo>
                  <a:pt x="63500" y="0"/>
                </a:moveTo>
                <a:lnTo>
                  <a:pt x="0" y="381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7450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25843" y="169805"/>
            <a:ext cx="17872456" cy="668707"/>
          </a:xfrm>
          <a:prstGeom prst="rect">
            <a:avLst/>
          </a:prstGeom>
          <a:noFill/>
        </p:spPr>
        <p:txBody>
          <a:bodyPr vert="horz" rtlCol="0">
            <a:spAutoFit/>
          </a:bodyPr>
          <a:lstStyle/>
          <a:p>
            <a:r>
              <a:rPr lang="en-US" sz="3600" smtClean="0">
                <a:solidFill>
                  <a:srgbClr val="000000"/>
                </a:solidFill>
                <a:latin typeface="Arial - 48"/>
              </a:rPr>
              <a:t>Residence of Prince-bishop of  Wurzburg (stressed grandeur and  power)</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78727" y="1372590"/>
            <a:ext cx="6018276" cy="8355610"/>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6907340" y="1397354"/>
            <a:ext cx="10805541" cy="8026046"/>
          </a:xfrm>
          <a:prstGeom prst="rect">
            <a:avLst/>
          </a:prstGeom>
          <a:solidFill>
            <a:scrgbClr r="0" g="0" b="0">
              <a:alpha val="0"/>
            </a:scrgbClr>
          </a:solidFill>
        </p:spPr>
      </p:pic>
    </p:spTree>
    <p:extLst>
      <p:ext uri="{BB962C8B-B14F-4D97-AF65-F5344CB8AC3E}">
        <p14:creationId xmlns:p14="http://schemas.microsoft.com/office/powerpoint/2010/main" val="51748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05170" y="113202"/>
            <a:ext cx="8635086" cy="9462597"/>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8970423" y="120278"/>
            <a:ext cx="8807200" cy="9684121"/>
          </a:xfrm>
          <a:prstGeom prst="rect">
            <a:avLst/>
          </a:prstGeom>
          <a:solidFill>
            <a:scrgbClr r="0" g="0" b="0">
              <a:alpha val="0"/>
            </a:scrgbClr>
          </a:solidFill>
        </p:spPr>
      </p:pic>
    </p:spTree>
    <p:extLst>
      <p:ext uri="{BB962C8B-B14F-4D97-AF65-F5344CB8AC3E}">
        <p14:creationId xmlns:p14="http://schemas.microsoft.com/office/powerpoint/2010/main" val="138238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71436" y="134429"/>
            <a:ext cx="16231108" cy="1446550"/>
          </a:xfrm>
          <a:prstGeom prst="rect">
            <a:avLst/>
          </a:prstGeom>
          <a:noFill/>
        </p:spPr>
        <p:txBody>
          <a:bodyPr vert="horz" rtlCol="0">
            <a:spAutoFit/>
          </a:bodyPr>
          <a:lstStyle/>
          <a:p>
            <a:r>
              <a:rPr lang="en-US" sz="4400" dirty="0" smtClean="0">
                <a:solidFill>
                  <a:srgbClr val="000000"/>
                </a:solidFill>
                <a:latin typeface="Arial - 48"/>
              </a:rPr>
              <a:t>Rococo-new artistic style that  had spread all over Europe by  1730's. (grace, charm, graceful  curves)</a:t>
            </a:r>
            <a:endParaRPr lang="en-US" sz="4400" dirty="0">
              <a:solidFill>
                <a:srgbClr val="000000"/>
              </a:solidFill>
              <a:latin typeface="Arial - 48"/>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21004" y="2184400"/>
            <a:ext cx="12481540" cy="7780324"/>
          </a:xfrm>
          <a:prstGeom prst="rect">
            <a:avLst/>
          </a:prstGeom>
          <a:solidFill>
            <a:scrgbClr r="0" g="0" b="0">
              <a:alpha val="0"/>
            </a:scrgbClr>
          </a:solidFill>
        </p:spPr>
      </p:pic>
    </p:spTree>
    <p:extLst>
      <p:ext uri="{BB962C8B-B14F-4D97-AF65-F5344CB8AC3E}">
        <p14:creationId xmlns:p14="http://schemas.microsoft.com/office/powerpoint/2010/main" val="81608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9085" y="268858"/>
            <a:ext cx="16212417" cy="3477875"/>
          </a:xfrm>
          <a:prstGeom prst="rect">
            <a:avLst/>
          </a:prstGeom>
          <a:noFill/>
        </p:spPr>
        <p:txBody>
          <a:bodyPr vert="horz" rtlCol="0">
            <a:spAutoFit/>
          </a:bodyPr>
          <a:lstStyle/>
          <a:p>
            <a:r>
              <a:rPr lang="en-US" sz="4400" dirty="0" smtClean="0">
                <a:solidFill>
                  <a:srgbClr val="000000"/>
                </a:solidFill>
                <a:latin typeface="Times New Roman - 48"/>
              </a:rPr>
              <a:t>Ptolemaic System= Geocentric </a:t>
            </a:r>
          </a:p>
          <a:p>
            <a:endParaRPr lang="en-US" sz="4400" dirty="0" smtClean="0">
              <a:solidFill>
                <a:srgbClr val="000000"/>
              </a:solidFill>
              <a:latin typeface="Times New Roman - 48"/>
            </a:endParaRPr>
          </a:p>
          <a:p>
            <a:r>
              <a:rPr lang="en-US" sz="4400" dirty="0" smtClean="0">
                <a:solidFill>
                  <a:srgbClr val="000000"/>
                </a:solidFill>
                <a:latin typeface="Times New Roman - 48"/>
              </a:rPr>
              <a:t>Greek thinkers thought that the  universe was circular with the earth  at its center. The sun, planets, and  stars, they believed, revolve around  the earth in circular orbits.</a:t>
            </a:r>
            <a:endParaRPr lang="en-US" sz="4400" dirty="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784600" y="3965089"/>
            <a:ext cx="13677900" cy="6194911"/>
          </a:xfrm>
          <a:prstGeom prst="rect">
            <a:avLst/>
          </a:prstGeom>
          <a:solidFill>
            <a:scrgbClr r="0" g="0" b="0">
              <a:alpha val="0"/>
            </a:scrgbClr>
          </a:solidFill>
        </p:spPr>
      </p:pic>
    </p:spTree>
    <p:extLst>
      <p:ext uri="{BB962C8B-B14F-4D97-AF65-F5344CB8AC3E}">
        <p14:creationId xmlns:p14="http://schemas.microsoft.com/office/powerpoint/2010/main" val="3942667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066915" y="339610"/>
            <a:ext cx="4103370" cy="2787916"/>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47116" y="205181"/>
            <a:ext cx="5699125" cy="2665019"/>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0" y="3127526"/>
            <a:ext cx="18237200" cy="7032474"/>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11968163" y="191030"/>
            <a:ext cx="5699125" cy="2936496"/>
          </a:xfrm>
          <a:prstGeom prst="rect">
            <a:avLst/>
          </a:prstGeom>
          <a:solidFill>
            <a:scrgbClr r="0" g="0" b="0">
              <a:alpha val="0"/>
            </a:scrgbClr>
          </a:solidFill>
        </p:spPr>
      </p:pic>
    </p:spTree>
    <p:extLst>
      <p:ext uri="{BB962C8B-B14F-4D97-AF65-F5344CB8AC3E}">
        <p14:creationId xmlns:p14="http://schemas.microsoft.com/office/powerpoint/2010/main" val="1351392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41348" y="120279"/>
            <a:ext cx="14452981" cy="1431161"/>
          </a:xfrm>
          <a:prstGeom prst="rect">
            <a:avLst/>
          </a:prstGeom>
          <a:noFill/>
        </p:spPr>
        <p:txBody>
          <a:bodyPr vert="horz" rtlCol="0">
            <a:spAutoFit/>
          </a:bodyPr>
          <a:lstStyle/>
          <a:p>
            <a:pPr algn="ctr"/>
            <a:r>
              <a:rPr lang="en-US" sz="3500" smtClean="0">
                <a:solidFill>
                  <a:srgbClr val="000000"/>
                </a:solidFill>
                <a:latin typeface="Bookman Old Style - 47"/>
              </a:rPr>
              <a:t>Musical Geniuses</a:t>
            </a:r>
            <a:r>
              <a:rPr lang="en-US" sz="1100" smtClean="0">
                <a:solidFill>
                  <a:srgbClr val="000000"/>
                </a:solidFill>
                <a:latin typeface="Arial - 15"/>
              </a:rPr>
              <a:t> </a:t>
            </a:r>
          </a:p>
          <a:p>
            <a:pPr algn="ctr"/>
            <a:r>
              <a:rPr lang="en-US" sz="1100" smtClean="0">
                <a:solidFill>
                  <a:srgbClr val="000000"/>
                </a:solidFill>
                <a:latin typeface="Arial - 15"/>
              </a:rPr>
              <a:t>1</a:t>
            </a:r>
            <a:r>
              <a:rPr lang="en-US" sz="2600" smtClean="0">
                <a:solidFill>
                  <a:srgbClr val="000000"/>
                </a:solidFill>
                <a:latin typeface="Arial - 35"/>
              </a:rPr>
              <a:t>st half of 18th century</a:t>
            </a:r>
          </a:p>
          <a:p>
            <a:pPr algn="ctr"/>
            <a:r>
              <a:rPr lang="en-US" sz="2600" smtClean="0">
                <a:solidFill>
                  <a:srgbClr val="000000"/>
                </a:solidFill>
                <a:latin typeface="Arial - 35"/>
              </a:rPr>
              <a:t>Johann Sebastian Bach</a:t>
            </a:r>
            <a:endParaRPr lang="en-US" sz="2600">
              <a:solidFill>
                <a:srgbClr val="000000"/>
              </a:solidFill>
              <a:latin typeface="Arial - 3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957453" y="1879600"/>
            <a:ext cx="7627747" cy="7848598"/>
          </a:xfrm>
          <a:prstGeom prst="rect">
            <a:avLst/>
          </a:prstGeom>
          <a:solidFill>
            <a:scrgbClr r="0" g="0" b="0">
              <a:alpha val="0"/>
            </a:scrgbClr>
          </a:solidFill>
        </p:spPr>
      </p:pic>
      <p:sp>
        <p:nvSpPr>
          <p:cNvPr id="4" name="TextBox 3">
            <a:hlinkClick r:id="rId3"/>
          </p:cNvPr>
          <p:cNvSpPr txBox="1"/>
          <p:nvPr/>
        </p:nvSpPr>
        <p:spPr>
          <a:xfrm>
            <a:off x="9356398" y="6140435"/>
            <a:ext cx="3486803" cy="784830"/>
          </a:xfrm>
          <a:prstGeom prst="rect">
            <a:avLst/>
          </a:prstGeom>
          <a:noFill/>
        </p:spPr>
        <p:txBody>
          <a:bodyPr vert="horz" wrap="square" rtlCol="0">
            <a:spAutoFit/>
          </a:bodyPr>
          <a:lstStyle/>
          <a:p>
            <a:r>
              <a:rPr lang="en-US" sz="1500" b="1" dirty="0" smtClean="0">
                <a:solidFill>
                  <a:srgbClr val="000000"/>
                </a:solidFill>
                <a:latin typeface="Times New Roman - 20"/>
              </a:rPr>
              <a:t>http://www.youtube.com/watch?v=Xq2WTXtKurk&amp;safety_mode=true&amp;persist_safety_mode= 1&amp;safe=active</a:t>
            </a:r>
            <a:endParaRPr lang="en-US" sz="1500" b="1" dirty="0">
              <a:solidFill>
                <a:srgbClr val="000000"/>
              </a:solidFill>
              <a:latin typeface="Times New Roman - 20"/>
            </a:endParaRPr>
          </a:p>
        </p:txBody>
      </p:sp>
      <p:sp>
        <p:nvSpPr>
          <p:cNvPr id="5" name="TextBox 4">
            <a:hlinkClick r:id="rId4"/>
          </p:cNvPr>
          <p:cNvSpPr txBox="1"/>
          <p:nvPr/>
        </p:nvSpPr>
        <p:spPr>
          <a:xfrm>
            <a:off x="9194800" y="7622540"/>
            <a:ext cx="3810000" cy="1015663"/>
          </a:xfrm>
          <a:prstGeom prst="rect">
            <a:avLst/>
          </a:prstGeom>
          <a:noFill/>
        </p:spPr>
        <p:txBody>
          <a:bodyPr vert="horz" wrap="square" rtlCol="0">
            <a:spAutoFit/>
          </a:bodyPr>
          <a:lstStyle/>
          <a:p>
            <a:r>
              <a:rPr lang="en-US" sz="1500" b="1" dirty="0" smtClean="0">
                <a:solidFill>
                  <a:srgbClr val="000000"/>
                </a:solidFill>
                <a:latin typeface="Times New Roman - 20"/>
              </a:rPr>
              <a:t>http://www.youtube.com/watch?v=CTVraVgzC9U&amp;safety_mode=true&amp;persist_safety_mode= </a:t>
            </a:r>
            <a:r>
              <a:rPr lang="en-US" sz="1500" b="1" dirty="0" smtClean="0">
                <a:solidFill>
                  <a:srgbClr val="000000"/>
                </a:solidFill>
                <a:latin typeface="Times New Roman - 20"/>
              </a:rPr>
              <a:t>1&amp;safe=active</a:t>
            </a:r>
          </a:p>
          <a:p>
            <a:endParaRPr lang="en-US" sz="1500" b="1" dirty="0">
              <a:solidFill>
                <a:srgbClr val="000000"/>
              </a:solidFill>
              <a:latin typeface="Times New Roman - 20"/>
            </a:endParaRPr>
          </a:p>
        </p:txBody>
      </p:sp>
    </p:spTree>
    <p:extLst>
      <p:ext uri="{BB962C8B-B14F-4D97-AF65-F5344CB8AC3E}">
        <p14:creationId xmlns:p14="http://schemas.microsoft.com/office/powerpoint/2010/main" val="2945822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74155" y="171165"/>
            <a:ext cx="7245640" cy="507831"/>
          </a:xfrm>
          <a:prstGeom prst="rect">
            <a:avLst/>
          </a:prstGeom>
          <a:noFill/>
        </p:spPr>
        <p:txBody>
          <a:bodyPr vert="horz" rtlCol="0">
            <a:spAutoFit/>
          </a:bodyPr>
          <a:lstStyle/>
          <a:p>
            <a:r>
              <a:rPr lang="en-US" sz="2700" dirty="0" smtClean="0">
                <a:solidFill>
                  <a:srgbClr val="000000"/>
                </a:solidFill>
                <a:latin typeface="Arial - 36"/>
              </a:rPr>
              <a:t>Frederick Handel</a:t>
            </a:r>
            <a:endParaRPr lang="en-US" sz="2700" dirty="0">
              <a:solidFill>
                <a:srgbClr val="000000"/>
              </a:solidFill>
              <a:latin typeface="Arial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55600" y="1093429"/>
            <a:ext cx="9464195" cy="8799154"/>
          </a:xfrm>
          <a:prstGeom prst="rect">
            <a:avLst/>
          </a:prstGeom>
          <a:solidFill>
            <a:scrgbClr r="0" g="0" b="0">
              <a:alpha val="0"/>
            </a:scrgbClr>
          </a:solidFill>
        </p:spPr>
      </p:pic>
      <p:sp>
        <p:nvSpPr>
          <p:cNvPr id="5" name="TextBox 4">
            <a:hlinkClick r:id="rId3"/>
          </p:cNvPr>
          <p:cNvSpPr txBox="1"/>
          <p:nvPr/>
        </p:nvSpPr>
        <p:spPr>
          <a:xfrm>
            <a:off x="10279398" y="7366000"/>
            <a:ext cx="4442796" cy="784830"/>
          </a:xfrm>
          <a:prstGeom prst="rect">
            <a:avLst/>
          </a:prstGeom>
          <a:noFill/>
        </p:spPr>
        <p:txBody>
          <a:bodyPr vert="horz" wrap="square" rtlCol="0">
            <a:spAutoFit/>
          </a:bodyPr>
          <a:lstStyle/>
          <a:p>
            <a:r>
              <a:rPr lang="en-US" sz="1500" b="1" dirty="0" smtClean="0">
                <a:solidFill>
                  <a:srgbClr val="000000"/>
                </a:solidFill>
                <a:latin typeface="Times New Roman - 20"/>
              </a:rPr>
              <a:t>http://www.youtube.com/watch? v=KBWK5LDxlAM&amp;feature=</a:t>
            </a:r>
            <a:r>
              <a:rPr lang="en-US" sz="1500" b="1" dirty="0" err="1" smtClean="0">
                <a:solidFill>
                  <a:srgbClr val="000000"/>
                </a:solidFill>
                <a:latin typeface="Times New Roman - 20"/>
              </a:rPr>
              <a:t>related&amp;safety_mode</a:t>
            </a:r>
            <a:r>
              <a:rPr lang="en-US" sz="1500" b="1" dirty="0" smtClean="0">
                <a:solidFill>
                  <a:srgbClr val="000000"/>
                </a:solidFill>
                <a:latin typeface="Times New Roman - 20"/>
              </a:rPr>
              <a:t>=</a:t>
            </a:r>
            <a:r>
              <a:rPr lang="en-US" sz="1500" b="1" dirty="0" err="1" smtClean="0">
                <a:solidFill>
                  <a:srgbClr val="000000"/>
                </a:solidFill>
                <a:latin typeface="Times New Roman - 20"/>
              </a:rPr>
              <a:t>tr</a:t>
            </a:r>
            <a:r>
              <a:rPr lang="en-US" sz="1500" b="1" dirty="0" smtClean="0">
                <a:solidFill>
                  <a:srgbClr val="000000"/>
                </a:solidFill>
                <a:latin typeface="Times New Roman - 20"/>
              </a:rPr>
              <a:t> </a:t>
            </a:r>
            <a:r>
              <a:rPr lang="en-US" sz="1500" b="1" dirty="0" err="1" smtClean="0">
                <a:solidFill>
                  <a:srgbClr val="000000"/>
                </a:solidFill>
                <a:latin typeface="Times New Roman - 20"/>
              </a:rPr>
              <a:t>ue&amp;persist_safety_mode</a:t>
            </a:r>
            <a:r>
              <a:rPr lang="en-US" sz="1500" b="1" dirty="0" smtClean="0">
                <a:solidFill>
                  <a:srgbClr val="000000"/>
                </a:solidFill>
                <a:latin typeface="Times New Roman - 20"/>
              </a:rPr>
              <a:t>=1&amp;safe=active</a:t>
            </a:r>
            <a:endParaRPr lang="en-US" sz="1500" b="1" dirty="0">
              <a:solidFill>
                <a:srgbClr val="000000"/>
              </a:solidFill>
              <a:latin typeface="Times New Roman - 20"/>
            </a:endParaRPr>
          </a:p>
        </p:txBody>
      </p:sp>
    </p:spTree>
    <p:extLst>
      <p:ext uri="{BB962C8B-B14F-4D97-AF65-F5344CB8AC3E}">
        <p14:creationId xmlns:p14="http://schemas.microsoft.com/office/powerpoint/2010/main" val="1383303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48984" y="594856"/>
            <a:ext cx="11166638" cy="1446550"/>
          </a:xfrm>
          <a:prstGeom prst="rect">
            <a:avLst/>
          </a:prstGeom>
          <a:noFill/>
        </p:spPr>
        <p:txBody>
          <a:bodyPr vert="horz" rtlCol="0">
            <a:spAutoFit/>
          </a:bodyPr>
          <a:lstStyle/>
          <a:p>
            <a:r>
              <a:rPr lang="en-US" sz="4400" dirty="0" smtClean="0">
                <a:solidFill>
                  <a:srgbClr val="000000"/>
                </a:solidFill>
                <a:latin typeface="Arial - 35"/>
              </a:rPr>
              <a:t>2nd half of the 18th Century</a:t>
            </a:r>
          </a:p>
          <a:p>
            <a:r>
              <a:rPr lang="en-US" sz="4400" dirty="0" smtClean="0">
                <a:solidFill>
                  <a:srgbClr val="000000"/>
                </a:solidFill>
                <a:latin typeface="Arial - 35"/>
              </a:rPr>
              <a:t>Franz joseph Haydn</a:t>
            </a:r>
            <a:endParaRPr lang="en-US" sz="4400" dirty="0">
              <a:solidFill>
                <a:srgbClr val="000000"/>
              </a:solidFill>
              <a:latin typeface="Arial - 3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72605" y="2336800"/>
            <a:ext cx="7112508" cy="6038898"/>
          </a:xfrm>
          <a:prstGeom prst="rect">
            <a:avLst/>
          </a:prstGeom>
          <a:solidFill>
            <a:scrgbClr r="0" g="0" b="0">
              <a:alpha val="0"/>
            </a:scrgbClr>
          </a:solidFill>
        </p:spPr>
      </p:pic>
      <p:sp>
        <p:nvSpPr>
          <p:cNvPr id="4" name="TextBox 3">
            <a:hlinkClick r:id="rId3"/>
          </p:cNvPr>
          <p:cNvSpPr txBox="1"/>
          <p:nvPr/>
        </p:nvSpPr>
        <p:spPr>
          <a:xfrm>
            <a:off x="8890000" y="7442200"/>
            <a:ext cx="4158424" cy="553998"/>
          </a:xfrm>
          <a:prstGeom prst="rect">
            <a:avLst/>
          </a:prstGeom>
          <a:noFill/>
        </p:spPr>
        <p:txBody>
          <a:bodyPr vert="horz" wrap="square" rtlCol="0">
            <a:spAutoFit/>
          </a:bodyPr>
          <a:lstStyle/>
          <a:p>
            <a:r>
              <a:rPr lang="en-US" sz="1500" b="1" dirty="0" smtClean="0">
                <a:solidFill>
                  <a:srgbClr val="000000"/>
                </a:solidFill>
                <a:latin typeface="Times New Roman - 20"/>
              </a:rPr>
              <a:t>http://www.teachertube.com/viewVideo.php?video_id=82913&amp;title=Luke_the_Squirrel</a:t>
            </a:r>
            <a:endParaRPr lang="en-US" sz="1500" b="1" dirty="0">
              <a:solidFill>
                <a:srgbClr val="000000"/>
              </a:solidFill>
              <a:latin typeface="Times New Roman - 20"/>
            </a:endParaRPr>
          </a:p>
        </p:txBody>
      </p:sp>
      <p:sp>
        <p:nvSpPr>
          <p:cNvPr id="5" name="TextBox 4">
            <a:hlinkClick r:id="rId4"/>
          </p:cNvPr>
          <p:cNvSpPr txBox="1"/>
          <p:nvPr/>
        </p:nvSpPr>
        <p:spPr>
          <a:xfrm>
            <a:off x="8925560" y="5765800"/>
            <a:ext cx="6403993" cy="553998"/>
          </a:xfrm>
          <a:prstGeom prst="rect">
            <a:avLst/>
          </a:prstGeom>
          <a:noFill/>
        </p:spPr>
        <p:txBody>
          <a:bodyPr vert="horz" wrap="square" rtlCol="0">
            <a:spAutoFit/>
          </a:bodyPr>
          <a:lstStyle/>
          <a:p>
            <a:r>
              <a:rPr lang="en-US" sz="1500" b="1" dirty="0" smtClean="0">
                <a:solidFill>
                  <a:srgbClr val="000000"/>
                </a:solidFill>
                <a:latin typeface="Times New Roman - 20"/>
              </a:rPr>
              <a:t>http://www.youtube.com/watch? v=TFcONi1ynIM&amp;feature=</a:t>
            </a:r>
            <a:r>
              <a:rPr lang="en-US" sz="1500" b="1" dirty="0" err="1" smtClean="0">
                <a:solidFill>
                  <a:srgbClr val="000000"/>
                </a:solidFill>
                <a:latin typeface="Times New Roman - 20"/>
              </a:rPr>
              <a:t>related&amp;safety_mode</a:t>
            </a:r>
            <a:r>
              <a:rPr lang="en-US" sz="1500" b="1" dirty="0" smtClean="0">
                <a:solidFill>
                  <a:srgbClr val="000000"/>
                </a:solidFill>
                <a:latin typeface="Times New Roman - 20"/>
              </a:rPr>
              <a:t>=</a:t>
            </a:r>
            <a:r>
              <a:rPr lang="en-US" sz="1500" b="1" dirty="0" err="1" smtClean="0">
                <a:solidFill>
                  <a:srgbClr val="000000"/>
                </a:solidFill>
                <a:latin typeface="Times New Roman - 20"/>
              </a:rPr>
              <a:t>true&amp;persist</a:t>
            </a:r>
            <a:r>
              <a:rPr lang="en-US" sz="1500" b="1" dirty="0" smtClean="0">
                <a:solidFill>
                  <a:srgbClr val="000000"/>
                </a:solidFill>
                <a:latin typeface="Times New Roman - 20"/>
              </a:rPr>
              <a:t>_ </a:t>
            </a:r>
            <a:r>
              <a:rPr lang="en-US" sz="1500" b="1" dirty="0" err="1" smtClean="0">
                <a:solidFill>
                  <a:srgbClr val="000000"/>
                </a:solidFill>
                <a:latin typeface="Times New Roman - 20"/>
              </a:rPr>
              <a:t>safety_mode</a:t>
            </a:r>
            <a:r>
              <a:rPr lang="en-US" sz="1500" b="1" dirty="0" smtClean="0">
                <a:solidFill>
                  <a:srgbClr val="000000"/>
                </a:solidFill>
                <a:latin typeface="Times New Roman - 20"/>
              </a:rPr>
              <a:t>=1&amp;safe=active</a:t>
            </a:r>
            <a:endParaRPr lang="en-US" sz="1500" b="1" dirty="0">
              <a:solidFill>
                <a:srgbClr val="000000"/>
              </a:solidFill>
              <a:latin typeface="Times New Roman - 20"/>
            </a:endParaRPr>
          </a:p>
        </p:txBody>
      </p:sp>
      <p:sp>
        <p:nvSpPr>
          <p:cNvPr id="6" name="Rectangle 5"/>
          <p:cNvSpPr/>
          <p:nvPr/>
        </p:nvSpPr>
        <p:spPr>
          <a:xfrm>
            <a:off x="9085580" y="1133465"/>
            <a:ext cx="8303492" cy="923330"/>
          </a:xfrm>
          <a:prstGeom prst="rect">
            <a:avLst/>
          </a:prstGeom>
        </p:spPr>
        <p:txBody>
          <a:bodyPr wrap="none">
            <a:spAutoFit/>
          </a:bodyPr>
          <a:lstStyle/>
          <a:p>
            <a:r>
              <a:rPr lang="en-US" dirty="0">
                <a:hlinkClick r:id="rId5"/>
              </a:rPr>
              <a:t>http://</a:t>
            </a:r>
            <a:r>
              <a:rPr lang="en-US" dirty="0" smtClean="0">
                <a:hlinkClick r:id="rId5"/>
              </a:rPr>
              <a:t>www.youtube.com/watch?v=BX1ljYx3g3k&amp;list=PL7B5E4DDF85D9FAD6&amp;index=4</a:t>
            </a:r>
            <a:endParaRPr lang="en-US" dirty="0" smtClean="0"/>
          </a:p>
          <a:p>
            <a:endParaRPr lang="en-US" dirty="0"/>
          </a:p>
          <a:p>
            <a:r>
              <a:rPr lang="en-US" dirty="0" smtClean="0"/>
              <a:t>bugs</a:t>
            </a:r>
            <a:endParaRPr lang="en-US" dirty="0"/>
          </a:p>
        </p:txBody>
      </p:sp>
      <p:sp>
        <p:nvSpPr>
          <p:cNvPr id="7" name="Rectangle 6"/>
          <p:cNvSpPr/>
          <p:nvPr/>
        </p:nvSpPr>
        <p:spPr>
          <a:xfrm>
            <a:off x="8541816" y="4165600"/>
            <a:ext cx="4854791" cy="646331"/>
          </a:xfrm>
          <a:prstGeom prst="rect">
            <a:avLst/>
          </a:prstGeom>
        </p:spPr>
        <p:txBody>
          <a:bodyPr wrap="none">
            <a:spAutoFit/>
          </a:bodyPr>
          <a:lstStyle/>
          <a:p>
            <a:r>
              <a:rPr lang="en-US" dirty="0">
                <a:hlinkClick r:id="rId6"/>
              </a:rPr>
              <a:t>http://</a:t>
            </a:r>
            <a:r>
              <a:rPr lang="en-US" dirty="0" smtClean="0">
                <a:hlinkClick r:id="rId6"/>
              </a:rPr>
              <a:t>www.youtube.com/watch?v=bo3w7R_1tPs</a:t>
            </a:r>
            <a:endParaRPr lang="en-US" dirty="0" smtClean="0"/>
          </a:p>
          <a:p>
            <a:endParaRPr lang="en-US" dirty="0"/>
          </a:p>
        </p:txBody>
      </p:sp>
    </p:spTree>
    <p:extLst>
      <p:ext uri="{BB962C8B-B14F-4D97-AF65-F5344CB8AC3E}">
        <p14:creationId xmlns:p14="http://schemas.microsoft.com/office/powerpoint/2010/main" val="600429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36180" y="162730"/>
            <a:ext cx="11033506" cy="646331"/>
          </a:xfrm>
          <a:prstGeom prst="rect">
            <a:avLst/>
          </a:prstGeom>
          <a:noFill/>
        </p:spPr>
        <p:txBody>
          <a:bodyPr vert="horz" rtlCol="0">
            <a:spAutoFit/>
          </a:bodyPr>
          <a:lstStyle/>
          <a:p>
            <a:r>
              <a:rPr lang="en-US" sz="3600" dirty="0" smtClean="0">
                <a:solidFill>
                  <a:srgbClr val="000000"/>
                </a:solidFill>
                <a:latin typeface="Arial - 35"/>
              </a:rPr>
              <a:t>Wolfgang Amadeus Mozart</a:t>
            </a:r>
            <a:endParaRPr lang="en-US" sz="3600" dirty="0">
              <a:solidFill>
                <a:srgbClr val="000000"/>
              </a:solidFill>
              <a:latin typeface="Arial - 3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52285" y="4394200"/>
            <a:ext cx="6838950" cy="5486400"/>
          </a:xfrm>
          <a:prstGeom prst="rect">
            <a:avLst/>
          </a:prstGeom>
          <a:solidFill>
            <a:scrgbClr r="0" g="0" b="0">
              <a:alpha val="0"/>
            </a:scrgbClr>
          </a:solidFill>
        </p:spPr>
      </p:pic>
      <p:sp>
        <p:nvSpPr>
          <p:cNvPr id="4" name="TextBox 3"/>
          <p:cNvSpPr txBox="1"/>
          <p:nvPr/>
        </p:nvSpPr>
        <p:spPr>
          <a:xfrm>
            <a:off x="229789" y="2387696"/>
            <a:ext cx="17690084" cy="1169551"/>
          </a:xfrm>
          <a:prstGeom prst="rect">
            <a:avLst/>
          </a:prstGeom>
          <a:noFill/>
        </p:spPr>
        <p:txBody>
          <a:bodyPr vert="horz" rtlCol="0">
            <a:spAutoFit/>
          </a:bodyPr>
          <a:lstStyle/>
          <a:p>
            <a:r>
              <a:rPr lang="en-US" sz="3500" dirty="0" smtClean="0">
                <a:solidFill>
                  <a:srgbClr val="000000"/>
                </a:solidFill>
                <a:latin typeface="Bookman Old Style - 47"/>
              </a:rPr>
              <a:t>Child prodigy-</a:t>
            </a:r>
            <a:r>
              <a:rPr lang="en-US" sz="3500" i="1" dirty="0" smtClean="0">
                <a:solidFill>
                  <a:srgbClr val="000000"/>
                </a:solidFill>
                <a:latin typeface="Bookman Old Style - 47"/>
              </a:rPr>
              <a:t>The Marriage of Figaro, The </a:t>
            </a:r>
            <a:r>
              <a:rPr lang="en-US" sz="3500" i="1" dirty="0" smtClean="0">
                <a:solidFill>
                  <a:srgbClr val="000000"/>
                </a:solidFill>
                <a:latin typeface="Bookman Old Style - 47"/>
              </a:rPr>
              <a:t>Magic </a:t>
            </a:r>
            <a:r>
              <a:rPr lang="en-US" sz="3500" i="1" dirty="0" smtClean="0">
                <a:solidFill>
                  <a:srgbClr val="000000"/>
                </a:solidFill>
                <a:latin typeface="Bookman Old Style - 47"/>
              </a:rPr>
              <a:t>Flute and Don  Giovanni</a:t>
            </a:r>
            <a:r>
              <a:rPr lang="en-US" sz="3500" dirty="0" smtClean="0">
                <a:solidFill>
                  <a:srgbClr val="000000"/>
                </a:solidFill>
                <a:latin typeface="Bookman Old Style - 47"/>
              </a:rPr>
              <a:t> are three of the worlds greatest operas.</a:t>
            </a:r>
            <a:endParaRPr lang="en-US" sz="3500" dirty="0">
              <a:solidFill>
                <a:srgbClr val="000000"/>
              </a:solidFill>
              <a:latin typeface="Bookman Old Style - 47"/>
            </a:endParaRPr>
          </a:p>
        </p:txBody>
      </p:sp>
      <p:sp>
        <p:nvSpPr>
          <p:cNvPr id="5" name="TextBox 4">
            <a:hlinkClick r:id="rId3"/>
          </p:cNvPr>
          <p:cNvSpPr txBox="1"/>
          <p:nvPr/>
        </p:nvSpPr>
        <p:spPr>
          <a:xfrm>
            <a:off x="8505816" y="6768068"/>
            <a:ext cx="3963870" cy="738664"/>
          </a:xfrm>
          <a:prstGeom prst="rect">
            <a:avLst/>
          </a:prstGeom>
          <a:noFill/>
        </p:spPr>
        <p:txBody>
          <a:bodyPr vert="horz" wrap="square" rtlCol="0">
            <a:spAutoFit/>
          </a:bodyPr>
          <a:lstStyle/>
          <a:p>
            <a:r>
              <a:rPr lang="en-US" sz="1400" b="1" dirty="0" smtClean="0">
                <a:solidFill>
                  <a:srgbClr val="000000"/>
                </a:solidFill>
                <a:latin typeface="Times New Roman - 19"/>
              </a:rPr>
              <a:t>http://www.youtube.com/watch? v=Zi8vJ_lMxQI&amp;safety_mode=</a:t>
            </a:r>
            <a:r>
              <a:rPr lang="en-US" sz="1400" b="1" dirty="0" err="1" smtClean="0">
                <a:solidFill>
                  <a:srgbClr val="000000"/>
                </a:solidFill>
                <a:latin typeface="Times New Roman - 19"/>
              </a:rPr>
              <a:t>true&amp;persist_safety_mode</a:t>
            </a:r>
            <a:r>
              <a:rPr lang="en-US" sz="1400" b="1" dirty="0" smtClean="0">
                <a:solidFill>
                  <a:srgbClr val="000000"/>
                </a:solidFill>
                <a:latin typeface="Times New Roman - 19"/>
              </a:rPr>
              <a:t>=1 &amp;safe=active</a:t>
            </a:r>
            <a:endParaRPr lang="en-US" sz="1400" b="1" dirty="0">
              <a:solidFill>
                <a:srgbClr val="000000"/>
              </a:solidFill>
              <a:latin typeface="Times New Roman - 19"/>
            </a:endParaRPr>
          </a:p>
        </p:txBody>
      </p:sp>
      <p:sp>
        <p:nvSpPr>
          <p:cNvPr id="6" name="TextBox 5">
            <a:hlinkClick r:id="rId4"/>
          </p:cNvPr>
          <p:cNvSpPr txBox="1"/>
          <p:nvPr/>
        </p:nvSpPr>
        <p:spPr>
          <a:xfrm>
            <a:off x="8509000" y="4775200"/>
            <a:ext cx="4945017" cy="784830"/>
          </a:xfrm>
          <a:prstGeom prst="rect">
            <a:avLst/>
          </a:prstGeom>
          <a:noFill/>
        </p:spPr>
        <p:txBody>
          <a:bodyPr vert="horz" wrap="square" rtlCol="0">
            <a:spAutoFit/>
          </a:bodyPr>
          <a:lstStyle/>
          <a:p>
            <a:r>
              <a:rPr lang="en-US" sz="1500" b="1" smtClean="0">
                <a:solidFill>
                  <a:srgbClr val="000000"/>
                </a:solidFill>
                <a:latin typeface="Times New Roman - 20"/>
              </a:rPr>
              <a:t>http://www.youtube.com/watch? v=Qb_jQBgzU- I&amp;safety_mode=true&amp;persist_safety_mod e=1&amp;safe=active</a:t>
            </a:r>
            <a:endParaRPr lang="en-US" sz="1500" b="1">
              <a:solidFill>
                <a:srgbClr val="000000"/>
              </a:solidFill>
              <a:latin typeface="Times New Roman - 20"/>
            </a:endParaRPr>
          </a:p>
        </p:txBody>
      </p:sp>
      <p:sp>
        <p:nvSpPr>
          <p:cNvPr id="7" name="Rectangle 6"/>
          <p:cNvSpPr/>
          <p:nvPr/>
        </p:nvSpPr>
        <p:spPr>
          <a:xfrm>
            <a:off x="8633499" y="809061"/>
            <a:ext cx="5092997" cy="923330"/>
          </a:xfrm>
          <a:prstGeom prst="rect">
            <a:avLst/>
          </a:prstGeom>
        </p:spPr>
        <p:txBody>
          <a:bodyPr wrap="none">
            <a:spAutoFit/>
          </a:bodyPr>
          <a:lstStyle/>
          <a:p>
            <a:r>
              <a:rPr lang="en-US" dirty="0">
                <a:hlinkClick r:id="rId5"/>
              </a:rPr>
              <a:t>http://</a:t>
            </a:r>
            <a:r>
              <a:rPr lang="en-US" dirty="0" smtClean="0">
                <a:hlinkClick r:id="rId5"/>
              </a:rPr>
              <a:t>www.youtube.com/watch?v=AWRZut6klgE</a:t>
            </a:r>
            <a:r>
              <a:rPr lang="en-US" dirty="0" smtClean="0"/>
              <a:t>     </a:t>
            </a:r>
          </a:p>
          <a:p>
            <a:endParaRPr lang="en-US" dirty="0"/>
          </a:p>
          <a:p>
            <a:r>
              <a:rPr lang="en-US" dirty="0" smtClean="0"/>
              <a:t>bugs</a:t>
            </a:r>
            <a:endParaRPr lang="en-US" dirty="0"/>
          </a:p>
        </p:txBody>
      </p:sp>
      <p:sp>
        <p:nvSpPr>
          <p:cNvPr id="8" name="Rectangle 7"/>
          <p:cNvSpPr/>
          <p:nvPr/>
        </p:nvSpPr>
        <p:spPr>
          <a:xfrm>
            <a:off x="1436180" y="1547725"/>
            <a:ext cx="5777420" cy="923330"/>
          </a:xfrm>
          <a:prstGeom prst="rect">
            <a:avLst/>
          </a:prstGeom>
        </p:spPr>
        <p:txBody>
          <a:bodyPr wrap="square">
            <a:spAutoFit/>
          </a:bodyPr>
          <a:lstStyle/>
          <a:p>
            <a:r>
              <a:rPr lang="en-US" dirty="0" smtClean="0">
                <a:hlinkClick r:id="rId6"/>
              </a:rPr>
              <a:t>http://www.youtube.com/watch?v=I4vW93quOBk</a:t>
            </a:r>
            <a:endParaRPr lang="en-US" dirty="0" smtClean="0"/>
          </a:p>
          <a:p>
            <a:endParaRPr lang="en-US" dirty="0"/>
          </a:p>
          <a:p>
            <a:r>
              <a:rPr lang="en-US" dirty="0" smtClean="0"/>
              <a:t>bugs</a:t>
            </a:r>
            <a:endParaRPr lang="en-US" dirty="0"/>
          </a:p>
        </p:txBody>
      </p:sp>
    </p:spTree>
    <p:extLst>
      <p:ext uri="{BB962C8B-B14F-4D97-AF65-F5344CB8AC3E}">
        <p14:creationId xmlns:p14="http://schemas.microsoft.com/office/powerpoint/2010/main" val="1568360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47116" y="7075"/>
            <a:ext cx="17188561" cy="1754326"/>
          </a:xfrm>
          <a:prstGeom prst="rect">
            <a:avLst/>
          </a:prstGeom>
          <a:noFill/>
        </p:spPr>
        <p:txBody>
          <a:bodyPr vert="horz" rtlCol="0">
            <a:spAutoFit/>
          </a:bodyPr>
          <a:lstStyle/>
          <a:p>
            <a:r>
              <a:rPr lang="en-US" sz="3600" b="1" smtClean="0">
                <a:solidFill>
                  <a:srgbClr val="000000"/>
                </a:solidFill>
                <a:latin typeface="Bookman Old Style - 48"/>
              </a:rPr>
              <a:t>Literature</a:t>
            </a:r>
          </a:p>
          <a:p>
            <a:pPr algn="ctr"/>
            <a:r>
              <a:rPr lang="en-US" sz="3600" b="1" smtClean="0">
                <a:solidFill>
                  <a:srgbClr val="000000"/>
                </a:solidFill>
                <a:latin typeface="Bookman Old Style - 48"/>
              </a:rPr>
              <a:t>T</a:t>
            </a:r>
            <a:r>
              <a:rPr lang="en-US" sz="3600" smtClean="0">
                <a:solidFill>
                  <a:srgbClr val="000000"/>
                </a:solidFill>
                <a:latin typeface="Bookman Old Style - 48"/>
              </a:rPr>
              <a:t>he 18th century also saw the  development of the European  novel.  This appealed to the  growing middle class.</a:t>
            </a:r>
            <a:endParaRPr lang="en-US" sz="360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19271" y="2578843"/>
            <a:ext cx="5544565" cy="7581157"/>
          </a:xfrm>
          <a:prstGeom prst="rect">
            <a:avLst/>
          </a:prstGeom>
          <a:solidFill>
            <a:scrgbClr r="0" g="0" b="0">
              <a:alpha val="0"/>
            </a:scrgbClr>
          </a:solidFill>
        </p:spPr>
      </p:pic>
    </p:spTree>
    <p:extLst>
      <p:ext uri="{BB962C8B-B14F-4D97-AF65-F5344CB8AC3E}">
        <p14:creationId xmlns:p14="http://schemas.microsoft.com/office/powerpoint/2010/main" val="1278957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219332"/>
            <a:ext cx="17644491" cy="3785652"/>
          </a:xfrm>
          <a:prstGeom prst="rect">
            <a:avLst/>
          </a:prstGeom>
          <a:noFill/>
        </p:spPr>
        <p:txBody>
          <a:bodyPr vert="horz" rtlCol="0">
            <a:spAutoFit/>
          </a:bodyPr>
          <a:lstStyle/>
          <a:p>
            <a:pPr algn="ctr"/>
            <a:r>
              <a:rPr lang="en-US" sz="4800" dirty="0" smtClean="0">
                <a:solidFill>
                  <a:srgbClr val="000000"/>
                </a:solidFill>
                <a:latin typeface="Bookman Old Style - 48"/>
              </a:rPr>
              <a:t>Enlightenment also had an  effect of political life.  The  philosophers believed in  natural rights for all people.   These rights included equality  before the law, freedom of  religious worship, freedom of  speech, freedom of the press,  and the right to assemble, hold  property and to pursue  property. </a:t>
            </a:r>
            <a:r>
              <a:rPr lang="en-US" sz="4800" dirty="0" smtClean="0">
                <a:solidFill>
                  <a:srgbClr val="000000"/>
                </a:solidFill>
                <a:latin typeface="Arial - 48"/>
              </a:rPr>
              <a:t> </a:t>
            </a:r>
            <a:endParaRPr lang="en-US" sz="4800" dirty="0">
              <a:solidFill>
                <a:srgbClr val="000000"/>
              </a:solidFill>
              <a:latin typeface="Arial - 48"/>
            </a:endParaRPr>
          </a:p>
        </p:txBody>
      </p:sp>
      <p:sp>
        <p:nvSpPr>
          <p:cNvPr id="3" name="Freeform 2"/>
          <p:cNvSpPr/>
          <p:nvPr/>
        </p:nvSpPr>
        <p:spPr>
          <a:xfrm>
            <a:off x="1879600" y="5689600"/>
            <a:ext cx="2120076" cy="56602"/>
          </a:xfrm>
          <a:custGeom>
            <a:avLst/>
            <a:gdLst/>
            <a:ahLst/>
            <a:cxnLst/>
            <a:rect l="0" t="0" r="0" b="0"/>
            <a:pathLst>
              <a:path w="1181101" h="101601">
                <a:moveTo>
                  <a:pt x="0" y="101600"/>
                </a:moveTo>
                <a:lnTo>
                  <a:pt x="20320" y="87630"/>
                </a:lnTo>
                <a:lnTo>
                  <a:pt x="30480" y="83820"/>
                </a:lnTo>
                <a:lnTo>
                  <a:pt x="41910" y="81280"/>
                </a:lnTo>
                <a:lnTo>
                  <a:pt x="62230" y="78740"/>
                </a:lnTo>
                <a:lnTo>
                  <a:pt x="88900" y="74930"/>
                </a:lnTo>
                <a:lnTo>
                  <a:pt x="125730" y="69850"/>
                </a:lnTo>
                <a:lnTo>
                  <a:pt x="140970" y="66040"/>
                </a:lnTo>
                <a:lnTo>
                  <a:pt x="154940" y="62230"/>
                </a:lnTo>
                <a:lnTo>
                  <a:pt x="166370" y="58420"/>
                </a:lnTo>
                <a:lnTo>
                  <a:pt x="179070" y="55880"/>
                </a:lnTo>
                <a:lnTo>
                  <a:pt x="203200" y="53340"/>
                </a:lnTo>
                <a:lnTo>
                  <a:pt x="217170" y="50800"/>
                </a:lnTo>
                <a:lnTo>
                  <a:pt x="232410" y="48260"/>
                </a:lnTo>
                <a:lnTo>
                  <a:pt x="247650" y="44450"/>
                </a:lnTo>
                <a:lnTo>
                  <a:pt x="261620" y="41910"/>
                </a:lnTo>
                <a:lnTo>
                  <a:pt x="283210" y="40640"/>
                </a:lnTo>
                <a:lnTo>
                  <a:pt x="297180" y="38100"/>
                </a:lnTo>
                <a:lnTo>
                  <a:pt x="332740" y="31750"/>
                </a:lnTo>
                <a:lnTo>
                  <a:pt x="347980" y="29210"/>
                </a:lnTo>
                <a:lnTo>
                  <a:pt x="378460" y="27940"/>
                </a:lnTo>
                <a:lnTo>
                  <a:pt x="394970" y="25400"/>
                </a:lnTo>
                <a:lnTo>
                  <a:pt x="412750" y="22860"/>
                </a:lnTo>
                <a:lnTo>
                  <a:pt x="431800" y="19050"/>
                </a:lnTo>
                <a:lnTo>
                  <a:pt x="449580" y="16510"/>
                </a:lnTo>
                <a:lnTo>
                  <a:pt x="485140" y="15240"/>
                </a:lnTo>
                <a:lnTo>
                  <a:pt x="524510" y="13970"/>
                </a:lnTo>
                <a:lnTo>
                  <a:pt x="543560" y="12700"/>
                </a:lnTo>
                <a:lnTo>
                  <a:pt x="566420" y="11430"/>
                </a:lnTo>
                <a:lnTo>
                  <a:pt x="589280" y="8890"/>
                </a:lnTo>
                <a:lnTo>
                  <a:pt x="612140" y="6350"/>
                </a:lnTo>
                <a:lnTo>
                  <a:pt x="636270" y="3810"/>
                </a:lnTo>
                <a:lnTo>
                  <a:pt x="657860" y="2540"/>
                </a:lnTo>
                <a:lnTo>
                  <a:pt x="699770" y="1270"/>
                </a:lnTo>
                <a:lnTo>
                  <a:pt x="758190" y="0"/>
                </a:lnTo>
                <a:lnTo>
                  <a:pt x="11811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879600" y="6680200"/>
            <a:ext cx="2142873" cy="77828"/>
          </a:xfrm>
          <a:custGeom>
            <a:avLst/>
            <a:gdLst/>
            <a:ahLst/>
            <a:cxnLst/>
            <a:rect l="0" t="0" r="0" b="0"/>
            <a:pathLst>
              <a:path w="1193801" h="139701">
                <a:moveTo>
                  <a:pt x="0" y="139700"/>
                </a:moveTo>
                <a:lnTo>
                  <a:pt x="59690" y="109220"/>
                </a:lnTo>
                <a:lnTo>
                  <a:pt x="69850" y="105410"/>
                </a:lnTo>
                <a:lnTo>
                  <a:pt x="80010" y="101600"/>
                </a:lnTo>
                <a:lnTo>
                  <a:pt x="91440" y="97790"/>
                </a:lnTo>
                <a:lnTo>
                  <a:pt x="106680" y="92710"/>
                </a:lnTo>
                <a:lnTo>
                  <a:pt x="123190" y="88900"/>
                </a:lnTo>
                <a:lnTo>
                  <a:pt x="140970" y="85090"/>
                </a:lnTo>
                <a:lnTo>
                  <a:pt x="157480" y="81280"/>
                </a:lnTo>
                <a:lnTo>
                  <a:pt x="186690" y="78740"/>
                </a:lnTo>
                <a:lnTo>
                  <a:pt x="214630" y="77470"/>
                </a:lnTo>
                <a:lnTo>
                  <a:pt x="242570" y="74930"/>
                </a:lnTo>
                <a:lnTo>
                  <a:pt x="257810" y="72390"/>
                </a:lnTo>
                <a:lnTo>
                  <a:pt x="273050" y="69850"/>
                </a:lnTo>
                <a:lnTo>
                  <a:pt x="288290" y="66040"/>
                </a:lnTo>
                <a:lnTo>
                  <a:pt x="302260" y="62230"/>
                </a:lnTo>
                <a:lnTo>
                  <a:pt x="316230" y="58420"/>
                </a:lnTo>
                <a:lnTo>
                  <a:pt x="332740" y="54610"/>
                </a:lnTo>
                <a:lnTo>
                  <a:pt x="374650" y="46990"/>
                </a:lnTo>
                <a:lnTo>
                  <a:pt x="394970" y="43180"/>
                </a:lnTo>
                <a:lnTo>
                  <a:pt x="415290" y="41910"/>
                </a:lnTo>
                <a:lnTo>
                  <a:pt x="433070" y="40640"/>
                </a:lnTo>
                <a:lnTo>
                  <a:pt x="452120" y="38100"/>
                </a:lnTo>
                <a:lnTo>
                  <a:pt x="472440" y="35560"/>
                </a:lnTo>
                <a:lnTo>
                  <a:pt x="492760" y="31750"/>
                </a:lnTo>
                <a:lnTo>
                  <a:pt x="514350" y="30480"/>
                </a:lnTo>
                <a:lnTo>
                  <a:pt x="538480" y="27940"/>
                </a:lnTo>
                <a:lnTo>
                  <a:pt x="584200" y="26670"/>
                </a:lnTo>
                <a:lnTo>
                  <a:pt x="652780" y="25400"/>
                </a:lnTo>
                <a:lnTo>
                  <a:pt x="768350" y="25400"/>
                </a:lnTo>
                <a:lnTo>
                  <a:pt x="791210" y="24130"/>
                </a:lnTo>
                <a:lnTo>
                  <a:pt x="815340" y="21590"/>
                </a:lnTo>
                <a:lnTo>
                  <a:pt x="840740" y="19050"/>
                </a:lnTo>
                <a:lnTo>
                  <a:pt x="863600" y="17780"/>
                </a:lnTo>
                <a:lnTo>
                  <a:pt x="886460" y="19050"/>
                </a:lnTo>
                <a:lnTo>
                  <a:pt x="908050" y="21590"/>
                </a:lnTo>
                <a:lnTo>
                  <a:pt x="928370" y="21590"/>
                </a:lnTo>
                <a:lnTo>
                  <a:pt x="947420" y="20320"/>
                </a:lnTo>
                <a:lnTo>
                  <a:pt x="984250" y="15240"/>
                </a:lnTo>
                <a:lnTo>
                  <a:pt x="1019810" y="13970"/>
                </a:lnTo>
                <a:lnTo>
                  <a:pt x="1054100" y="12700"/>
                </a:lnTo>
                <a:lnTo>
                  <a:pt x="1083310" y="11430"/>
                </a:lnTo>
                <a:lnTo>
                  <a:pt x="1093470" y="8890"/>
                </a:lnTo>
                <a:lnTo>
                  <a:pt x="1101090" y="6350"/>
                </a:lnTo>
                <a:lnTo>
                  <a:pt x="1132840" y="1270"/>
                </a:lnTo>
                <a:lnTo>
                  <a:pt x="1156970" y="1270"/>
                </a:lnTo>
                <a:lnTo>
                  <a:pt x="1193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996861" y="6748370"/>
            <a:ext cx="1778129" cy="120279"/>
          </a:xfrm>
          <a:custGeom>
            <a:avLst/>
            <a:gdLst/>
            <a:ahLst/>
            <a:cxnLst/>
            <a:rect l="0" t="0" r="0" b="0"/>
            <a:pathLst>
              <a:path w="990601" h="215901">
                <a:moveTo>
                  <a:pt x="990600" y="215900"/>
                </a:moveTo>
                <a:lnTo>
                  <a:pt x="976630" y="209550"/>
                </a:lnTo>
                <a:lnTo>
                  <a:pt x="966470" y="205740"/>
                </a:lnTo>
                <a:lnTo>
                  <a:pt x="951230" y="201930"/>
                </a:lnTo>
                <a:lnTo>
                  <a:pt x="934720" y="198120"/>
                </a:lnTo>
                <a:lnTo>
                  <a:pt x="920750" y="194310"/>
                </a:lnTo>
                <a:lnTo>
                  <a:pt x="909320" y="190500"/>
                </a:lnTo>
                <a:lnTo>
                  <a:pt x="897890" y="185420"/>
                </a:lnTo>
                <a:lnTo>
                  <a:pt x="885190" y="180340"/>
                </a:lnTo>
                <a:lnTo>
                  <a:pt x="855980" y="166370"/>
                </a:lnTo>
                <a:lnTo>
                  <a:pt x="839470" y="160020"/>
                </a:lnTo>
                <a:lnTo>
                  <a:pt x="824230" y="154940"/>
                </a:lnTo>
                <a:lnTo>
                  <a:pt x="807720" y="149860"/>
                </a:lnTo>
                <a:lnTo>
                  <a:pt x="789940" y="144780"/>
                </a:lnTo>
                <a:lnTo>
                  <a:pt x="770890" y="140970"/>
                </a:lnTo>
                <a:lnTo>
                  <a:pt x="730250" y="132080"/>
                </a:lnTo>
                <a:lnTo>
                  <a:pt x="669290" y="118110"/>
                </a:lnTo>
                <a:lnTo>
                  <a:pt x="632460" y="110490"/>
                </a:lnTo>
                <a:lnTo>
                  <a:pt x="612140" y="105410"/>
                </a:lnTo>
                <a:lnTo>
                  <a:pt x="372110" y="59690"/>
                </a:lnTo>
                <a:lnTo>
                  <a:pt x="334010" y="50800"/>
                </a:lnTo>
                <a:lnTo>
                  <a:pt x="297180" y="41910"/>
                </a:lnTo>
                <a:lnTo>
                  <a:pt x="256540" y="34290"/>
                </a:lnTo>
                <a:lnTo>
                  <a:pt x="238760" y="29210"/>
                </a:lnTo>
                <a:lnTo>
                  <a:pt x="222250" y="25400"/>
                </a:lnTo>
                <a:lnTo>
                  <a:pt x="208280" y="21590"/>
                </a:lnTo>
                <a:lnTo>
                  <a:pt x="191770" y="17780"/>
                </a:lnTo>
                <a:lnTo>
                  <a:pt x="176530" y="16510"/>
                </a:lnTo>
                <a:lnTo>
                  <a:pt x="146050" y="13970"/>
                </a:lnTo>
                <a:lnTo>
                  <a:pt x="123190" y="13970"/>
                </a:lnTo>
                <a:lnTo>
                  <a:pt x="87630" y="12700"/>
                </a:lnTo>
                <a:lnTo>
                  <a:pt x="67310" y="8890"/>
                </a:lnTo>
                <a:lnTo>
                  <a:pt x="48260" y="3810"/>
                </a:lnTo>
                <a:lnTo>
                  <a:pt x="39370" y="2540"/>
                </a:ln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213600" y="6601560"/>
            <a:ext cx="3579052" cy="63677"/>
          </a:xfrm>
          <a:custGeom>
            <a:avLst/>
            <a:gdLst/>
            <a:ahLst/>
            <a:cxnLst/>
            <a:rect l="0" t="0" r="0" b="0"/>
            <a:pathLst>
              <a:path w="1993901" h="114301">
                <a:moveTo>
                  <a:pt x="0" y="0"/>
                </a:moveTo>
                <a:lnTo>
                  <a:pt x="20320" y="6350"/>
                </a:lnTo>
                <a:lnTo>
                  <a:pt x="41910" y="10160"/>
                </a:lnTo>
                <a:lnTo>
                  <a:pt x="90170" y="12700"/>
                </a:lnTo>
                <a:lnTo>
                  <a:pt x="101600" y="13970"/>
                </a:lnTo>
                <a:lnTo>
                  <a:pt x="114300" y="16510"/>
                </a:lnTo>
                <a:lnTo>
                  <a:pt x="171450" y="30480"/>
                </a:lnTo>
                <a:lnTo>
                  <a:pt x="187960" y="33020"/>
                </a:lnTo>
                <a:lnTo>
                  <a:pt x="220980" y="35560"/>
                </a:lnTo>
                <a:lnTo>
                  <a:pt x="238760" y="38100"/>
                </a:lnTo>
                <a:lnTo>
                  <a:pt x="257810" y="40640"/>
                </a:lnTo>
                <a:lnTo>
                  <a:pt x="278130" y="44450"/>
                </a:lnTo>
                <a:lnTo>
                  <a:pt x="297180" y="48260"/>
                </a:lnTo>
                <a:lnTo>
                  <a:pt x="332740" y="55880"/>
                </a:lnTo>
                <a:lnTo>
                  <a:pt x="351790" y="58420"/>
                </a:lnTo>
                <a:lnTo>
                  <a:pt x="412750" y="63500"/>
                </a:lnTo>
                <a:lnTo>
                  <a:pt x="436880" y="66040"/>
                </a:lnTo>
                <a:lnTo>
                  <a:pt x="485140" y="73660"/>
                </a:lnTo>
                <a:lnTo>
                  <a:pt x="534670" y="81280"/>
                </a:lnTo>
                <a:lnTo>
                  <a:pt x="557530" y="83820"/>
                </a:lnTo>
                <a:lnTo>
                  <a:pt x="603250" y="86360"/>
                </a:lnTo>
                <a:lnTo>
                  <a:pt x="626110" y="88900"/>
                </a:lnTo>
                <a:lnTo>
                  <a:pt x="650240" y="91440"/>
                </a:lnTo>
                <a:lnTo>
                  <a:pt x="674370" y="95250"/>
                </a:lnTo>
                <a:lnTo>
                  <a:pt x="701040" y="97790"/>
                </a:lnTo>
                <a:lnTo>
                  <a:pt x="756920" y="99060"/>
                </a:lnTo>
                <a:lnTo>
                  <a:pt x="843280" y="101600"/>
                </a:lnTo>
                <a:lnTo>
                  <a:pt x="872490" y="102870"/>
                </a:lnTo>
                <a:lnTo>
                  <a:pt x="901700" y="105410"/>
                </a:lnTo>
                <a:lnTo>
                  <a:pt x="932180" y="107950"/>
                </a:lnTo>
                <a:lnTo>
                  <a:pt x="986790" y="111760"/>
                </a:lnTo>
                <a:lnTo>
                  <a:pt x="1041400" y="113030"/>
                </a:lnTo>
                <a:lnTo>
                  <a:pt x="1404620" y="114300"/>
                </a:lnTo>
                <a:lnTo>
                  <a:pt x="1753870" y="114300"/>
                </a:lnTo>
                <a:lnTo>
                  <a:pt x="1770380" y="113030"/>
                </a:lnTo>
                <a:lnTo>
                  <a:pt x="1785620" y="110490"/>
                </a:lnTo>
                <a:lnTo>
                  <a:pt x="1799590" y="107950"/>
                </a:lnTo>
                <a:lnTo>
                  <a:pt x="1827530" y="104140"/>
                </a:lnTo>
                <a:lnTo>
                  <a:pt x="1871980" y="101600"/>
                </a:lnTo>
                <a:lnTo>
                  <a:pt x="1883410" y="100330"/>
                </a:lnTo>
                <a:lnTo>
                  <a:pt x="1894840" y="97790"/>
                </a:lnTo>
                <a:lnTo>
                  <a:pt x="1906270" y="95250"/>
                </a:lnTo>
                <a:lnTo>
                  <a:pt x="1939290" y="87630"/>
                </a:lnTo>
                <a:lnTo>
                  <a:pt x="1993900" y="762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0110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95338" y="965200"/>
            <a:ext cx="16459073" cy="3477875"/>
          </a:xfrm>
          <a:prstGeom prst="rect">
            <a:avLst/>
          </a:prstGeom>
          <a:noFill/>
        </p:spPr>
        <p:txBody>
          <a:bodyPr vert="horz" rtlCol="0">
            <a:spAutoFit/>
          </a:bodyPr>
          <a:lstStyle/>
          <a:p>
            <a:pPr algn="ctr"/>
            <a:r>
              <a:rPr lang="en-US" sz="4400" dirty="0" smtClean="0">
                <a:solidFill>
                  <a:srgbClr val="000000"/>
                </a:solidFill>
                <a:latin typeface="Bookman Old Style - 47"/>
              </a:rPr>
              <a:t>But how to establish these  rights and preserve them?   Most philosophers believed  we needed to be governed by  enlightened rulers.   Enlightened rulers </a:t>
            </a:r>
            <a:r>
              <a:rPr lang="en-US" sz="4400" b="1" dirty="0" smtClean="0">
                <a:solidFill>
                  <a:srgbClr val="000000"/>
                </a:solidFill>
                <a:latin typeface="Bookman Old Style - 47"/>
              </a:rPr>
              <a:t>should</a:t>
            </a:r>
            <a:r>
              <a:rPr lang="en-US" sz="4400" dirty="0" smtClean="0">
                <a:solidFill>
                  <a:srgbClr val="000000"/>
                </a:solidFill>
                <a:latin typeface="Bookman Old Style - 47"/>
              </a:rPr>
              <a:t>  protect the natural rights and  enforce the laws fairly for all  subjects.  Possible????</a:t>
            </a:r>
            <a:endParaRPr lang="en-US" sz="4400" dirty="0">
              <a:solidFill>
                <a:srgbClr val="000000"/>
              </a:solidFill>
              <a:latin typeface="Bookman Old Style - 47"/>
            </a:endParaRPr>
          </a:p>
        </p:txBody>
      </p:sp>
    </p:spTree>
    <p:extLst>
      <p:ext uri="{BB962C8B-B14F-4D97-AF65-F5344CB8AC3E}">
        <p14:creationId xmlns:p14="http://schemas.microsoft.com/office/powerpoint/2010/main" val="4019436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11200" y="256307"/>
            <a:ext cx="17526000" cy="9871332"/>
          </a:xfrm>
          <a:prstGeom prst="rect">
            <a:avLst/>
          </a:prstGeom>
          <a:solidFill>
            <a:scrgbClr r="0" g="0" b="0">
              <a:alpha val="0"/>
            </a:scrgbClr>
          </a:solidFill>
        </p:spPr>
      </p:pic>
      <p:sp>
        <p:nvSpPr>
          <p:cNvPr id="3" name="Oval 2"/>
          <p:cNvSpPr/>
          <p:nvPr/>
        </p:nvSpPr>
        <p:spPr>
          <a:xfrm>
            <a:off x="8981821" y="1160334"/>
            <a:ext cx="2863240" cy="93223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369361" y="367911"/>
            <a:ext cx="2484819" cy="424513"/>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231108" y="240557"/>
            <a:ext cx="1983296" cy="657994"/>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3085192" y="220747"/>
            <a:ext cx="1458978" cy="1456079"/>
          </a:xfrm>
          <a:custGeom>
            <a:avLst/>
            <a:gdLst/>
            <a:ahLst/>
            <a:cxnLst/>
            <a:rect l="0" t="0" r="0" b="0"/>
            <a:pathLst>
              <a:path w="812801" h="2613661">
                <a:moveTo>
                  <a:pt x="596900" y="2613660"/>
                </a:moveTo>
                <a:lnTo>
                  <a:pt x="551180" y="2613660"/>
                </a:lnTo>
                <a:lnTo>
                  <a:pt x="542290" y="2611120"/>
                </a:lnTo>
                <a:lnTo>
                  <a:pt x="518160" y="2594610"/>
                </a:lnTo>
                <a:lnTo>
                  <a:pt x="492760" y="2575560"/>
                </a:lnTo>
                <a:lnTo>
                  <a:pt x="468630" y="2562860"/>
                </a:lnTo>
                <a:lnTo>
                  <a:pt x="452120" y="2552700"/>
                </a:lnTo>
                <a:lnTo>
                  <a:pt x="427990" y="2532380"/>
                </a:lnTo>
                <a:lnTo>
                  <a:pt x="402590" y="2517140"/>
                </a:lnTo>
                <a:lnTo>
                  <a:pt x="378460" y="2505710"/>
                </a:lnTo>
                <a:lnTo>
                  <a:pt x="367030" y="2501900"/>
                </a:lnTo>
                <a:lnTo>
                  <a:pt x="353060" y="2493010"/>
                </a:lnTo>
                <a:lnTo>
                  <a:pt x="328930" y="2472690"/>
                </a:lnTo>
                <a:lnTo>
                  <a:pt x="304800" y="2448560"/>
                </a:lnTo>
                <a:lnTo>
                  <a:pt x="279400" y="2419350"/>
                </a:lnTo>
                <a:lnTo>
                  <a:pt x="257810" y="2391410"/>
                </a:lnTo>
                <a:lnTo>
                  <a:pt x="252730" y="2385060"/>
                </a:lnTo>
                <a:lnTo>
                  <a:pt x="228600" y="2336800"/>
                </a:lnTo>
                <a:lnTo>
                  <a:pt x="218440" y="2317750"/>
                </a:lnTo>
                <a:lnTo>
                  <a:pt x="198120" y="2291080"/>
                </a:lnTo>
                <a:lnTo>
                  <a:pt x="173990" y="2239010"/>
                </a:lnTo>
                <a:lnTo>
                  <a:pt x="152400" y="2180590"/>
                </a:lnTo>
                <a:lnTo>
                  <a:pt x="129540" y="2124710"/>
                </a:lnTo>
                <a:lnTo>
                  <a:pt x="109220" y="2073910"/>
                </a:lnTo>
                <a:lnTo>
                  <a:pt x="85090" y="2005330"/>
                </a:lnTo>
                <a:lnTo>
                  <a:pt x="66040" y="1927860"/>
                </a:lnTo>
                <a:lnTo>
                  <a:pt x="55880" y="1898650"/>
                </a:lnTo>
                <a:lnTo>
                  <a:pt x="40640" y="1817370"/>
                </a:lnTo>
                <a:lnTo>
                  <a:pt x="34290" y="1752600"/>
                </a:lnTo>
                <a:lnTo>
                  <a:pt x="29210" y="1731010"/>
                </a:lnTo>
                <a:lnTo>
                  <a:pt x="22860" y="1678940"/>
                </a:lnTo>
                <a:lnTo>
                  <a:pt x="16510" y="1657350"/>
                </a:lnTo>
                <a:lnTo>
                  <a:pt x="11430" y="1584960"/>
                </a:lnTo>
                <a:lnTo>
                  <a:pt x="1270" y="1510030"/>
                </a:lnTo>
                <a:lnTo>
                  <a:pt x="0" y="1435100"/>
                </a:lnTo>
                <a:lnTo>
                  <a:pt x="0" y="1178560"/>
                </a:lnTo>
                <a:lnTo>
                  <a:pt x="10160" y="1102360"/>
                </a:lnTo>
                <a:lnTo>
                  <a:pt x="21590" y="1051560"/>
                </a:lnTo>
                <a:lnTo>
                  <a:pt x="29210" y="979170"/>
                </a:lnTo>
                <a:lnTo>
                  <a:pt x="34290" y="960120"/>
                </a:lnTo>
                <a:lnTo>
                  <a:pt x="44450" y="909320"/>
                </a:lnTo>
                <a:lnTo>
                  <a:pt x="67310" y="845820"/>
                </a:lnTo>
                <a:lnTo>
                  <a:pt x="92710" y="789940"/>
                </a:lnTo>
                <a:lnTo>
                  <a:pt x="97790" y="772160"/>
                </a:lnTo>
                <a:lnTo>
                  <a:pt x="107950" y="731520"/>
                </a:lnTo>
                <a:lnTo>
                  <a:pt x="115570" y="715010"/>
                </a:lnTo>
                <a:lnTo>
                  <a:pt x="123190" y="699770"/>
                </a:lnTo>
                <a:lnTo>
                  <a:pt x="148590" y="641350"/>
                </a:lnTo>
                <a:lnTo>
                  <a:pt x="160020" y="615950"/>
                </a:lnTo>
                <a:lnTo>
                  <a:pt x="162560" y="598170"/>
                </a:lnTo>
                <a:lnTo>
                  <a:pt x="166370" y="591820"/>
                </a:lnTo>
                <a:lnTo>
                  <a:pt x="189230" y="566420"/>
                </a:lnTo>
                <a:lnTo>
                  <a:pt x="210820" y="528320"/>
                </a:lnTo>
                <a:lnTo>
                  <a:pt x="232410" y="495300"/>
                </a:lnTo>
                <a:lnTo>
                  <a:pt x="245110" y="482600"/>
                </a:lnTo>
                <a:lnTo>
                  <a:pt x="252730" y="477520"/>
                </a:lnTo>
                <a:lnTo>
                  <a:pt x="264160" y="464820"/>
                </a:lnTo>
                <a:lnTo>
                  <a:pt x="283210" y="439420"/>
                </a:lnTo>
                <a:lnTo>
                  <a:pt x="299720" y="422910"/>
                </a:lnTo>
                <a:lnTo>
                  <a:pt x="448310" y="273050"/>
                </a:lnTo>
                <a:lnTo>
                  <a:pt x="467360" y="257810"/>
                </a:lnTo>
                <a:lnTo>
                  <a:pt x="477520" y="251460"/>
                </a:lnTo>
                <a:lnTo>
                  <a:pt x="482600" y="243840"/>
                </a:lnTo>
                <a:lnTo>
                  <a:pt x="487680" y="236220"/>
                </a:lnTo>
                <a:lnTo>
                  <a:pt x="490220" y="228600"/>
                </a:lnTo>
                <a:lnTo>
                  <a:pt x="500380" y="213360"/>
                </a:lnTo>
                <a:lnTo>
                  <a:pt x="514350" y="198120"/>
                </a:lnTo>
                <a:lnTo>
                  <a:pt x="537210" y="179070"/>
                </a:lnTo>
                <a:lnTo>
                  <a:pt x="553720" y="157480"/>
                </a:lnTo>
                <a:lnTo>
                  <a:pt x="575310" y="123190"/>
                </a:lnTo>
                <a:lnTo>
                  <a:pt x="595630" y="101600"/>
                </a:lnTo>
                <a:lnTo>
                  <a:pt x="621030" y="64770"/>
                </a:lnTo>
                <a:lnTo>
                  <a:pt x="645160" y="39370"/>
                </a:lnTo>
                <a:lnTo>
                  <a:pt x="666750" y="19050"/>
                </a:lnTo>
                <a:lnTo>
                  <a:pt x="681990" y="7620"/>
                </a:lnTo>
                <a:lnTo>
                  <a:pt x="702310" y="2540"/>
                </a:lnTo>
                <a:lnTo>
                  <a:pt x="713740" y="0"/>
                </a:lnTo>
                <a:lnTo>
                  <a:pt x="722630" y="1270"/>
                </a:lnTo>
                <a:lnTo>
                  <a:pt x="730250" y="2540"/>
                </a:lnTo>
                <a:lnTo>
                  <a:pt x="746760" y="10160"/>
                </a:lnTo>
                <a:lnTo>
                  <a:pt x="758190" y="15240"/>
                </a:lnTo>
                <a:lnTo>
                  <a:pt x="812800" y="482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5342045" y="1528245"/>
            <a:ext cx="2735582" cy="516491"/>
          </a:xfrm>
          <a:custGeom>
            <a:avLst/>
            <a:gdLst/>
            <a:ahLst/>
            <a:cxnLst/>
            <a:rect l="0" t="0" r="0" b="0"/>
            <a:pathLst>
              <a:path w="1524001" h="927101">
                <a:moveTo>
                  <a:pt x="0" y="0"/>
                </a:moveTo>
                <a:lnTo>
                  <a:pt x="29210" y="29210"/>
                </a:lnTo>
                <a:lnTo>
                  <a:pt x="48260" y="55880"/>
                </a:lnTo>
                <a:lnTo>
                  <a:pt x="71120" y="82550"/>
                </a:lnTo>
                <a:lnTo>
                  <a:pt x="96520" y="109220"/>
                </a:lnTo>
                <a:lnTo>
                  <a:pt x="114300" y="128270"/>
                </a:lnTo>
                <a:lnTo>
                  <a:pt x="134620" y="156210"/>
                </a:lnTo>
                <a:lnTo>
                  <a:pt x="157480" y="181610"/>
                </a:lnTo>
                <a:lnTo>
                  <a:pt x="186690" y="212090"/>
                </a:lnTo>
                <a:lnTo>
                  <a:pt x="276860" y="302260"/>
                </a:lnTo>
                <a:lnTo>
                  <a:pt x="318770" y="334010"/>
                </a:lnTo>
                <a:lnTo>
                  <a:pt x="349250" y="363220"/>
                </a:lnTo>
                <a:lnTo>
                  <a:pt x="370840" y="384810"/>
                </a:lnTo>
                <a:lnTo>
                  <a:pt x="400050" y="406400"/>
                </a:lnTo>
                <a:lnTo>
                  <a:pt x="426720" y="429260"/>
                </a:lnTo>
                <a:lnTo>
                  <a:pt x="445770" y="453390"/>
                </a:lnTo>
                <a:lnTo>
                  <a:pt x="453390" y="459740"/>
                </a:lnTo>
                <a:lnTo>
                  <a:pt x="483870" y="480060"/>
                </a:lnTo>
                <a:lnTo>
                  <a:pt x="502920" y="499110"/>
                </a:lnTo>
                <a:lnTo>
                  <a:pt x="528320" y="528320"/>
                </a:lnTo>
                <a:lnTo>
                  <a:pt x="549910" y="542290"/>
                </a:lnTo>
                <a:lnTo>
                  <a:pt x="571500" y="553720"/>
                </a:lnTo>
                <a:lnTo>
                  <a:pt x="599440" y="576580"/>
                </a:lnTo>
                <a:lnTo>
                  <a:pt x="626110" y="599440"/>
                </a:lnTo>
                <a:lnTo>
                  <a:pt x="660400" y="624840"/>
                </a:lnTo>
                <a:lnTo>
                  <a:pt x="685800" y="645160"/>
                </a:lnTo>
                <a:lnTo>
                  <a:pt x="715010" y="659130"/>
                </a:lnTo>
                <a:lnTo>
                  <a:pt x="736600" y="669290"/>
                </a:lnTo>
                <a:lnTo>
                  <a:pt x="773430" y="695960"/>
                </a:lnTo>
                <a:lnTo>
                  <a:pt x="811530" y="713740"/>
                </a:lnTo>
                <a:lnTo>
                  <a:pt x="844550" y="728980"/>
                </a:lnTo>
                <a:lnTo>
                  <a:pt x="906780" y="763270"/>
                </a:lnTo>
                <a:lnTo>
                  <a:pt x="952500" y="782320"/>
                </a:lnTo>
                <a:lnTo>
                  <a:pt x="993140" y="800100"/>
                </a:lnTo>
                <a:lnTo>
                  <a:pt x="1014730" y="808990"/>
                </a:lnTo>
                <a:lnTo>
                  <a:pt x="1057910" y="829310"/>
                </a:lnTo>
                <a:lnTo>
                  <a:pt x="1104900" y="850900"/>
                </a:lnTo>
                <a:lnTo>
                  <a:pt x="1112520" y="854710"/>
                </a:lnTo>
                <a:lnTo>
                  <a:pt x="1134110" y="859790"/>
                </a:lnTo>
                <a:lnTo>
                  <a:pt x="1155700" y="863600"/>
                </a:lnTo>
                <a:lnTo>
                  <a:pt x="1196340" y="877570"/>
                </a:lnTo>
                <a:lnTo>
                  <a:pt x="1236980" y="889000"/>
                </a:lnTo>
                <a:lnTo>
                  <a:pt x="1280160" y="901700"/>
                </a:lnTo>
                <a:lnTo>
                  <a:pt x="1306830" y="909320"/>
                </a:lnTo>
                <a:lnTo>
                  <a:pt x="1346200" y="913130"/>
                </a:lnTo>
                <a:lnTo>
                  <a:pt x="1383030" y="915670"/>
                </a:lnTo>
                <a:lnTo>
                  <a:pt x="1424940" y="924560"/>
                </a:lnTo>
                <a:lnTo>
                  <a:pt x="1466850" y="927100"/>
                </a:lnTo>
                <a:lnTo>
                  <a:pt x="1524000" y="9271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06423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47116" y="240557"/>
            <a:ext cx="17182084" cy="7294305"/>
          </a:xfrm>
          <a:prstGeom prst="rect">
            <a:avLst/>
          </a:prstGeom>
          <a:noFill/>
        </p:spPr>
        <p:txBody>
          <a:bodyPr vert="horz" wrap="square" rtlCol="0">
            <a:spAutoFit/>
          </a:bodyPr>
          <a:lstStyle/>
          <a:p>
            <a:pPr algn="ctr"/>
            <a:r>
              <a:rPr lang="en-US" sz="3600" b="1" dirty="0" smtClean="0">
                <a:solidFill>
                  <a:srgbClr val="000000"/>
                </a:solidFill>
                <a:latin typeface="Bookman Old Style - 48"/>
              </a:rPr>
              <a:t>Prussia</a:t>
            </a:r>
          </a:p>
          <a:p>
            <a:pPr algn="ctr"/>
            <a:r>
              <a:rPr lang="en-US" sz="5400" b="1" dirty="0" smtClean="0">
                <a:solidFill>
                  <a:srgbClr val="000000"/>
                </a:solidFill>
                <a:latin typeface="Bookman Old Style - 48"/>
              </a:rPr>
              <a:t>F</a:t>
            </a:r>
            <a:r>
              <a:rPr lang="en-US" sz="5400" dirty="0" smtClean="0">
                <a:solidFill>
                  <a:srgbClr val="000000"/>
                </a:solidFill>
                <a:latin typeface="Bookman Old Style - 48"/>
              </a:rPr>
              <a:t>rederick William I- no way!  He  demanded total devotion.</a:t>
            </a:r>
          </a:p>
          <a:p>
            <a:pPr algn="ctr"/>
            <a:endParaRPr lang="en-US" sz="5400" dirty="0" smtClean="0">
              <a:solidFill>
                <a:srgbClr val="000000"/>
              </a:solidFill>
              <a:latin typeface="Bookman Old Style - 48"/>
            </a:endParaRPr>
          </a:p>
          <a:p>
            <a:pPr algn="ctr"/>
            <a:r>
              <a:rPr lang="en-US" sz="5400" dirty="0" smtClean="0">
                <a:solidFill>
                  <a:srgbClr val="000000"/>
                </a:solidFill>
                <a:latin typeface="Bookman Old Style - 48"/>
              </a:rPr>
              <a:t>Frederick II -Frederick the  Great-very educated, knew  about the Enlightenment ideas,  allowed some freedom of speech  and press, some religious  toleration, but maintained  serfdom and rigid social  structure.</a:t>
            </a:r>
            <a:endParaRPr lang="en-US" sz="5400" dirty="0">
              <a:solidFill>
                <a:srgbClr val="000000"/>
              </a:solidFill>
              <a:latin typeface="Bookman Old Style - 48"/>
            </a:endParaRPr>
          </a:p>
        </p:txBody>
      </p:sp>
    </p:spTree>
    <p:extLst>
      <p:ext uri="{BB962C8B-B14F-4D97-AF65-F5344CB8AC3E}">
        <p14:creationId xmlns:p14="http://schemas.microsoft.com/office/powerpoint/2010/main" val="342396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85417" y="731364"/>
            <a:ext cx="16459073" cy="2308324"/>
          </a:xfrm>
          <a:prstGeom prst="rect">
            <a:avLst/>
          </a:prstGeom>
          <a:noFill/>
        </p:spPr>
        <p:txBody>
          <a:bodyPr vert="horz" rtlCol="0">
            <a:spAutoFit/>
          </a:bodyPr>
          <a:lstStyle/>
          <a:p>
            <a:pPr algn="ctr"/>
            <a:r>
              <a:rPr lang="en-US" sz="4800" dirty="0" smtClean="0">
                <a:solidFill>
                  <a:srgbClr val="000000"/>
                </a:solidFill>
                <a:latin typeface="Bookman Old Style - 48"/>
              </a:rPr>
              <a:t>Copernicus believed in a  heliocentric or sun centered  idea of the universe.  A more  accurate explanation than  the Ptolemaic system.</a:t>
            </a:r>
            <a:endParaRPr lang="en-US" sz="48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747000" y="3156887"/>
            <a:ext cx="8776653" cy="7003113"/>
          </a:xfrm>
          <a:prstGeom prst="rect">
            <a:avLst/>
          </a:prstGeom>
          <a:solidFill>
            <a:scrgbClr r="0" g="0" b="0">
              <a:alpha val="0"/>
            </a:scrgbClr>
          </a:solidFill>
        </p:spPr>
      </p:pic>
    </p:spTree>
    <p:extLst>
      <p:ext uri="{BB962C8B-B14F-4D97-AF65-F5344CB8AC3E}">
        <p14:creationId xmlns:p14="http://schemas.microsoft.com/office/powerpoint/2010/main" val="2334402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2285" y="1346200"/>
            <a:ext cx="16672115" cy="4524315"/>
          </a:xfrm>
          <a:prstGeom prst="rect">
            <a:avLst/>
          </a:prstGeom>
          <a:noFill/>
        </p:spPr>
        <p:txBody>
          <a:bodyPr vert="horz" wrap="square" rtlCol="0">
            <a:spAutoFit/>
          </a:bodyPr>
          <a:lstStyle/>
          <a:p>
            <a:pPr algn="ctr"/>
            <a:r>
              <a:rPr lang="en-US" sz="4800" dirty="0" smtClean="0">
                <a:solidFill>
                  <a:srgbClr val="000000"/>
                </a:solidFill>
                <a:latin typeface="Bookman Old Style - 48"/>
              </a:rPr>
              <a:t>Austrian Empire</a:t>
            </a:r>
          </a:p>
          <a:p>
            <a:pPr algn="ctr"/>
            <a:r>
              <a:rPr lang="en-US" sz="4800" dirty="0" smtClean="0">
                <a:solidFill>
                  <a:srgbClr val="000000"/>
                </a:solidFill>
                <a:latin typeface="Bookman Old Style - 48"/>
              </a:rPr>
              <a:t>Difficult to rule because many  different languages, religions  and cultures were represented.   Maria Theresa made no reforms  but did help the serfs.  Her son  Joseph II made huge reforms  (equality in law, religious  reforms, ended serfdom etc.)  (These actions failed, everyone  was angry)</a:t>
            </a:r>
            <a:endParaRPr lang="en-US" sz="4800" dirty="0">
              <a:solidFill>
                <a:srgbClr val="000000"/>
              </a:solidFill>
              <a:latin typeface="Bookman Old Style - 48"/>
            </a:endParaRPr>
          </a:p>
        </p:txBody>
      </p:sp>
    </p:spTree>
    <p:extLst>
      <p:ext uri="{BB962C8B-B14F-4D97-AF65-F5344CB8AC3E}">
        <p14:creationId xmlns:p14="http://schemas.microsoft.com/office/powerpoint/2010/main" val="52072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71322" y="279400"/>
            <a:ext cx="16550259" cy="2246769"/>
          </a:xfrm>
          <a:prstGeom prst="rect">
            <a:avLst/>
          </a:prstGeom>
          <a:noFill/>
        </p:spPr>
        <p:txBody>
          <a:bodyPr vert="horz" rtlCol="0">
            <a:spAutoFit/>
          </a:bodyPr>
          <a:lstStyle/>
          <a:p>
            <a:r>
              <a:rPr lang="en-US" sz="3500" b="1" dirty="0" smtClean="0">
                <a:solidFill>
                  <a:srgbClr val="000000"/>
                </a:solidFill>
                <a:latin typeface="Bookman Old Style - 47"/>
              </a:rPr>
              <a:t>Russia</a:t>
            </a:r>
            <a:r>
              <a:rPr lang="en-US" sz="3500" dirty="0" smtClean="0">
                <a:solidFill>
                  <a:srgbClr val="000000"/>
                </a:solidFill>
                <a:latin typeface="Bookman Old Style - 47"/>
              </a:rPr>
              <a:t>- Catherine the Great</a:t>
            </a:r>
          </a:p>
          <a:p>
            <a:r>
              <a:rPr lang="en-US" sz="3500" dirty="0" smtClean="0">
                <a:solidFill>
                  <a:srgbClr val="000000"/>
                </a:solidFill>
                <a:latin typeface="Bookman Old Style - 47"/>
              </a:rPr>
              <a:t>Took over after husband  murdered.  She was smart,  and liked reforms but did  nothing because she needed  the support of the nobility.   Greatly expanded territory of  Russia.</a:t>
            </a:r>
            <a:endParaRPr lang="en-US" sz="3500" dirty="0">
              <a:solidFill>
                <a:srgbClr val="000000"/>
              </a:solidFill>
              <a:latin typeface="Bookman Old Style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55600" y="2766860"/>
            <a:ext cx="3829812" cy="6951180"/>
          </a:xfrm>
          <a:prstGeom prst="rect">
            <a:avLst/>
          </a:prstGeom>
          <a:solidFill>
            <a:scrgbClr r="0" g="0" b="0">
              <a:alpha val="0"/>
            </a:scrgbClr>
          </a:solidFill>
        </p:spPr>
      </p:pic>
    </p:spTree>
    <p:extLst>
      <p:ext uri="{BB962C8B-B14F-4D97-AF65-F5344CB8AC3E}">
        <p14:creationId xmlns:p14="http://schemas.microsoft.com/office/powerpoint/2010/main" val="1326388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4287" y="2565400"/>
            <a:ext cx="16367887" cy="3477875"/>
          </a:xfrm>
          <a:prstGeom prst="rect">
            <a:avLst/>
          </a:prstGeom>
          <a:noFill/>
        </p:spPr>
        <p:txBody>
          <a:bodyPr vert="horz" rtlCol="0">
            <a:spAutoFit/>
          </a:bodyPr>
          <a:lstStyle/>
          <a:p>
            <a:pPr algn="ctr"/>
            <a:r>
              <a:rPr lang="en-US" sz="4400" dirty="0" smtClean="0">
                <a:solidFill>
                  <a:srgbClr val="000000"/>
                </a:solidFill>
                <a:latin typeface="Bookman Old Style - 48"/>
              </a:rPr>
              <a:t>Russia, Prussia and Austrian  rulers did not use their  power to make reforms, they  taxed more to create huge  armies to wage war and gain  more power.  Balance of  Power- idea that states  should have equal power, to  prevent one from dominating  the others.  This did not  mean they wanted peace.</a:t>
            </a:r>
            <a:endParaRPr lang="en-US" sz="4400" dirty="0">
              <a:solidFill>
                <a:srgbClr val="000000"/>
              </a:solidFill>
              <a:latin typeface="Bookman Old Style - 48"/>
            </a:endParaRPr>
          </a:p>
        </p:txBody>
      </p:sp>
    </p:spTree>
    <p:extLst>
      <p:ext uri="{BB962C8B-B14F-4D97-AF65-F5344CB8AC3E}">
        <p14:creationId xmlns:p14="http://schemas.microsoft.com/office/powerpoint/2010/main" val="694395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0"/>
            <a:ext cx="11717401" cy="261610"/>
          </a:xfrm>
          <a:prstGeom prst="rect">
            <a:avLst/>
          </a:prstGeom>
          <a:noFill/>
        </p:spPr>
        <p:txBody>
          <a:bodyPr vert="horz" rtlCol="0">
            <a:spAutoFit/>
          </a:bodyPr>
          <a:lstStyle/>
          <a:p>
            <a:pPr algn="ctr"/>
            <a:r>
              <a:rPr lang="en-US" sz="1100" smtClean="0">
                <a:solidFill>
                  <a:srgbClr val="000000"/>
                </a:solidFill>
                <a:latin typeface="Arial - 15"/>
              </a:rPr>
              <a:t>French Indian War-North America's part in the 7 Year Wars</a:t>
            </a:r>
            <a:endParaRPr lang="en-US" sz="1100">
              <a:solidFill>
                <a:srgbClr val="000000"/>
              </a:solidFill>
              <a:latin typeface="Arial - 1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73558" y="311309"/>
            <a:ext cx="17303242" cy="9035891"/>
          </a:xfrm>
          <a:prstGeom prst="rect">
            <a:avLst/>
          </a:prstGeom>
          <a:solidFill>
            <a:scrgbClr r="0" g="0" b="0">
              <a:alpha val="0"/>
            </a:scrgbClr>
          </a:solidFill>
        </p:spPr>
      </p:pic>
    </p:spTree>
    <p:extLst>
      <p:ext uri="{BB962C8B-B14F-4D97-AF65-F5344CB8AC3E}">
        <p14:creationId xmlns:p14="http://schemas.microsoft.com/office/powerpoint/2010/main" val="2161696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736600"/>
            <a:ext cx="17210151" cy="4832092"/>
          </a:xfrm>
          <a:prstGeom prst="rect">
            <a:avLst/>
          </a:prstGeom>
          <a:noFill/>
        </p:spPr>
        <p:txBody>
          <a:bodyPr vert="horz" wrap="square" rtlCol="0">
            <a:spAutoFit/>
          </a:bodyPr>
          <a:lstStyle/>
          <a:p>
            <a:pPr algn="ctr"/>
            <a:r>
              <a:rPr lang="en-US" sz="4400" dirty="0" smtClean="0">
                <a:solidFill>
                  <a:srgbClr val="000000"/>
                </a:solidFill>
                <a:latin typeface="Bookman Old Style - 47"/>
              </a:rPr>
              <a:t>French and British colonies were  set up differently.  French North  America was run by the French  government as a trading area.  (furs, leather, fish, timber)  not  many French residents in N.A. so  populated very </a:t>
            </a:r>
            <a:r>
              <a:rPr lang="en-US" sz="4400" dirty="0" smtClean="0">
                <a:solidFill>
                  <a:srgbClr val="000000"/>
                </a:solidFill>
                <a:latin typeface="Bookman Old Style - 47"/>
              </a:rPr>
              <a:t>sparsely.  </a:t>
            </a:r>
            <a:r>
              <a:rPr lang="en-US" sz="4400" dirty="0" smtClean="0">
                <a:solidFill>
                  <a:srgbClr val="000000"/>
                </a:solidFill>
                <a:latin typeface="Bookman Old Style - 47"/>
              </a:rPr>
              <a:t>British  colonies were more populated (1  million).  Fought over 2 areas  (modern day Nova Scotia and the  Ohio River Valley).French had  the support of the Indians, The  French had more troops in N.A.  but not enough naval support.  </a:t>
            </a:r>
            <a:endParaRPr lang="en-US" sz="4400" dirty="0">
              <a:solidFill>
                <a:srgbClr val="000000"/>
              </a:solidFill>
              <a:latin typeface="Bookman Old Style - 47"/>
            </a:endParaRPr>
          </a:p>
        </p:txBody>
      </p:sp>
    </p:spTree>
    <p:extLst>
      <p:ext uri="{BB962C8B-B14F-4D97-AF65-F5344CB8AC3E}">
        <p14:creationId xmlns:p14="http://schemas.microsoft.com/office/powerpoint/2010/main" val="3153677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9151" y="120279"/>
            <a:ext cx="17188561" cy="3046988"/>
          </a:xfrm>
          <a:prstGeom prst="rect">
            <a:avLst/>
          </a:prstGeom>
          <a:noFill/>
        </p:spPr>
        <p:txBody>
          <a:bodyPr vert="horz" rtlCol="0">
            <a:spAutoFit/>
          </a:bodyPr>
          <a:lstStyle/>
          <a:p>
            <a:pPr algn="ctr"/>
            <a:r>
              <a:rPr lang="en-US" sz="4800" dirty="0" smtClean="0">
                <a:solidFill>
                  <a:srgbClr val="000000"/>
                </a:solidFill>
                <a:latin typeface="Bookman Old Style - 48"/>
              </a:rPr>
              <a:t>Treaty of Paris-French forced  to make peace.  Canada and  lands east of the Mississippi  were given to England.  Spain  </a:t>
            </a:r>
            <a:r>
              <a:rPr lang="en-US" sz="4800" dirty="0" smtClean="0">
                <a:solidFill>
                  <a:srgbClr val="000000"/>
                </a:solidFill>
                <a:latin typeface="Bookman Old Style - 48"/>
              </a:rPr>
              <a:t>transferred </a:t>
            </a:r>
            <a:r>
              <a:rPr lang="en-US" sz="4800" dirty="0" smtClean="0">
                <a:solidFill>
                  <a:srgbClr val="000000"/>
                </a:solidFill>
                <a:latin typeface="Bookman Old Style - 48"/>
              </a:rPr>
              <a:t>Florida to England.   France gave their Louisiana  territory to the Spanish.</a:t>
            </a:r>
            <a:endParaRPr lang="en-US" sz="4800" dirty="0">
              <a:solidFill>
                <a:srgbClr val="000000"/>
              </a:solidFill>
              <a:latin typeface="Bookman Old Style - 48"/>
            </a:endParaRPr>
          </a:p>
        </p:txBody>
      </p:sp>
    </p:spTree>
    <p:extLst>
      <p:ext uri="{BB962C8B-B14F-4D97-AF65-F5344CB8AC3E}">
        <p14:creationId xmlns:p14="http://schemas.microsoft.com/office/powerpoint/2010/main" val="1284029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9962071" y="374986"/>
            <a:ext cx="8069961" cy="9048413"/>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094232" y="403286"/>
            <a:ext cx="8069961" cy="9020113"/>
          </a:xfrm>
          <a:prstGeom prst="rect">
            <a:avLst/>
          </a:prstGeom>
          <a:solidFill>
            <a:scrgbClr r="0" g="0" b="0">
              <a:alpha val="0"/>
            </a:scrgbClr>
          </a:solidFill>
        </p:spPr>
      </p:pic>
      <p:grpSp>
        <p:nvGrpSpPr>
          <p:cNvPr id="10" name="Group 9"/>
          <p:cNvGrpSpPr/>
          <p:nvPr/>
        </p:nvGrpSpPr>
        <p:grpSpPr>
          <a:xfrm>
            <a:off x="6086667" y="3445627"/>
            <a:ext cx="752286" cy="134430"/>
            <a:chOff x="3390900" y="6184900"/>
            <a:chExt cx="419101" cy="241301"/>
          </a:xfrm>
        </p:grpSpPr>
        <p:sp>
          <p:nvSpPr>
            <p:cNvPr id="4" name="Freeform 3"/>
            <p:cNvSpPr/>
            <p:nvPr/>
          </p:nvSpPr>
          <p:spPr>
            <a:xfrm>
              <a:off x="3619500" y="633730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810000" y="6184900"/>
              <a:ext cx="1" cy="12701"/>
            </a:xfrm>
            <a:custGeom>
              <a:avLst/>
              <a:gdLst/>
              <a:ahLst/>
              <a:cxnLst/>
              <a:rect l="0" t="0" r="0" b="0"/>
              <a:pathLst>
                <a:path w="1" h="12701">
                  <a:moveTo>
                    <a:pt x="0" y="0"/>
                  </a:moveTo>
                  <a:lnTo>
                    <a:pt x="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746500" y="6248400"/>
              <a:ext cx="12701" cy="1"/>
            </a:xfrm>
            <a:custGeom>
              <a:avLst/>
              <a:gdLst/>
              <a:ahLst/>
              <a:cxnLst/>
              <a:rect l="0" t="0" r="0" b="0"/>
              <a:pathLst>
                <a:path w="12701" h="1">
                  <a:moveTo>
                    <a:pt x="12700" y="0"/>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517900" y="637540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390900" y="641350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90900" y="6324600"/>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30670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15506" y="113204"/>
            <a:ext cx="17006189" cy="4524315"/>
          </a:xfrm>
          <a:prstGeom prst="rect">
            <a:avLst/>
          </a:prstGeom>
          <a:noFill/>
        </p:spPr>
        <p:txBody>
          <a:bodyPr vert="horz" rtlCol="0">
            <a:spAutoFit/>
          </a:bodyPr>
          <a:lstStyle/>
          <a:p>
            <a:pPr algn="ctr"/>
            <a:r>
              <a:rPr lang="en-US" sz="4800" dirty="0" smtClean="0">
                <a:solidFill>
                  <a:srgbClr val="000000"/>
                </a:solidFill>
                <a:latin typeface="Arial - 47"/>
              </a:rPr>
              <a:t>Chapter 17 Section 4</a:t>
            </a:r>
          </a:p>
          <a:p>
            <a:pPr algn="ctr"/>
            <a:r>
              <a:rPr lang="en-US" sz="4800" dirty="0" smtClean="0">
                <a:solidFill>
                  <a:srgbClr val="000000"/>
                </a:solidFill>
                <a:latin typeface="Arial - 47"/>
              </a:rPr>
              <a:t>Portugal dominated Brazil.  Spain  controlled parts of North America,  Central America and most of  South America.  </a:t>
            </a:r>
          </a:p>
          <a:p>
            <a:pPr algn="ctr"/>
            <a:r>
              <a:rPr lang="en-US" sz="4800" dirty="0" smtClean="0">
                <a:solidFill>
                  <a:srgbClr val="000000"/>
                </a:solidFill>
                <a:latin typeface="Arial - 47"/>
              </a:rPr>
              <a:t>Latin America was a multiracial  society.  </a:t>
            </a:r>
            <a:r>
              <a:rPr lang="en-US" sz="4800" b="1" dirty="0" smtClean="0">
                <a:solidFill>
                  <a:srgbClr val="000000"/>
                </a:solidFill>
                <a:latin typeface="Arial - 47"/>
              </a:rPr>
              <a:t>Mestizos</a:t>
            </a:r>
            <a:r>
              <a:rPr lang="en-US" sz="4800" dirty="0" smtClean="0">
                <a:solidFill>
                  <a:srgbClr val="000000"/>
                </a:solidFill>
                <a:latin typeface="Arial - 47"/>
              </a:rPr>
              <a:t>= children of  Europeans and Native  Americans.   </a:t>
            </a:r>
            <a:r>
              <a:rPr lang="en-US" sz="4800" b="1" dirty="0" smtClean="0">
                <a:solidFill>
                  <a:srgbClr val="000000"/>
                </a:solidFill>
                <a:latin typeface="Arial - 47"/>
              </a:rPr>
              <a:t>Mulattoes</a:t>
            </a:r>
            <a:r>
              <a:rPr lang="en-US" sz="4800" dirty="0" smtClean="0">
                <a:solidFill>
                  <a:srgbClr val="000000"/>
                </a:solidFill>
                <a:latin typeface="Arial - 47"/>
              </a:rPr>
              <a:t>= children  of Africans and Europeans.</a:t>
            </a:r>
            <a:endParaRPr lang="en-US" sz="4800" dirty="0">
              <a:solidFill>
                <a:srgbClr val="000000"/>
              </a:solidFill>
              <a:latin typeface="Arial - 47"/>
            </a:endParaRPr>
          </a:p>
        </p:txBody>
      </p:sp>
    </p:spTree>
    <p:extLst>
      <p:ext uri="{BB962C8B-B14F-4D97-AF65-F5344CB8AC3E}">
        <p14:creationId xmlns:p14="http://schemas.microsoft.com/office/powerpoint/2010/main" val="512352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0762" y="212257"/>
            <a:ext cx="18237200" cy="8016848"/>
          </a:xfrm>
          <a:prstGeom prst="rect">
            <a:avLst/>
          </a:prstGeom>
          <a:solidFill>
            <a:scrgbClr r="0" g="0" b="0">
              <a:alpha val="0"/>
            </a:scrgbClr>
          </a:solidFill>
        </p:spPr>
      </p:pic>
    </p:spTree>
    <p:extLst>
      <p:ext uri="{BB962C8B-B14F-4D97-AF65-F5344CB8AC3E}">
        <p14:creationId xmlns:p14="http://schemas.microsoft.com/office/powerpoint/2010/main" val="3197596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5691" y="1041400"/>
            <a:ext cx="16550259" cy="6740307"/>
          </a:xfrm>
          <a:prstGeom prst="rect">
            <a:avLst/>
          </a:prstGeom>
          <a:noFill/>
        </p:spPr>
        <p:txBody>
          <a:bodyPr vert="horz" rtlCol="0">
            <a:spAutoFit/>
          </a:bodyPr>
          <a:lstStyle/>
          <a:p>
            <a:pPr algn="ctr"/>
            <a:r>
              <a:rPr lang="en-US" sz="5400" dirty="0" smtClean="0">
                <a:solidFill>
                  <a:srgbClr val="000000"/>
                </a:solidFill>
                <a:latin typeface="Arial - 48"/>
              </a:rPr>
              <a:t>Both Spanish and Portuguese  sought to profit from their  colonies in Latin America.  Gold,  silver were sent to Europe.   Farming provided more long  lasting revenue.  Huge estates  were created and worked by  poor farmers.  Sugar, tobacco,  diamonds, and animal hides.   They tried to keep other  countries out but the British and  the French moved in.</a:t>
            </a:r>
            <a:endParaRPr lang="en-US" sz="5400" dirty="0">
              <a:solidFill>
                <a:srgbClr val="000000"/>
              </a:solidFill>
              <a:latin typeface="Arial - 48"/>
            </a:endParaRPr>
          </a:p>
        </p:txBody>
      </p:sp>
    </p:spTree>
    <p:extLst>
      <p:ext uri="{BB962C8B-B14F-4D97-AF65-F5344CB8AC3E}">
        <p14:creationId xmlns:p14="http://schemas.microsoft.com/office/powerpoint/2010/main" val="61748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53808" y="63677"/>
            <a:ext cx="16641445" cy="3046988"/>
          </a:xfrm>
          <a:prstGeom prst="rect">
            <a:avLst/>
          </a:prstGeom>
          <a:noFill/>
        </p:spPr>
        <p:txBody>
          <a:bodyPr vert="horz" rtlCol="0">
            <a:spAutoFit/>
          </a:bodyPr>
          <a:lstStyle/>
          <a:p>
            <a:r>
              <a:rPr lang="en-US" sz="4800" dirty="0" err="1" smtClean="0">
                <a:solidFill>
                  <a:srgbClr val="000000"/>
                </a:solidFill>
                <a:latin typeface="Bookman Old Style - 48"/>
              </a:rPr>
              <a:t>Kepler</a:t>
            </a:r>
            <a:r>
              <a:rPr lang="en-US" sz="4800" dirty="0" smtClean="0">
                <a:solidFill>
                  <a:srgbClr val="000000"/>
                </a:solidFill>
                <a:latin typeface="Bookman Old Style - 48"/>
              </a:rPr>
              <a:t>, a mathematician  confirmed that the sun was at  the center of the universe and  that the orbits of the planets  around the Sun were NOT  circular but elliptical (egg- shaped).</a:t>
            </a:r>
            <a:endParaRPr lang="en-US" sz="48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00324" y="4064000"/>
            <a:ext cx="14794929" cy="6096000"/>
          </a:xfrm>
          <a:prstGeom prst="rect">
            <a:avLst/>
          </a:prstGeom>
          <a:solidFill>
            <a:scrgbClr r="0" g="0" b="0">
              <a:alpha val="0"/>
            </a:scrgbClr>
          </a:solidFill>
        </p:spPr>
      </p:pic>
    </p:spTree>
    <p:extLst>
      <p:ext uri="{BB962C8B-B14F-4D97-AF65-F5344CB8AC3E}">
        <p14:creationId xmlns:p14="http://schemas.microsoft.com/office/powerpoint/2010/main" val="3023152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2709" y="21226"/>
            <a:ext cx="17142968" cy="6001643"/>
          </a:xfrm>
          <a:prstGeom prst="rect">
            <a:avLst/>
          </a:prstGeom>
          <a:noFill/>
        </p:spPr>
        <p:txBody>
          <a:bodyPr vert="horz" rtlCol="0">
            <a:spAutoFit/>
          </a:bodyPr>
          <a:lstStyle/>
          <a:p>
            <a:pPr algn="ctr"/>
            <a:r>
              <a:rPr lang="en-US" sz="4800" dirty="0" smtClean="0">
                <a:solidFill>
                  <a:srgbClr val="000000"/>
                </a:solidFill>
                <a:latin typeface="Arial - 48"/>
              </a:rPr>
              <a:t>Spanish and Portuguese rulers  were determined to Christianize  the native people.  The Catholic  Church played a very important  role.  Catholic missionaries- Dominicans, Franciscans and  Jesuits spread the word and  taught trades and encouraged the  planting of crops.</a:t>
            </a:r>
          </a:p>
          <a:p>
            <a:pPr algn="ctr"/>
            <a:r>
              <a:rPr lang="en-US" sz="4800" dirty="0" smtClean="0">
                <a:solidFill>
                  <a:srgbClr val="000000"/>
                </a:solidFill>
                <a:latin typeface="Arial - 48"/>
              </a:rPr>
              <a:t>Catholic Church built cathedrals,  hospitals, orphanages and  schools.  The church offered an  alternative to marriage to women-  becoming a nun.</a:t>
            </a:r>
            <a:endParaRPr lang="en-US" sz="4800" dirty="0">
              <a:solidFill>
                <a:srgbClr val="000000"/>
              </a:solidFill>
              <a:latin typeface="Arial - 48"/>
            </a:endParaRPr>
          </a:p>
        </p:txBody>
      </p:sp>
    </p:spTree>
    <p:extLst>
      <p:ext uri="{BB962C8B-B14F-4D97-AF65-F5344CB8AC3E}">
        <p14:creationId xmlns:p14="http://schemas.microsoft.com/office/powerpoint/2010/main" val="1343405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8727" y="42451"/>
            <a:ext cx="17325340" cy="2308324"/>
          </a:xfrm>
          <a:prstGeom prst="rect">
            <a:avLst/>
          </a:prstGeom>
          <a:noFill/>
        </p:spPr>
        <p:txBody>
          <a:bodyPr vert="horz" rtlCol="0">
            <a:spAutoFit/>
          </a:bodyPr>
          <a:lstStyle/>
          <a:p>
            <a:pPr algn="ctr"/>
            <a:r>
              <a:rPr lang="en-US" sz="3600" smtClean="0">
                <a:solidFill>
                  <a:srgbClr val="000000"/>
                </a:solidFill>
                <a:latin typeface="Arial - 48"/>
              </a:rPr>
              <a:t>British= English and Scots 1707.   Hanover's from Germany took  over when Queen Anne, the last  Stuart ruler died without an heir.   George I and George II knew little  of the British system.  British  colonies in the Americas were run  mostly by legislatures that tended  to act independently.   BUT</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322197" y="3534067"/>
            <a:ext cx="5699125" cy="6422733"/>
          </a:xfrm>
          <a:prstGeom prst="rect">
            <a:avLst/>
          </a:prstGeom>
          <a:solidFill>
            <a:scrgbClr r="0" g="0" b="0">
              <a:alpha val="0"/>
            </a:scrgbClr>
          </a:solidFill>
        </p:spPr>
      </p:pic>
    </p:spTree>
    <p:extLst>
      <p:ext uri="{BB962C8B-B14F-4D97-AF65-F5344CB8AC3E}">
        <p14:creationId xmlns:p14="http://schemas.microsoft.com/office/powerpoint/2010/main" val="1078571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9913" y="91978"/>
            <a:ext cx="17279747" cy="2308324"/>
          </a:xfrm>
          <a:prstGeom prst="rect">
            <a:avLst/>
          </a:prstGeom>
          <a:noFill/>
        </p:spPr>
        <p:txBody>
          <a:bodyPr vert="horz" rtlCol="0">
            <a:spAutoFit/>
          </a:bodyPr>
          <a:lstStyle/>
          <a:p>
            <a:pPr algn="ctr"/>
            <a:r>
              <a:rPr lang="en-US" sz="3600" smtClean="0">
                <a:solidFill>
                  <a:srgbClr val="000000"/>
                </a:solidFill>
                <a:latin typeface="Arial - 48"/>
              </a:rPr>
              <a:t>After the Seven Years' War the  British wanted new revenues to  make up for war costs.  Parliament  imposes Stamp Act 1765-printed  materials-legal documents,  newspapers, etc. must have a  stamp showing tax had been paid.   Only lasted 1 year, colonists  protested violently.</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20674" y="3728636"/>
            <a:ext cx="10529247" cy="2002213"/>
          </a:xfrm>
          <a:prstGeom prst="rect">
            <a:avLst/>
          </a:prstGeom>
          <a:solidFill>
            <a:scrgbClr r="0" g="0" b="0">
              <a:alpha val="0"/>
            </a:scrgbClr>
          </a:solidFill>
        </p:spPr>
      </p:pic>
    </p:spTree>
    <p:extLst>
      <p:ext uri="{BB962C8B-B14F-4D97-AF65-F5344CB8AC3E}">
        <p14:creationId xmlns:p14="http://schemas.microsoft.com/office/powerpoint/2010/main" val="2236393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38302" y="56602"/>
            <a:ext cx="16915003" cy="2308324"/>
          </a:xfrm>
          <a:prstGeom prst="rect">
            <a:avLst/>
          </a:prstGeom>
          <a:noFill/>
        </p:spPr>
        <p:txBody>
          <a:bodyPr vert="horz" rtlCol="0">
            <a:spAutoFit/>
          </a:bodyPr>
          <a:lstStyle/>
          <a:p>
            <a:pPr algn="ctr"/>
            <a:r>
              <a:rPr lang="en-US" sz="3600" smtClean="0">
                <a:solidFill>
                  <a:srgbClr val="000000"/>
                </a:solidFill>
                <a:latin typeface="Arial - 48"/>
              </a:rPr>
              <a:t>Colonies organized the First  Continental Congress in response  to British actions (1774)  Fighting  started between colonists and the  British in 1775 at Lexington and  Concord, Massachusetts.  The  Second Continental Congress  met, formed an army and chose  George Washington as its  commander.</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331335" y="4082396"/>
            <a:ext cx="8554615" cy="2190626"/>
          </a:xfrm>
          <a:prstGeom prst="rect">
            <a:avLst/>
          </a:prstGeom>
          <a:solidFill>
            <a:scrgbClr r="0" g="0" b="0">
              <a:alpha val="0"/>
            </a:scrgbClr>
          </a:solidFill>
        </p:spPr>
      </p:pic>
    </p:spTree>
    <p:extLst>
      <p:ext uri="{BB962C8B-B14F-4D97-AF65-F5344CB8AC3E}">
        <p14:creationId xmlns:p14="http://schemas.microsoft.com/office/powerpoint/2010/main" val="209450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83895" y="148580"/>
            <a:ext cx="16869410" cy="2308324"/>
          </a:xfrm>
          <a:prstGeom prst="rect">
            <a:avLst/>
          </a:prstGeom>
          <a:noFill/>
        </p:spPr>
        <p:txBody>
          <a:bodyPr vert="horz" rtlCol="0">
            <a:spAutoFit/>
          </a:bodyPr>
          <a:lstStyle/>
          <a:p>
            <a:pPr algn="ctr"/>
            <a:r>
              <a:rPr lang="en-US" sz="3600" smtClean="0">
                <a:solidFill>
                  <a:srgbClr val="000000"/>
                </a:solidFill>
                <a:latin typeface="Arial - 48"/>
              </a:rPr>
              <a:t>July 4, 1776 2nd Continental  Congress approves a Declaration  of Independence written by  Thomas Jefferson.  The  document declared the colonies  to be "free and independent  states absolved from all  allegiance to the British Crown"</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513708" y="3431476"/>
            <a:ext cx="9973697" cy="3852664"/>
          </a:xfrm>
          <a:prstGeom prst="rect">
            <a:avLst/>
          </a:prstGeom>
          <a:solidFill>
            <a:scrgbClr r="0" g="0" b="0">
              <a:alpha val="0"/>
            </a:scrgbClr>
          </a:solidFill>
        </p:spPr>
      </p:pic>
    </p:spTree>
    <p:extLst>
      <p:ext uri="{BB962C8B-B14F-4D97-AF65-F5344CB8AC3E}">
        <p14:creationId xmlns:p14="http://schemas.microsoft.com/office/powerpoint/2010/main" val="1968561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38302" y="42452"/>
            <a:ext cx="17006189" cy="2932522"/>
          </a:xfrm>
          <a:prstGeom prst="rect">
            <a:avLst/>
          </a:prstGeom>
          <a:noFill/>
        </p:spPr>
        <p:txBody>
          <a:bodyPr vert="horz" rtlCol="0">
            <a:spAutoFit/>
          </a:bodyPr>
          <a:lstStyle/>
          <a:p>
            <a:pPr algn="ctr"/>
            <a:r>
              <a:rPr lang="en-US" sz="3600" smtClean="0">
                <a:solidFill>
                  <a:srgbClr val="000000"/>
                </a:solidFill>
                <a:latin typeface="Arial - 48"/>
              </a:rPr>
              <a:t>This document led to war!   Britain=strong military power, lots  of resources.  Colonies=amateur  soldiers who had agreed to serve  a short period.  Foreign countries  supported the colonies, some to  get revenge for earlier defeats by  the British.  France was a huge  help, they sent soldiers and  officers.  The French also  diplomatically recognized  America. </a:t>
            </a:r>
            <a:r>
              <a:rPr lang="en-US" sz="1200" smtClean="0">
                <a:solidFill>
                  <a:srgbClr val="000000"/>
                </a:solidFill>
                <a:latin typeface="Arial - 16"/>
              </a:rPr>
              <a:t> </a:t>
            </a:r>
            <a:endParaRPr lang="en-US" sz="1200">
              <a:solidFill>
                <a:srgbClr val="000000"/>
              </a:solidFill>
              <a:latin typeface="Arial - 16"/>
            </a:endParaRPr>
          </a:p>
        </p:txBody>
      </p:sp>
    </p:spTree>
    <p:extLst>
      <p:ext uri="{BB962C8B-B14F-4D97-AF65-F5344CB8AC3E}">
        <p14:creationId xmlns:p14="http://schemas.microsoft.com/office/powerpoint/2010/main" val="2932779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0337" y="0"/>
            <a:ext cx="17416526" cy="1754326"/>
          </a:xfrm>
          <a:prstGeom prst="rect">
            <a:avLst/>
          </a:prstGeom>
          <a:noFill/>
        </p:spPr>
        <p:txBody>
          <a:bodyPr vert="horz" rtlCol="0">
            <a:spAutoFit/>
          </a:bodyPr>
          <a:lstStyle/>
          <a:p>
            <a:pPr algn="ctr"/>
            <a:r>
              <a:rPr lang="en-US" sz="3600" smtClean="0">
                <a:solidFill>
                  <a:srgbClr val="000000"/>
                </a:solidFill>
                <a:latin typeface="Arial - 48"/>
              </a:rPr>
              <a:t>The British called "uncle"  when  they had to surrender at Yorktown,  Virginia.  The Treaty of Paris 1783  recognized the independence of  the American colonies and gave  them control of the western  territory Appalachians to  Mississippi River.</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686941" y="3233370"/>
            <a:ext cx="4559300" cy="1514095"/>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340474" y="3240446"/>
            <a:ext cx="3725632" cy="1517632"/>
          </a:xfrm>
          <a:prstGeom prst="rect">
            <a:avLst/>
          </a:prstGeom>
          <a:solidFill>
            <a:scrgbClr r="0" g="0" b="0">
              <a:alpha val="0"/>
            </a:scrgbClr>
          </a:solidFill>
        </p:spPr>
      </p:pic>
    </p:spTree>
    <p:extLst>
      <p:ext uri="{BB962C8B-B14F-4D97-AF65-F5344CB8AC3E}">
        <p14:creationId xmlns:p14="http://schemas.microsoft.com/office/powerpoint/2010/main" val="2289200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4320" y="91977"/>
            <a:ext cx="17370933" cy="3970318"/>
          </a:xfrm>
          <a:prstGeom prst="rect">
            <a:avLst/>
          </a:prstGeom>
          <a:noFill/>
        </p:spPr>
        <p:txBody>
          <a:bodyPr vert="horz" rtlCol="0">
            <a:spAutoFit/>
          </a:bodyPr>
          <a:lstStyle/>
          <a:p>
            <a:pPr algn="ctr"/>
            <a:r>
              <a:rPr lang="en-US" sz="3600" smtClean="0">
                <a:solidFill>
                  <a:srgbClr val="000000"/>
                </a:solidFill>
                <a:latin typeface="Arial - 48"/>
              </a:rPr>
              <a:t>Birth of A Nation</a:t>
            </a:r>
          </a:p>
          <a:p>
            <a:pPr algn="ctr"/>
            <a:r>
              <a:rPr lang="en-US" sz="3600" smtClean="0">
                <a:solidFill>
                  <a:srgbClr val="000000"/>
                </a:solidFill>
                <a:latin typeface="Arial - 48"/>
              </a:rPr>
              <a:t>13 separate states, each with its  own interests, not really interested  in creating a strong central  government.</a:t>
            </a:r>
          </a:p>
          <a:p>
            <a:pPr algn="ctr"/>
            <a:r>
              <a:rPr lang="en-US" sz="3600" smtClean="0">
                <a:solidFill>
                  <a:srgbClr val="000000"/>
                </a:solidFill>
                <a:latin typeface="Arial - 48"/>
              </a:rPr>
              <a:t>1781  Articles of Confederation-1st  constitution-no strong central  gov't., no power to deal with  countries problems.</a:t>
            </a:r>
          </a:p>
          <a:p>
            <a:pPr algn="ctr"/>
            <a:r>
              <a:rPr lang="nl-NL" sz="3600" smtClean="0">
                <a:solidFill>
                  <a:srgbClr val="000000"/>
                </a:solidFill>
                <a:latin typeface="Arial - 48"/>
              </a:rPr>
              <a:t>1787  (55 delegates) met in  </a:t>
            </a:r>
            <a:r>
              <a:rPr lang="en-US" sz="3600" smtClean="0">
                <a:solidFill>
                  <a:srgbClr val="000000"/>
                </a:solidFill>
                <a:latin typeface="Arial - 48"/>
              </a:rPr>
              <a:t>Philadelphia to revise (fix) the  Articles, they ended up drafting an  entirely new plan "Constitutional  Convention"</a:t>
            </a:r>
            <a:endParaRPr lang="en-US" sz="3600">
              <a:solidFill>
                <a:srgbClr val="000000"/>
              </a:solidFill>
              <a:latin typeface="Arial - 48"/>
            </a:endParaRPr>
          </a:p>
        </p:txBody>
      </p:sp>
    </p:spTree>
    <p:extLst>
      <p:ext uri="{BB962C8B-B14F-4D97-AF65-F5344CB8AC3E}">
        <p14:creationId xmlns:p14="http://schemas.microsoft.com/office/powerpoint/2010/main" val="1275205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445318" y="283009"/>
            <a:ext cx="8252333" cy="2419721"/>
          </a:xfrm>
          <a:prstGeom prst="rect">
            <a:avLst/>
          </a:prstGeom>
          <a:solidFill>
            <a:scrgbClr r="0" g="0" b="0">
              <a:alpha val="0"/>
            </a:scrgbClr>
          </a:solidFill>
        </p:spPr>
      </p:pic>
    </p:spTree>
    <p:extLst>
      <p:ext uri="{BB962C8B-B14F-4D97-AF65-F5344CB8AC3E}">
        <p14:creationId xmlns:p14="http://schemas.microsoft.com/office/powerpoint/2010/main" val="3232366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56602"/>
            <a:ext cx="18510758" cy="2308324"/>
          </a:xfrm>
          <a:prstGeom prst="rect">
            <a:avLst/>
          </a:prstGeom>
          <a:noFill/>
        </p:spPr>
        <p:txBody>
          <a:bodyPr vert="horz" rtlCol="0">
            <a:spAutoFit/>
          </a:bodyPr>
          <a:lstStyle/>
          <a:p>
            <a:pPr algn="ctr"/>
            <a:r>
              <a:rPr lang="en-US" sz="3600" smtClean="0">
                <a:solidFill>
                  <a:srgbClr val="000000"/>
                </a:solidFill>
                <a:latin typeface="Arial - 48"/>
              </a:rPr>
              <a:t>The Constitution created a Federal  System- power shared between the  states and the national government.</a:t>
            </a:r>
          </a:p>
          <a:p>
            <a:pPr algn="ctr"/>
            <a:r>
              <a:rPr lang="en-US" sz="3600" smtClean="0">
                <a:solidFill>
                  <a:srgbClr val="000000"/>
                </a:solidFill>
                <a:latin typeface="Arial - 48"/>
              </a:rPr>
              <a:t>National gov't- power to levy taxes,  raise an army, regulate trade, and  create a national currency. ($)</a:t>
            </a:r>
            <a:endParaRPr lang="en-US" sz="3600">
              <a:solidFill>
                <a:srgbClr val="000000"/>
              </a:solidFill>
              <a:latin typeface="Arial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48639" y="2426796"/>
            <a:ext cx="15957550" cy="3714485"/>
          </a:xfrm>
          <a:prstGeom prst="rect">
            <a:avLst/>
          </a:prstGeom>
          <a:solidFill>
            <a:scrgbClr r="0" g="0" b="0">
              <a:alpha val="0"/>
            </a:scrgbClr>
          </a:solidFill>
        </p:spPr>
      </p:pic>
    </p:spTree>
    <p:extLst>
      <p:ext uri="{BB962C8B-B14F-4D97-AF65-F5344CB8AC3E}">
        <p14:creationId xmlns:p14="http://schemas.microsoft.com/office/powerpoint/2010/main" val="183787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5600" y="651699"/>
            <a:ext cx="16687038" cy="2123658"/>
          </a:xfrm>
          <a:prstGeom prst="rect">
            <a:avLst/>
          </a:prstGeom>
          <a:noFill/>
        </p:spPr>
        <p:txBody>
          <a:bodyPr vert="horz" rtlCol="0">
            <a:spAutoFit/>
          </a:bodyPr>
          <a:lstStyle/>
          <a:p>
            <a:r>
              <a:rPr lang="en-US" sz="4400" dirty="0" smtClean="0">
                <a:solidFill>
                  <a:srgbClr val="000000"/>
                </a:solidFill>
                <a:latin typeface="Arial - 16"/>
              </a:rPr>
              <a:t> </a:t>
            </a:r>
            <a:r>
              <a:rPr lang="en-US" sz="4400" dirty="0" smtClean="0">
                <a:solidFill>
                  <a:srgbClr val="000000"/>
                </a:solidFill>
                <a:latin typeface="Bookman Old Style - 48"/>
              </a:rPr>
              <a:t>The Church ordered Galileo to abandon the Copernican idea,  because it threatened the  Church's entire belief of the  universe and contradicted the  Bible.</a:t>
            </a:r>
            <a:endParaRPr lang="en-US" sz="4400" dirty="0">
              <a:solidFill>
                <a:srgbClr val="000000"/>
              </a:solidFill>
              <a:latin typeface="Bookman Old Style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799658" y="2775357"/>
            <a:ext cx="11822037" cy="7141362"/>
          </a:xfrm>
          <a:prstGeom prst="rect">
            <a:avLst/>
          </a:prstGeom>
          <a:solidFill>
            <a:scrgbClr r="0" g="0" b="0">
              <a:alpha val="0"/>
            </a:scrgbClr>
          </a:solidFill>
        </p:spPr>
      </p:pic>
    </p:spTree>
    <p:extLst>
      <p:ext uri="{BB962C8B-B14F-4D97-AF65-F5344CB8AC3E}">
        <p14:creationId xmlns:p14="http://schemas.microsoft.com/office/powerpoint/2010/main" val="2391791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0337" y="0"/>
            <a:ext cx="17142968" cy="5632311"/>
          </a:xfrm>
          <a:prstGeom prst="rect">
            <a:avLst/>
          </a:prstGeom>
          <a:noFill/>
        </p:spPr>
        <p:txBody>
          <a:bodyPr vert="horz" rtlCol="0">
            <a:spAutoFit/>
          </a:bodyPr>
          <a:lstStyle/>
          <a:p>
            <a:pPr algn="ctr"/>
            <a:r>
              <a:rPr lang="en-US" sz="3600" smtClean="0">
                <a:solidFill>
                  <a:srgbClr val="000000"/>
                </a:solidFill>
                <a:latin typeface="Arial - 48"/>
              </a:rPr>
              <a:t>Each branch has some power to  check the workings of the others.</a:t>
            </a:r>
          </a:p>
          <a:p>
            <a:pPr algn="ctr"/>
            <a:r>
              <a:rPr lang="en-US" sz="3600" smtClean="0">
                <a:solidFill>
                  <a:srgbClr val="000000"/>
                </a:solidFill>
                <a:latin typeface="Arial - 48"/>
              </a:rPr>
              <a:t>"Checks and Balances"</a:t>
            </a:r>
          </a:p>
          <a:p>
            <a:pPr algn="ctr"/>
            <a:r>
              <a:rPr lang="en-US" sz="3600" smtClean="0">
                <a:solidFill>
                  <a:srgbClr val="000000"/>
                </a:solidFill>
                <a:latin typeface="Arial - 48"/>
              </a:rPr>
              <a:t>Executive=president, power to  execute laws, veto legislature's  acts, supervise foreign affairs and  direct military forces.  </a:t>
            </a:r>
          </a:p>
          <a:p>
            <a:pPr algn="ctr"/>
            <a:r>
              <a:rPr lang="en-US" sz="3600" smtClean="0">
                <a:solidFill>
                  <a:srgbClr val="000000"/>
                </a:solidFill>
                <a:latin typeface="Arial - 48"/>
              </a:rPr>
              <a:t>Legislative=2 houses</a:t>
            </a:r>
          </a:p>
          <a:p>
            <a:pPr algn="ctr"/>
            <a:r>
              <a:rPr lang="en-US" sz="3600" smtClean="0">
                <a:solidFill>
                  <a:srgbClr val="000000"/>
                </a:solidFill>
                <a:latin typeface="Arial - 48"/>
              </a:rPr>
              <a:t>Senate=members elected from  state legislatures</a:t>
            </a:r>
          </a:p>
          <a:p>
            <a:pPr algn="ctr"/>
            <a:r>
              <a:rPr lang="en-US" sz="3600" smtClean="0">
                <a:solidFill>
                  <a:srgbClr val="000000"/>
                </a:solidFill>
                <a:latin typeface="Arial - 48"/>
              </a:rPr>
              <a:t>House of Representatives=  elected directly by the people.</a:t>
            </a:r>
          </a:p>
          <a:p>
            <a:pPr algn="ctr"/>
            <a:endParaRPr lang="en-US" sz="3600" smtClean="0">
              <a:solidFill>
                <a:srgbClr val="000000"/>
              </a:solidFill>
              <a:latin typeface="Arial - 48"/>
            </a:endParaRPr>
          </a:p>
          <a:p>
            <a:pPr algn="ctr"/>
            <a:r>
              <a:rPr lang="en-US" sz="3600" smtClean="0">
                <a:solidFill>
                  <a:srgbClr val="000000"/>
                </a:solidFill>
                <a:latin typeface="Arial - 48"/>
              </a:rPr>
              <a:t>Judiciary= Supreme Court- enforces the Constitution as the  supreme law of the land.</a:t>
            </a:r>
            <a:endParaRPr lang="en-US" sz="3600">
              <a:solidFill>
                <a:srgbClr val="000000"/>
              </a:solidFill>
              <a:latin typeface="Arial - 48"/>
            </a:endParaRPr>
          </a:p>
        </p:txBody>
      </p:sp>
    </p:spTree>
    <p:extLst>
      <p:ext uri="{BB962C8B-B14F-4D97-AF65-F5344CB8AC3E}">
        <p14:creationId xmlns:p14="http://schemas.microsoft.com/office/powerpoint/2010/main" val="101361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83895" y="77828"/>
            <a:ext cx="17279747" cy="5078313"/>
          </a:xfrm>
          <a:prstGeom prst="rect">
            <a:avLst/>
          </a:prstGeom>
          <a:noFill/>
        </p:spPr>
        <p:txBody>
          <a:bodyPr vert="horz" rtlCol="0">
            <a:spAutoFit/>
          </a:bodyPr>
          <a:lstStyle/>
          <a:p>
            <a:r>
              <a:rPr lang="en-US" sz="3600" smtClean="0">
                <a:solidFill>
                  <a:srgbClr val="000000"/>
                </a:solidFill>
                <a:latin typeface="Arial - 48"/>
              </a:rPr>
              <a:t>The Constitution had to be ratified  (approved) by 9 out of 13 states to  pass, promises to add a Bill of  Rights helped it pass. </a:t>
            </a:r>
          </a:p>
          <a:p>
            <a:endParaRPr lang="en-US" sz="3600" smtClean="0">
              <a:solidFill>
                <a:srgbClr val="000000"/>
              </a:solidFill>
              <a:latin typeface="Arial - 48"/>
            </a:endParaRPr>
          </a:p>
          <a:p>
            <a:r>
              <a:rPr lang="en-US" sz="3600" smtClean="0">
                <a:solidFill>
                  <a:srgbClr val="000000"/>
                </a:solidFill>
                <a:latin typeface="Arial - 48"/>
              </a:rPr>
              <a:t>Bill of Rights- First 10  Amendments to the Constitution</a:t>
            </a:r>
          </a:p>
          <a:p>
            <a:r>
              <a:rPr lang="en-US" sz="3600" smtClean="0">
                <a:solidFill>
                  <a:srgbClr val="000000"/>
                </a:solidFill>
                <a:latin typeface="Arial - 48"/>
              </a:rPr>
              <a:t> Guaranteed: freedom of religion,  speech, press, petition and  assembly.  </a:t>
            </a:r>
          </a:p>
          <a:p>
            <a:r>
              <a:rPr lang="en-US" sz="3600" smtClean="0">
                <a:solidFill>
                  <a:srgbClr val="000000"/>
                </a:solidFill>
                <a:latin typeface="Arial - 48"/>
              </a:rPr>
              <a:t>right to bear arms (guns)</a:t>
            </a:r>
          </a:p>
          <a:p>
            <a:r>
              <a:rPr lang="en-US" sz="3600" smtClean="0">
                <a:solidFill>
                  <a:srgbClr val="000000"/>
                </a:solidFill>
                <a:latin typeface="Arial - 48"/>
              </a:rPr>
              <a:t>right against unreasonable  search and seizures</a:t>
            </a:r>
          </a:p>
          <a:p>
            <a:r>
              <a:rPr lang="en-US" sz="3600" smtClean="0">
                <a:solidFill>
                  <a:srgbClr val="000000"/>
                </a:solidFill>
                <a:latin typeface="Arial - 48"/>
              </a:rPr>
              <a:t>guaranteed trial by jury</a:t>
            </a:r>
          </a:p>
          <a:p>
            <a:r>
              <a:rPr lang="en-US" sz="3600" smtClean="0">
                <a:solidFill>
                  <a:srgbClr val="000000"/>
                </a:solidFill>
                <a:latin typeface="Arial - 48"/>
              </a:rPr>
              <a:t>due process of law</a:t>
            </a:r>
            <a:endParaRPr lang="en-US" sz="3600">
              <a:solidFill>
                <a:srgbClr val="000000"/>
              </a:solidFill>
              <a:latin typeface="Arial - 48"/>
            </a:endParaRPr>
          </a:p>
        </p:txBody>
      </p:sp>
    </p:spTree>
    <p:extLst>
      <p:ext uri="{BB962C8B-B14F-4D97-AF65-F5344CB8AC3E}">
        <p14:creationId xmlns:p14="http://schemas.microsoft.com/office/powerpoint/2010/main" val="4134066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2285" y="63677"/>
            <a:ext cx="16778224" cy="1708160"/>
          </a:xfrm>
          <a:prstGeom prst="rect">
            <a:avLst/>
          </a:prstGeom>
          <a:noFill/>
        </p:spPr>
        <p:txBody>
          <a:bodyPr vert="horz" rtlCol="0">
            <a:spAutoFit/>
          </a:bodyPr>
          <a:lstStyle/>
          <a:p>
            <a:pPr algn="ctr"/>
            <a:r>
              <a:rPr lang="en-US" sz="3500" smtClean="0">
                <a:solidFill>
                  <a:srgbClr val="000000"/>
                </a:solidFill>
                <a:latin typeface="Arial - 47"/>
              </a:rPr>
              <a:t>Many of the ideas that were  included in the Constitution and  the Bill of Rights were derived  from the natural rights proposed  by the enlightenment  philosophers.  </a:t>
            </a:r>
            <a:endParaRPr lang="en-US" sz="3500">
              <a:solidFill>
                <a:srgbClr val="000000"/>
              </a:solidFill>
              <a:latin typeface="Arial - 47"/>
            </a:endParaRPr>
          </a:p>
        </p:txBody>
      </p:sp>
    </p:spTree>
    <p:extLst>
      <p:ext uri="{BB962C8B-B14F-4D97-AF65-F5344CB8AC3E}">
        <p14:creationId xmlns:p14="http://schemas.microsoft.com/office/powerpoint/2010/main" val="212860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2853" y="2020180"/>
            <a:ext cx="16459073" cy="3785652"/>
          </a:xfrm>
          <a:prstGeom prst="rect">
            <a:avLst/>
          </a:prstGeom>
          <a:noFill/>
        </p:spPr>
        <p:txBody>
          <a:bodyPr vert="horz" rtlCol="0">
            <a:spAutoFit/>
          </a:bodyPr>
          <a:lstStyle/>
          <a:p>
            <a:pPr algn="ctr"/>
            <a:r>
              <a:rPr lang="en-US" sz="4800" dirty="0" smtClean="0">
                <a:solidFill>
                  <a:srgbClr val="000000"/>
                </a:solidFill>
                <a:latin typeface="Bookman Old Style - 48"/>
              </a:rPr>
              <a:t>Newton-defined three laws of  motion that govern the  planetary bodies, as well as  objects on Earth.  At the  center of these laws was the  universal law of gravitation.   Every object in the universe is  attracted to every other object  by a force called gravity.  </a:t>
            </a:r>
            <a:endParaRPr lang="en-US" sz="4800" dirty="0">
              <a:solidFill>
                <a:srgbClr val="000000"/>
              </a:solidFill>
              <a:latin typeface="Bookman Old Style - 48"/>
            </a:endParaRPr>
          </a:p>
        </p:txBody>
      </p:sp>
    </p:spTree>
    <p:extLst>
      <p:ext uri="{BB962C8B-B14F-4D97-AF65-F5344CB8AC3E}">
        <p14:creationId xmlns:p14="http://schemas.microsoft.com/office/powerpoint/2010/main" val="287518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82815" y="2336800"/>
            <a:ext cx="16185515" cy="5078313"/>
          </a:xfrm>
          <a:prstGeom prst="rect">
            <a:avLst/>
          </a:prstGeom>
          <a:noFill/>
        </p:spPr>
        <p:txBody>
          <a:bodyPr vert="horz" rtlCol="0">
            <a:spAutoFit/>
          </a:bodyPr>
          <a:lstStyle/>
          <a:p>
            <a:pPr algn="ctr"/>
            <a:r>
              <a:rPr lang="en-US" sz="5400" dirty="0" smtClean="0">
                <a:solidFill>
                  <a:srgbClr val="000000"/>
                </a:solidFill>
                <a:latin typeface="Bookman Old Style - 48"/>
              </a:rPr>
              <a:t>Medicine and Chemistry</a:t>
            </a:r>
          </a:p>
          <a:p>
            <a:r>
              <a:rPr lang="en-US" sz="5400" dirty="0" smtClean="0">
                <a:solidFill>
                  <a:srgbClr val="000000"/>
                </a:solidFill>
                <a:latin typeface="Bookman Old Style - 48"/>
              </a:rPr>
              <a:t>Andreas Vesalius was  responsible for the modern  knowledge of anatomy.  </a:t>
            </a:r>
          </a:p>
          <a:p>
            <a:r>
              <a:rPr lang="en-US" sz="5400" dirty="0" smtClean="0">
                <a:solidFill>
                  <a:srgbClr val="000000"/>
                </a:solidFill>
                <a:latin typeface="Bookman Old Style - 48"/>
              </a:rPr>
              <a:t>Boyle-was a first to conduct  controlled experiments, his  work led to "Boyle's Law"  volume of gas varies with the  pressure exerted on it.</a:t>
            </a:r>
            <a:endParaRPr lang="en-US" sz="5400" dirty="0">
              <a:solidFill>
                <a:srgbClr val="000000"/>
              </a:solidFill>
              <a:latin typeface="Bookman Old Style - 48"/>
            </a:endParaRPr>
          </a:p>
        </p:txBody>
      </p:sp>
    </p:spTree>
    <p:extLst>
      <p:ext uri="{BB962C8B-B14F-4D97-AF65-F5344CB8AC3E}">
        <p14:creationId xmlns:p14="http://schemas.microsoft.com/office/powerpoint/2010/main" val="390796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391</Words>
  <Application>Microsoft Office PowerPoint</Application>
  <PresentationFormat>Custom</PresentationFormat>
  <Paragraphs>129</Paragraphs>
  <Slides>72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72</vt:i4>
      </vt:variant>
    </vt:vector>
  </HeadingPairs>
  <TitlesOfParts>
    <vt:vector size="88" baseType="lpstr">
      <vt:lpstr>Arial</vt:lpstr>
      <vt:lpstr>Bookman Old Style - 16</vt:lpstr>
      <vt:lpstr>Arial - 47</vt:lpstr>
      <vt:lpstr>Calibri</vt:lpstr>
      <vt:lpstr>Arial - 36</vt:lpstr>
      <vt:lpstr>Times New Roman - 19</vt:lpstr>
      <vt:lpstr>Times New Roman - 48</vt:lpstr>
      <vt:lpstr>Arial - 48</vt:lpstr>
      <vt:lpstr>Arial - 35</vt:lpstr>
      <vt:lpstr>Times New Roman - 20</vt:lpstr>
      <vt:lpstr>Bookman Old Style - 48</vt:lpstr>
      <vt:lpstr>Arial - 15</vt:lpstr>
      <vt:lpstr>Bookman Old Style - 36</vt:lpstr>
      <vt:lpstr>Bookman Old Style - 47</vt:lpstr>
      <vt:lpstr>Arial - 16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9</cp:revision>
  <dcterms:created xsi:type="dcterms:W3CDTF">2014-01-29T17:44:48Z</dcterms:created>
  <dcterms:modified xsi:type="dcterms:W3CDTF">2014-02-03T14:05:19Z</dcterms:modified>
</cp:coreProperties>
</file>