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9" r:id="rId20"/>
    <p:sldId id="277" r:id="rId21"/>
    <p:sldId id="280" r:id="rId22"/>
    <p:sldId id="281" r:id="rId23"/>
    <p:sldId id="320" r:id="rId24"/>
    <p:sldId id="278" r:id="rId25"/>
    <p:sldId id="282" r:id="rId26"/>
    <p:sldId id="283" r:id="rId27"/>
    <p:sldId id="284" r:id="rId28"/>
    <p:sldId id="285" r:id="rId29"/>
    <p:sldId id="286" r:id="rId30"/>
    <p:sldId id="323" r:id="rId31"/>
    <p:sldId id="287" r:id="rId32"/>
    <p:sldId id="288" r:id="rId33"/>
    <p:sldId id="289" r:id="rId34"/>
    <p:sldId id="275" r:id="rId35"/>
    <p:sldId id="290" r:id="rId36"/>
    <p:sldId id="291" r:id="rId37"/>
    <p:sldId id="292" r:id="rId38"/>
    <p:sldId id="293" r:id="rId39"/>
    <p:sldId id="294" r:id="rId40"/>
    <p:sldId id="307" r:id="rId41"/>
    <p:sldId id="305" r:id="rId42"/>
    <p:sldId id="308" r:id="rId43"/>
    <p:sldId id="321" r:id="rId44"/>
    <p:sldId id="295" r:id="rId45"/>
    <p:sldId id="297" r:id="rId46"/>
    <p:sldId id="276" r:id="rId47"/>
    <p:sldId id="311" r:id="rId48"/>
    <p:sldId id="312" r:id="rId49"/>
    <p:sldId id="313" r:id="rId50"/>
    <p:sldId id="314" r:id="rId51"/>
    <p:sldId id="319" r:id="rId52"/>
    <p:sldId id="316" r:id="rId53"/>
    <p:sldId id="317" r:id="rId54"/>
  </p:sldIdLst>
  <p:sldSz cx="16535400" cy="10160000"/>
  <p:notesSz cx="6858000" cy="9144000"/>
  <p:embeddedFontLs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0">
          <p15:clr>
            <a:srgbClr val="A4A3A4"/>
          </p15:clr>
        </p15:guide>
        <p15:guide id="2" pos="52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p:cViewPr varScale="1">
        <p:scale>
          <a:sx n="45" d="100"/>
          <a:sy n="45" d="100"/>
        </p:scale>
        <p:origin x="96" y="246"/>
      </p:cViewPr>
      <p:guideLst>
        <p:guide orient="horz" pos="3200"/>
        <p:guide pos="52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40155" y="3156187"/>
            <a:ext cx="1405509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2480310" y="5757334"/>
            <a:ext cx="1157478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31895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41927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88165" y="406873"/>
            <a:ext cx="3720465"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6772" y="406873"/>
            <a:ext cx="10885806"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7954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02233-B556-43E8-9A83-67991C000BE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56532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06183" y="6528743"/>
            <a:ext cx="1405509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06183" y="4306242"/>
            <a:ext cx="14055090" cy="2222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02233-B556-43E8-9A83-67991C000BE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96905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6771" y="2370668"/>
            <a:ext cx="7303134"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405497" y="2370668"/>
            <a:ext cx="7303134"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02233-B556-43E8-9A83-67991C000BE8}"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84781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6770" y="2274242"/>
            <a:ext cx="7306007"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6770" y="3222037"/>
            <a:ext cx="7306007"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399758" y="2274242"/>
            <a:ext cx="7308876"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399758" y="3222037"/>
            <a:ext cx="7308876"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02233-B556-43E8-9A83-67991C000BE8}"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368431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02233-B556-43E8-9A83-67991C000BE8}"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14110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02233-B556-43E8-9A83-67991C000BE8}"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69475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6771" y="404518"/>
            <a:ext cx="5440033"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464882" y="404520"/>
            <a:ext cx="9243748"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26771" y="2126076"/>
            <a:ext cx="5440033"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02233-B556-43E8-9A83-67991C000BE8}"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2091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41054" y="7112000"/>
            <a:ext cx="992124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241054" y="907815"/>
            <a:ext cx="992124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241054" y="7951612"/>
            <a:ext cx="992124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02233-B556-43E8-9A83-67991C000BE8}"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53882-46C2-4D36-8F23-66D444492A3C}" type="slidenum">
              <a:rPr lang="en-US" smtClean="0"/>
              <a:t>‹#›</a:t>
            </a:fld>
            <a:endParaRPr lang="en-US"/>
          </a:p>
        </p:txBody>
      </p:sp>
    </p:spTree>
    <p:extLst>
      <p:ext uri="{BB962C8B-B14F-4D97-AF65-F5344CB8AC3E}">
        <p14:creationId xmlns:p14="http://schemas.microsoft.com/office/powerpoint/2010/main" val="189759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6770" y="406871"/>
            <a:ext cx="1488186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26770" y="2370668"/>
            <a:ext cx="14881860" cy="6705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6772" y="9416817"/>
            <a:ext cx="3858261"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29702233-B556-43E8-9A83-67991C000BE8}" type="datetimeFigureOut">
              <a:rPr lang="en-US" smtClean="0"/>
              <a:t>1/31/2018</a:t>
            </a:fld>
            <a:endParaRPr lang="en-US"/>
          </a:p>
        </p:txBody>
      </p:sp>
      <p:sp>
        <p:nvSpPr>
          <p:cNvPr id="5" name="Footer Placeholder 4"/>
          <p:cNvSpPr>
            <a:spLocks noGrp="1"/>
          </p:cNvSpPr>
          <p:nvPr>
            <p:ph type="ftr" sz="quarter" idx="3"/>
          </p:nvPr>
        </p:nvSpPr>
        <p:spPr>
          <a:xfrm>
            <a:off x="5649599" y="9416817"/>
            <a:ext cx="5236209"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850372" y="9416817"/>
            <a:ext cx="3858261"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0A953882-46C2-4D36-8F23-66D444492A3C}" type="slidenum">
              <a:rPr lang="en-US" smtClean="0"/>
              <a:t>‹#›</a:t>
            </a:fld>
            <a:endParaRPr lang="en-US"/>
          </a:p>
        </p:txBody>
      </p:sp>
    </p:spTree>
    <p:extLst>
      <p:ext uri="{BB962C8B-B14F-4D97-AF65-F5344CB8AC3E}">
        <p14:creationId xmlns:p14="http://schemas.microsoft.com/office/powerpoint/2010/main" val="141624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d8ivuSUfTg4"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782473" y="319938"/>
            <a:ext cx="8846439" cy="1708160"/>
          </a:xfrm>
          <a:prstGeom prst="rect">
            <a:avLst/>
          </a:prstGeom>
          <a:noFill/>
        </p:spPr>
        <p:txBody>
          <a:bodyPr vert="horz" rtlCol="0">
            <a:spAutoFit/>
          </a:bodyPr>
          <a:lstStyle/>
          <a:p>
            <a:pPr algn="ctr"/>
            <a:r>
              <a:rPr lang="en-US" sz="3500" smtClean="0">
                <a:solidFill>
                  <a:srgbClr val="000000"/>
                </a:solidFill>
                <a:latin typeface="Times New Roman - 47"/>
              </a:rPr>
              <a:t>Economics</a:t>
            </a:r>
          </a:p>
          <a:p>
            <a:pPr algn="ctr"/>
            <a:r>
              <a:rPr lang="en-US" sz="3500" smtClean="0">
                <a:solidFill>
                  <a:srgbClr val="000000"/>
                </a:solidFill>
                <a:latin typeface="Times New Roman - 47"/>
              </a:rPr>
              <a:t>Ch 2</a:t>
            </a:r>
          </a:p>
          <a:p>
            <a:pPr algn="ctr"/>
            <a:r>
              <a:rPr lang="en-US" sz="3500" smtClean="0">
                <a:solidFill>
                  <a:srgbClr val="000000"/>
                </a:solidFill>
                <a:latin typeface="Times New Roman - 47"/>
              </a:rPr>
              <a:t>Economic Systems</a:t>
            </a:r>
            <a:endParaRPr lang="en-US" sz="3500">
              <a:solidFill>
                <a:srgbClr val="000000"/>
              </a:solidFill>
              <a:latin typeface="Times New Roman - 47"/>
            </a:endParaRPr>
          </a:p>
        </p:txBody>
      </p:sp>
      <p:sp>
        <p:nvSpPr>
          <p:cNvPr id="3" name="Rectangle 2"/>
          <p:cNvSpPr/>
          <p:nvPr/>
        </p:nvSpPr>
        <p:spPr>
          <a:xfrm>
            <a:off x="4414112" y="4966534"/>
            <a:ext cx="10054363" cy="1754326"/>
          </a:xfrm>
          <a:prstGeom prst="rect">
            <a:avLst/>
          </a:prstGeom>
        </p:spPr>
        <p:txBody>
          <a:bodyPr wrap="square">
            <a:spAutoFit/>
          </a:bodyPr>
          <a:lstStyle/>
          <a:p>
            <a:r>
              <a:rPr lang="en-US" sz="3600" dirty="0">
                <a:hlinkClick r:id="rId2"/>
              </a:rPr>
              <a:t>http://</a:t>
            </a:r>
            <a:r>
              <a:rPr lang="en-US" sz="3600" dirty="0" smtClean="0">
                <a:hlinkClick r:id="rId2"/>
              </a:rPr>
              <a:t>www.youtube.com/watch?v=d8ivuSUfTg4</a:t>
            </a:r>
            <a:endParaRPr lang="en-US" sz="3600" dirty="0" smtClean="0"/>
          </a:p>
          <a:p>
            <a:endParaRPr lang="en-US" sz="3600" dirty="0" smtClean="0"/>
          </a:p>
          <a:p>
            <a:r>
              <a:rPr lang="en-US" sz="3600" dirty="0" smtClean="0"/>
              <a:t>14 min  show after do lecture on different systems</a:t>
            </a:r>
            <a:endParaRPr lang="en-US" sz="3600" dirty="0"/>
          </a:p>
        </p:txBody>
      </p:sp>
    </p:spTree>
    <p:extLst>
      <p:ext uri="{BB962C8B-B14F-4D97-AF65-F5344CB8AC3E}">
        <p14:creationId xmlns:p14="http://schemas.microsoft.com/office/powerpoint/2010/main" val="60852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300" y="203200"/>
            <a:ext cx="15956661" cy="4093428"/>
          </a:xfrm>
          <a:prstGeom prst="rect">
            <a:avLst/>
          </a:prstGeom>
          <a:noFill/>
        </p:spPr>
        <p:txBody>
          <a:bodyPr vert="horz" rtlCol="0">
            <a:spAutoFit/>
          </a:bodyPr>
          <a:lstStyle/>
          <a:p>
            <a:r>
              <a:rPr lang="en-US" sz="4400" b="1" dirty="0" smtClean="0">
                <a:solidFill>
                  <a:srgbClr val="000000"/>
                </a:solidFill>
                <a:latin typeface="Times New Roman - 48"/>
              </a:rPr>
              <a:t>Economic Security and Predictability</a:t>
            </a:r>
          </a:p>
          <a:p>
            <a:pPr algn="ctr"/>
            <a:r>
              <a:rPr lang="en-US" sz="3600" dirty="0" smtClean="0">
                <a:solidFill>
                  <a:srgbClr val="000000"/>
                </a:solidFill>
                <a:latin typeface="Times New Roman - 48"/>
              </a:rPr>
              <a:t>Most people don't like </a:t>
            </a:r>
            <a:r>
              <a:rPr lang="en-US" sz="3600" dirty="0" smtClean="0">
                <a:solidFill>
                  <a:srgbClr val="FF6820"/>
                </a:solidFill>
                <a:latin typeface="Times New Roman - 48"/>
              </a:rPr>
              <a:t>uncertainty</a:t>
            </a:r>
            <a:r>
              <a:rPr lang="en-US" sz="3600" dirty="0" smtClean="0">
                <a:solidFill>
                  <a:srgbClr val="000000"/>
                </a:solidFill>
                <a:latin typeface="Times New Roman - 48"/>
              </a:rPr>
              <a:t>.  We want to know that we can get milk and  bread every time we go to the grocery store, or that the gas pumps will be full  when we go to gas up our cares.  We want to feel confident that we will get  our paychecks every payday.  Ideally, economic systems reassure people that goods and services will be </a:t>
            </a:r>
            <a:r>
              <a:rPr lang="en-US" sz="3600" dirty="0" smtClean="0">
                <a:solidFill>
                  <a:srgbClr val="FF6820"/>
                </a:solidFill>
                <a:latin typeface="Times New Roman - 48"/>
              </a:rPr>
              <a:t>available</a:t>
            </a:r>
            <a:r>
              <a:rPr lang="en-US" sz="3600" dirty="0" smtClean="0">
                <a:solidFill>
                  <a:srgbClr val="000000"/>
                </a:solidFill>
                <a:latin typeface="Times New Roman - 48"/>
              </a:rPr>
              <a:t> when they need them and that they can count on receiving expected payments on time.</a:t>
            </a:r>
            <a:endParaRPr lang="en-US" sz="3600" dirty="0">
              <a:solidFill>
                <a:srgbClr val="000000"/>
              </a:solidFill>
              <a:latin typeface="Times New Roman - 48"/>
            </a:endParaRPr>
          </a:p>
        </p:txBody>
      </p:sp>
    </p:spTree>
    <p:extLst>
      <p:ext uri="{BB962C8B-B14F-4D97-AF65-F5344CB8AC3E}">
        <p14:creationId xmlns:p14="http://schemas.microsoft.com/office/powerpoint/2010/main" val="108320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354" y="7804"/>
            <a:ext cx="16287369" cy="6186309"/>
          </a:xfrm>
          <a:prstGeom prst="rect">
            <a:avLst/>
          </a:prstGeom>
          <a:noFill/>
        </p:spPr>
        <p:txBody>
          <a:bodyPr vert="horz" rtlCol="0">
            <a:spAutoFit/>
          </a:bodyPr>
          <a:lstStyle/>
          <a:p>
            <a:pPr algn="ctr"/>
            <a:r>
              <a:rPr lang="en-US" sz="3600" dirty="0" smtClean="0">
                <a:solidFill>
                  <a:srgbClr val="000000"/>
                </a:solidFill>
                <a:latin typeface="Times New Roman - 48"/>
              </a:rPr>
              <a:t>We also want to the security of knowing that help is available if were are elderly, poor, unemployed, or facing some other potential economic disadvantage.  Most  people feel that the government should provide some kind of </a:t>
            </a:r>
            <a:r>
              <a:rPr lang="en-US" sz="3600" dirty="0" smtClean="0">
                <a:solidFill>
                  <a:srgbClr val="FF6820"/>
                </a:solidFill>
                <a:latin typeface="Times New Roman - 48"/>
              </a:rPr>
              <a:t>safety net</a:t>
            </a:r>
            <a:r>
              <a:rPr lang="en-US" sz="3600" dirty="0" smtClean="0">
                <a:solidFill>
                  <a:srgbClr val="000000"/>
                </a:solidFill>
                <a:latin typeface="Times New Roman - 48"/>
              </a:rPr>
              <a:t>, or set of government programs  that protect people experiencing unfavorable economic conditions.  </a:t>
            </a:r>
          </a:p>
          <a:p>
            <a:pPr algn="ctr"/>
            <a:r>
              <a:rPr lang="en-US" sz="3600" dirty="0" smtClean="0">
                <a:solidFill>
                  <a:srgbClr val="000000"/>
                </a:solidFill>
                <a:latin typeface="Times New Roman - 48"/>
              </a:rPr>
              <a:t>These include injuries, layoffs, natural disasters, or severe shortages. (TEMP)</a:t>
            </a:r>
          </a:p>
          <a:p>
            <a:pPr algn="ctr"/>
            <a:r>
              <a:rPr lang="en-US" sz="3600" dirty="0" smtClean="0">
                <a:solidFill>
                  <a:srgbClr val="000000"/>
                </a:solidFill>
                <a:latin typeface="Times New Roman - 48"/>
              </a:rPr>
              <a:t> </a:t>
            </a:r>
          </a:p>
          <a:p>
            <a:pPr algn="ctr"/>
            <a:r>
              <a:rPr lang="en-US" sz="3600" dirty="0" smtClean="0">
                <a:solidFill>
                  <a:srgbClr val="000000"/>
                </a:solidFill>
                <a:latin typeface="Times New Roman - 48"/>
              </a:rPr>
              <a:t>Most countries also believe in providing some sort of base income for </a:t>
            </a:r>
            <a:r>
              <a:rPr lang="en-US" sz="3600" dirty="0" smtClean="0">
                <a:solidFill>
                  <a:srgbClr val="FF6820"/>
                </a:solidFill>
                <a:latin typeface="Times New Roman - 48"/>
              </a:rPr>
              <a:t>retired</a:t>
            </a:r>
            <a:r>
              <a:rPr lang="en-US" sz="3600" dirty="0" smtClean="0">
                <a:solidFill>
                  <a:srgbClr val="000000"/>
                </a:solidFill>
                <a:latin typeface="Times New Roman - 48"/>
              </a:rPr>
              <a:t> persons to ensure that older people can support themselves after retirement.(Why would a retired person become angry if you call their Social Security check an entitlement payment like welfare)</a:t>
            </a:r>
            <a:endParaRPr lang="en-US" sz="3600" dirty="0">
              <a:solidFill>
                <a:srgbClr val="000000"/>
              </a:solidFill>
              <a:latin typeface="Times New Roman - 48"/>
            </a:endParaRPr>
          </a:p>
        </p:txBody>
      </p:sp>
    </p:spTree>
    <p:extLst>
      <p:ext uri="{BB962C8B-B14F-4D97-AF65-F5344CB8AC3E}">
        <p14:creationId xmlns:p14="http://schemas.microsoft.com/office/powerpoint/2010/main" val="244798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6023" y="54624"/>
            <a:ext cx="15832646" cy="2923877"/>
          </a:xfrm>
          <a:prstGeom prst="rect">
            <a:avLst/>
          </a:prstGeom>
          <a:noFill/>
        </p:spPr>
        <p:txBody>
          <a:bodyPr vert="horz" rtlCol="0">
            <a:spAutoFit/>
          </a:bodyPr>
          <a:lstStyle/>
          <a:p>
            <a:r>
              <a:rPr lang="en-US" sz="4400" b="1" dirty="0" smtClean="0">
                <a:solidFill>
                  <a:srgbClr val="000000"/>
                </a:solidFill>
                <a:latin typeface="Times New Roman - 47"/>
              </a:rPr>
              <a:t>Economic Equity</a:t>
            </a:r>
          </a:p>
          <a:p>
            <a:pPr algn="ctr"/>
            <a:r>
              <a:rPr lang="en-US" sz="3500" dirty="0" smtClean="0">
                <a:solidFill>
                  <a:srgbClr val="000000"/>
                </a:solidFill>
                <a:latin typeface="Times New Roman - 47"/>
              </a:rPr>
              <a:t>Each society must decide the best way to divide its economic pie.  What  constitutes a </a:t>
            </a:r>
            <a:r>
              <a:rPr lang="en-US" sz="3500" dirty="0" smtClean="0">
                <a:solidFill>
                  <a:srgbClr val="FF6820"/>
                </a:solidFill>
                <a:latin typeface="Times New Roman - 47"/>
              </a:rPr>
              <a:t>fair</a:t>
            </a:r>
            <a:r>
              <a:rPr lang="en-US" sz="3500" dirty="0" smtClean="0">
                <a:solidFill>
                  <a:srgbClr val="000000"/>
                </a:solidFill>
                <a:latin typeface="Times New Roman - 47"/>
              </a:rPr>
              <a:t> share?  Should everyone get the same, or should ones  consumption depend on how much one </a:t>
            </a:r>
            <a:r>
              <a:rPr lang="en-US" sz="3500" dirty="0" smtClean="0">
                <a:solidFill>
                  <a:srgbClr val="FF6820"/>
                </a:solidFill>
                <a:latin typeface="Times New Roman - 47"/>
              </a:rPr>
              <a:t>produces</a:t>
            </a:r>
            <a:r>
              <a:rPr lang="en-US" sz="3500" dirty="0" smtClean="0">
                <a:solidFill>
                  <a:srgbClr val="000000"/>
                </a:solidFill>
                <a:latin typeface="Times New Roman - 47"/>
              </a:rPr>
              <a:t>?  How much should society provide for those who are unable or </a:t>
            </a:r>
            <a:r>
              <a:rPr lang="en-US" sz="3500" dirty="0" smtClean="0">
                <a:solidFill>
                  <a:srgbClr val="FF6820"/>
                </a:solidFill>
                <a:latin typeface="Times New Roman - 47"/>
              </a:rPr>
              <a:t>unwilling</a:t>
            </a:r>
            <a:r>
              <a:rPr lang="en-US" sz="3500" dirty="0" smtClean="0">
                <a:solidFill>
                  <a:srgbClr val="000000"/>
                </a:solidFill>
                <a:latin typeface="Times New Roman - 47"/>
              </a:rPr>
              <a:t> to produce?</a:t>
            </a:r>
            <a:endParaRPr lang="en-US" sz="3500" dirty="0">
              <a:solidFill>
                <a:srgbClr val="000000"/>
              </a:solidFill>
              <a:latin typeface="Times New Roman - 47"/>
            </a:endParaRPr>
          </a:p>
        </p:txBody>
      </p:sp>
    </p:spTree>
    <p:extLst>
      <p:ext uri="{BB962C8B-B14F-4D97-AF65-F5344CB8AC3E}">
        <p14:creationId xmlns:p14="http://schemas.microsoft.com/office/powerpoint/2010/main" val="32555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31213"/>
            <a:ext cx="15832646" cy="2785378"/>
          </a:xfrm>
          <a:prstGeom prst="rect">
            <a:avLst/>
          </a:prstGeom>
          <a:noFill/>
        </p:spPr>
        <p:txBody>
          <a:bodyPr vert="horz" rtlCol="0">
            <a:spAutoFit/>
          </a:bodyPr>
          <a:lstStyle/>
          <a:p>
            <a:pPr algn="ctr"/>
            <a:r>
              <a:rPr lang="en-US" sz="3500" dirty="0" smtClean="0">
                <a:solidFill>
                  <a:srgbClr val="000000"/>
                </a:solidFill>
                <a:latin typeface="Times New Roman - 47"/>
              </a:rPr>
              <a:t>Many people believe in </a:t>
            </a:r>
            <a:r>
              <a:rPr lang="en-US" sz="3500" dirty="0" smtClean="0">
                <a:solidFill>
                  <a:srgbClr val="FF6820"/>
                </a:solidFill>
                <a:latin typeface="Times New Roman - 47"/>
              </a:rPr>
              <a:t>equal</a:t>
            </a:r>
            <a:r>
              <a:rPr lang="en-US" sz="3500" dirty="0" smtClean="0">
                <a:solidFill>
                  <a:srgbClr val="000000"/>
                </a:solidFill>
                <a:latin typeface="Times New Roman - 47"/>
              </a:rPr>
              <a:t> pay for equal </a:t>
            </a:r>
            <a:r>
              <a:rPr lang="en-US" sz="3500" dirty="0" smtClean="0">
                <a:solidFill>
                  <a:srgbClr val="FF6820"/>
                </a:solidFill>
                <a:latin typeface="Times New Roman - 47"/>
              </a:rPr>
              <a:t>work</a:t>
            </a:r>
            <a:r>
              <a:rPr lang="en-US" sz="3500" dirty="0" smtClean="0">
                <a:solidFill>
                  <a:srgbClr val="000000"/>
                </a:solidFill>
                <a:latin typeface="Times New Roman - 47"/>
              </a:rPr>
              <a:t>, but society does not value all jobs equally.  </a:t>
            </a:r>
          </a:p>
          <a:p>
            <a:pPr algn="ctr"/>
            <a:r>
              <a:rPr lang="en-US" sz="3500" dirty="0" smtClean="0">
                <a:solidFill>
                  <a:srgbClr val="000000"/>
                </a:solidFill>
                <a:latin typeface="Times New Roman - 47"/>
              </a:rPr>
              <a:t>Most lawyers earn more than most nurses. </a:t>
            </a:r>
          </a:p>
          <a:p>
            <a:pPr algn="ctr"/>
            <a:r>
              <a:rPr lang="en-US" sz="3500" dirty="0" smtClean="0">
                <a:solidFill>
                  <a:srgbClr val="000000"/>
                </a:solidFill>
                <a:latin typeface="Times New Roman - 47"/>
              </a:rPr>
              <a:t> Most computer programmers earn more than most truck drivers.  </a:t>
            </a:r>
          </a:p>
          <a:p>
            <a:pPr algn="ctr"/>
            <a:r>
              <a:rPr lang="en-US" sz="3500" dirty="0" smtClean="0">
                <a:solidFill>
                  <a:srgbClr val="000000"/>
                </a:solidFill>
                <a:latin typeface="Times New Roman - 47"/>
              </a:rPr>
              <a:t>Not everyone is able to work.  How should we provide for the </a:t>
            </a:r>
            <a:r>
              <a:rPr lang="en-US" sz="3500" dirty="0" smtClean="0">
                <a:solidFill>
                  <a:srgbClr val="FF6820"/>
                </a:solidFill>
                <a:latin typeface="Times New Roman - 47"/>
              </a:rPr>
              <a:t>ill</a:t>
            </a:r>
            <a:r>
              <a:rPr lang="en-US" sz="3500" dirty="0" smtClean="0">
                <a:solidFill>
                  <a:srgbClr val="000000"/>
                </a:solidFill>
                <a:latin typeface="Times New Roman - 47"/>
              </a:rPr>
              <a:t> and infirm?</a:t>
            </a:r>
            <a:endParaRPr lang="en-US" sz="3500" dirty="0">
              <a:solidFill>
                <a:srgbClr val="000000"/>
              </a:solidFill>
              <a:latin typeface="Times New Roman - 47"/>
            </a:endParaRPr>
          </a:p>
        </p:txBody>
      </p:sp>
    </p:spTree>
    <p:extLst>
      <p:ext uri="{BB962C8B-B14F-4D97-AF65-F5344CB8AC3E}">
        <p14:creationId xmlns:p14="http://schemas.microsoft.com/office/powerpoint/2010/main" val="416578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15607"/>
            <a:ext cx="16080677" cy="5755422"/>
          </a:xfrm>
          <a:prstGeom prst="rect">
            <a:avLst/>
          </a:prstGeom>
          <a:noFill/>
        </p:spPr>
        <p:txBody>
          <a:bodyPr vert="horz" rtlCol="0">
            <a:spAutoFit/>
          </a:bodyPr>
          <a:lstStyle/>
          <a:p>
            <a:pPr algn="ctr"/>
            <a:r>
              <a:rPr lang="en-US" sz="4400" b="1" dirty="0" smtClean="0">
                <a:solidFill>
                  <a:srgbClr val="000000"/>
                </a:solidFill>
                <a:latin typeface="Times New Roman - 48"/>
              </a:rPr>
              <a:t>Growth</a:t>
            </a:r>
          </a:p>
          <a:p>
            <a:pPr algn="ctr"/>
            <a:r>
              <a:rPr lang="en-US" sz="3600" dirty="0" smtClean="0">
                <a:solidFill>
                  <a:srgbClr val="000000"/>
                </a:solidFill>
                <a:latin typeface="Times New Roman - 48"/>
              </a:rPr>
              <a:t>A nation's economy must grow for a nation to improve its </a:t>
            </a:r>
            <a:r>
              <a:rPr lang="en-US" sz="3600" b="1" dirty="0" smtClean="0">
                <a:solidFill>
                  <a:srgbClr val="FF6820"/>
                </a:solidFill>
                <a:latin typeface="Times New Roman - 48"/>
              </a:rPr>
              <a:t>standard of living</a:t>
            </a:r>
            <a:r>
              <a:rPr lang="en-US" sz="3600" dirty="0" smtClean="0">
                <a:solidFill>
                  <a:srgbClr val="000000"/>
                </a:solidFill>
                <a:latin typeface="Times New Roman - 48"/>
              </a:rPr>
              <a:t>, or level of economic prosperity.   This is especially true if a country's  population is </a:t>
            </a:r>
            <a:r>
              <a:rPr lang="en-US" sz="3600" dirty="0" smtClean="0">
                <a:solidFill>
                  <a:srgbClr val="FF6820"/>
                </a:solidFill>
                <a:latin typeface="Times New Roman - 48"/>
              </a:rPr>
              <a:t>growing</a:t>
            </a:r>
            <a:r>
              <a:rPr lang="en-US" sz="3600" dirty="0" smtClean="0">
                <a:solidFill>
                  <a:srgbClr val="000000"/>
                </a:solidFill>
                <a:latin typeface="Times New Roman - 48"/>
              </a:rPr>
              <a:t>.  The economy also must grow to provide new jobs and  income for people.</a:t>
            </a:r>
          </a:p>
          <a:p>
            <a:pPr algn="ctr"/>
            <a:r>
              <a:rPr lang="en-US" sz="3600" dirty="0" smtClean="0">
                <a:solidFill>
                  <a:srgbClr val="000000"/>
                </a:solidFill>
                <a:latin typeface="Times New Roman - 48"/>
              </a:rPr>
              <a:t>Innovation plays a huge role in economic growth.  Innovations in t</a:t>
            </a:r>
            <a:r>
              <a:rPr lang="en-US" sz="3600" dirty="0" smtClean="0">
                <a:solidFill>
                  <a:srgbClr val="FF6820"/>
                </a:solidFill>
                <a:latin typeface="Times New Roman - 48"/>
              </a:rPr>
              <a:t>echnology</a:t>
            </a:r>
            <a:r>
              <a:rPr lang="en-US" sz="3600" dirty="0" smtClean="0">
                <a:solidFill>
                  <a:srgbClr val="000000"/>
                </a:solidFill>
                <a:latin typeface="Times New Roman - 48"/>
              </a:rPr>
              <a:t> increase the efficiency of production and usher in new goods and  services.  In you lifetime, you are witnessing innovations in computer and networking technology that are changing the ways people work, shop, conduct business, locate information,  and </a:t>
            </a:r>
            <a:r>
              <a:rPr lang="en-US" sz="3600" dirty="0" smtClean="0">
                <a:solidFill>
                  <a:srgbClr val="FF6820"/>
                </a:solidFill>
                <a:latin typeface="Times New Roman - 48"/>
              </a:rPr>
              <a:t>communicate</a:t>
            </a:r>
            <a:r>
              <a:rPr lang="en-US" sz="3600" dirty="0" smtClean="0">
                <a:solidFill>
                  <a:srgbClr val="000000"/>
                </a:solidFill>
                <a:latin typeface="Times New Roman - 48"/>
              </a:rPr>
              <a:t>.</a:t>
            </a:r>
            <a:endParaRPr lang="en-US" sz="3600" dirty="0">
              <a:solidFill>
                <a:srgbClr val="000000"/>
              </a:solidFill>
              <a:latin typeface="Times New Roman - 48"/>
            </a:endParaRPr>
          </a:p>
        </p:txBody>
      </p:sp>
    </p:spTree>
    <p:extLst>
      <p:ext uri="{BB962C8B-B14F-4D97-AF65-F5344CB8AC3E}">
        <p14:creationId xmlns:p14="http://schemas.microsoft.com/office/powerpoint/2010/main" val="2940353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15607"/>
            <a:ext cx="16039338" cy="3970318"/>
          </a:xfrm>
          <a:prstGeom prst="rect">
            <a:avLst/>
          </a:prstGeom>
          <a:noFill/>
        </p:spPr>
        <p:txBody>
          <a:bodyPr vert="horz" rtlCol="0">
            <a:spAutoFit/>
          </a:bodyPr>
          <a:lstStyle/>
          <a:p>
            <a:pPr algn="ctr"/>
            <a:r>
              <a:rPr lang="en-US" sz="3600" dirty="0" smtClean="0">
                <a:solidFill>
                  <a:srgbClr val="000000"/>
                </a:solidFill>
                <a:latin typeface="Times New Roman - 48"/>
              </a:rPr>
              <a:t>A </a:t>
            </a:r>
            <a:r>
              <a:rPr lang="en-US" sz="3600" dirty="0" smtClean="0">
                <a:solidFill>
                  <a:srgbClr val="FF6820"/>
                </a:solidFill>
                <a:latin typeface="Times New Roman - 48"/>
              </a:rPr>
              <a:t>society</a:t>
            </a:r>
            <a:r>
              <a:rPr lang="en-US" sz="3600" dirty="0" smtClean="0">
                <a:solidFill>
                  <a:srgbClr val="000000"/>
                </a:solidFill>
                <a:latin typeface="Times New Roman - 48"/>
              </a:rPr>
              <a:t> may value goals in addition to those already described. Environmental protection, full employment, universal  medical care, and other important concerns may be among a nation's chief economic goals. </a:t>
            </a:r>
          </a:p>
          <a:p>
            <a:pPr algn="ctr"/>
            <a:r>
              <a:rPr lang="en-US" sz="3600" dirty="0" smtClean="0">
                <a:solidFill>
                  <a:srgbClr val="000000"/>
                </a:solidFill>
                <a:latin typeface="Times New Roman - 48"/>
              </a:rPr>
              <a:t>All nations must </a:t>
            </a:r>
            <a:r>
              <a:rPr lang="en-US" sz="3600" dirty="0" smtClean="0">
                <a:solidFill>
                  <a:srgbClr val="FF6820"/>
                </a:solidFill>
                <a:latin typeface="Times New Roman - 48"/>
              </a:rPr>
              <a:t>prioritize</a:t>
            </a:r>
            <a:r>
              <a:rPr lang="en-US" sz="3600" dirty="0" smtClean="0">
                <a:solidFill>
                  <a:srgbClr val="000000"/>
                </a:solidFill>
                <a:latin typeface="Times New Roman - 48"/>
              </a:rPr>
              <a:t> their economic goals, or arrange them in order of importance.  No matter how a nation prioritized its goals, one fact remains:</a:t>
            </a:r>
          </a:p>
          <a:p>
            <a:pPr algn="ctr"/>
            <a:r>
              <a:rPr lang="en-US" sz="3600" dirty="0" smtClean="0">
                <a:solidFill>
                  <a:srgbClr val="000000"/>
                </a:solidFill>
                <a:latin typeface="Times New Roman - 48"/>
              </a:rPr>
              <a:t>Achieving any economic goal comes only with some kind of economic </a:t>
            </a:r>
            <a:r>
              <a:rPr lang="en-US" sz="3600" dirty="0" smtClean="0">
                <a:solidFill>
                  <a:srgbClr val="FF6820"/>
                </a:solidFill>
                <a:latin typeface="Times New Roman - 48"/>
              </a:rPr>
              <a:t>trade-off.</a:t>
            </a:r>
            <a:endParaRPr lang="en-US" sz="3600" dirty="0">
              <a:solidFill>
                <a:srgbClr val="FF6820"/>
              </a:solidFill>
              <a:latin typeface="Times New Roman - 48"/>
            </a:endParaRPr>
          </a:p>
        </p:txBody>
      </p:sp>
    </p:spTree>
    <p:extLst>
      <p:ext uri="{BB962C8B-B14F-4D97-AF65-F5344CB8AC3E}">
        <p14:creationId xmlns:p14="http://schemas.microsoft.com/office/powerpoint/2010/main" val="417159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0708" y="85838"/>
            <a:ext cx="14964537" cy="4939814"/>
          </a:xfrm>
          <a:prstGeom prst="rect">
            <a:avLst/>
          </a:prstGeom>
          <a:noFill/>
        </p:spPr>
        <p:txBody>
          <a:bodyPr vert="horz" rtlCol="0">
            <a:spAutoFit/>
          </a:bodyPr>
          <a:lstStyle/>
          <a:p>
            <a:pPr algn="ctr"/>
            <a:r>
              <a:rPr lang="en-US" sz="3500" smtClean="0">
                <a:solidFill>
                  <a:srgbClr val="FF6820"/>
                </a:solidFill>
                <a:latin typeface="Times New Roman - 47"/>
              </a:rPr>
              <a:t>Four</a:t>
            </a:r>
            <a:r>
              <a:rPr lang="en-US" sz="3500" smtClean="0">
                <a:solidFill>
                  <a:srgbClr val="000000"/>
                </a:solidFill>
                <a:latin typeface="Times New Roman - 47"/>
              </a:rPr>
              <a:t> different economic systems have developed to address the three  key economic questions.  Each  system reflects a different  prioritization of </a:t>
            </a:r>
            <a:r>
              <a:rPr lang="en-US" sz="3500" smtClean="0">
                <a:solidFill>
                  <a:srgbClr val="FF6820"/>
                </a:solidFill>
                <a:latin typeface="Times New Roman - 47"/>
              </a:rPr>
              <a:t>economic</a:t>
            </a:r>
            <a:r>
              <a:rPr lang="en-US" sz="3500" smtClean="0">
                <a:solidFill>
                  <a:srgbClr val="000000"/>
                </a:solidFill>
                <a:latin typeface="Times New Roman - 47"/>
              </a:rPr>
              <a:t> goals.  It also reflects the values of the  societies in which these systems are  present.</a:t>
            </a:r>
          </a:p>
          <a:p>
            <a:pPr algn="ctr"/>
            <a:endParaRPr lang="en-US" sz="3500" smtClean="0">
              <a:solidFill>
                <a:srgbClr val="000000"/>
              </a:solidFill>
              <a:latin typeface="Times New Roman - 47"/>
            </a:endParaRPr>
          </a:p>
          <a:p>
            <a:pPr algn="ctr"/>
            <a:r>
              <a:rPr lang="en-US" sz="3500" smtClean="0">
                <a:solidFill>
                  <a:srgbClr val="000000"/>
                </a:solidFill>
                <a:latin typeface="Times New Roman - 47"/>
              </a:rPr>
              <a:t>Traditional Economies</a:t>
            </a:r>
          </a:p>
          <a:p>
            <a:pPr algn="ctr"/>
            <a:r>
              <a:rPr lang="en-US" sz="3500" smtClean="0">
                <a:solidFill>
                  <a:srgbClr val="000000"/>
                </a:solidFill>
                <a:latin typeface="Times New Roman - 47"/>
              </a:rPr>
              <a:t>M</a:t>
            </a:r>
            <a:r>
              <a:rPr lang="en-US" sz="3500" smtClean="0">
                <a:solidFill>
                  <a:srgbClr val="FF6820"/>
                </a:solidFill>
                <a:latin typeface="Times New Roman - 47"/>
              </a:rPr>
              <a:t>arket</a:t>
            </a:r>
            <a:r>
              <a:rPr lang="en-US" sz="3500" smtClean="0">
                <a:solidFill>
                  <a:srgbClr val="000000"/>
                </a:solidFill>
                <a:latin typeface="Times New Roman - 47"/>
              </a:rPr>
              <a:t> Economies</a:t>
            </a:r>
          </a:p>
          <a:p>
            <a:pPr algn="ctr"/>
            <a:r>
              <a:rPr lang="en-US" sz="3500" smtClean="0">
                <a:solidFill>
                  <a:srgbClr val="000000"/>
                </a:solidFill>
                <a:latin typeface="Times New Roman - 47"/>
              </a:rPr>
              <a:t>Command Economies</a:t>
            </a:r>
          </a:p>
          <a:p>
            <a:pPr algn="ctr"/>
            <a:r>
              <a:rPr lang="en-US" sz="3500" smtClean="0">
                <a:solidFill>
                  <a:srgbClr val="000000"/>
                </a:solidFill>
                <a:latin typeface="Times New Roman - 47"/>
              </a:rPr>
              <a:t>M</a:t>
            </a:r>
            <a:r>
              <a:rPr lang="en-US" sz="3500" smtClean="0">
                <a:solidFill>
                  <a:srgbClr val="FF6820"/>
                </a:solidFill>
                <a:latin typeface="Times New Roman - 47"/>
              </a:rPr>
              <a:t>ixed</a:t>
            </a:r>
            <a:r>
              <a:rPr lang="en-US" sz="3500" smtClean="0">
                <a:solidFill>
                  <a:srgbClr val="000000"/>
                </a:solidFill>
                <a:latin typeface="Times New Roman - 47"/>
              </a:rPr>
              <a:t> Economies</a:t>
            </a:r>
            <a:endParaRPr lang="en-US" sz="3500">
              <a:solidFill>
                <a:srgbClr val="000000"/>
              </a:solidFill>
              <a:latin typeface="Times New Roman - 47"/>
            </a:endParaRPr>
          </a:p>
        </p:txBody>
      </p:sp>
    </p:spTree>
    <p:extLst>
      <p:ext uri="{BB962C8B-B14F-4D97-AF65-F5344CB8AC3E}">
        <p14:creationId xmlns:p14="http://schemas.microsoft.com/office/powerpoint/2010/main" val="303085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3" y="93641"/>
            <a:ext cx="15873984" cy="5078313"/>
          </a:xfrm>
          <a:prstGeom prst="rect">
            <a:avLst/>
          </a:prstGeom>
          <a:noFill/>
        </p:spPr>
        <p:txBody>
          <a:bodyPr vert="horz" rtlCol="0">
            <a:spAutoFit/>
          </a:bodyPr>
          <a:lstStyle/>
          <a:p>
            <a:r>
              <a:rPr lang="en-US" sz="3600" b="1" dirty="0" smtClean="0">
                <a:solidFill>
                  <a:srgbClr val="000000"/>
                </a:solidFill>
                <a:latin typeface="Times New Roman - 48"/>
              </a:rPr>
              <a:t>Traditional Economies</a:t>
            </a:r>
          </a:p>
          <a:p>
            <a:pPr algn="ctr"/>
            <a:r>
              <a:rPr lang="en-US" sz="3600" dirty="0" smtClean="0">
                <a:solidFill>
                  <a:srgbClr val="000000"/>
                </a:solidFill>
                <a:latin typeface="Times New Roman - 48"/>
              </a:rPr>
              <a:t>A traditional economy relies on habit, </a:t>
            </a:r>
            <a:r>
              <a:rPr lang="en-US" sz="3600" dirty="0" smtClean="0">
                <a:solidFill>
                  <a:srgbClr val="FF6820"/>
                </a:solidFill>
                <a:latin typeface="Times New Roman - 48"/>
              </a:rPr>
              <a:t>custom</a:t>
            </a:r>
            <a:r>
              <a:rPr lang="en-US" sz="3600" dirty="0" smtClean="0">
                <a:solidFill>
                  <a:srgbClr val="000000"/>
                </a:solidFill>
                <a:latin typeface="Times New Roman - 48"/>
              </a:rPr>
              <a:t>, or ritual to decide </a:t>
            </a:r>
            <a:r>
              <a:rPr lang="en-US" sz="3600" dirty="0" smtClean="0">
                <a:solidFill>
                  <a:srgbClr val="FF6820"/>
                </a:solidFill>
                <a:latin typeface="Times New Roman - 48"/>
              </a:rPr>
              <a:t>what</a:t>
            </a:r>
            <a:r>
              <a:rPr lang="en-US" sz="3600" dirty="0" smtClean="0">
                <a:solidFill>
                  <a:srgbClr val="000000"/>
                </a:solidFill>
                <a:latin typeface="Times New Roman - 48"/>
              </a:rPr>
              <a:t> to  produce, </a:t>
            </a:r>
            <a:r>
              <a:rPr lang="en-US" sz="3600" dirty="0" smtClean="0">
                <a:solidFill>
                  <a:srgbClr val="FF6820"/>
                </a:solidFill>
                <a:latin typeface="Times New Roman - 48"/>
              </a:rPr>
              <a:t>how</a:t>
            </a:r>
            <a:r>
              <a:rPr lang="en-US" sz="3600" dirty="0" smtClean="0">
                <a:solidFill>
                  <a:srgbClr val="000000"/>
                </a:solidFill>
                <a:latin typeface="Times New Roman - 48"/>
              </a:rPr>
              <a:t> to produce it, and to </a:t>
            </a:r>
            <a:r>
              <a:rPr lang="en-US" sz="3600" dirty="0" smtClean="0">
                <a:solidFill>
                  <a:srgbClr val="FF6820"/>
                </a:solidFill>
                <a:latin typeface="Times New Roman - 48"/>
              </a:rPr>
              <a:t>whom</a:t>
            </a:r>
            <a:r>
              <a:rPr lang="en-US" sz="3600" dirty="0" smtClean="0">
                <a:solidFill>
                  <a:srgbClr val="000000"/>
                </a:solidFill>
                <a:latin typeface="Times New Roman - 48"/>
              </a:rPr>
              <a:t> to distribute it.  There is little room for innovation or change.  The traditional economic system revolves around the </a:t>
            </a:r>
            <a:r>
              <a:rPr lang="en-US" sz="3600" dirty="0" smtClean="0">
                <a:solidFill>
                  <a:srgbClr val="FF6820"/>
                </a:solidFill>
                <a:latin typeface="Times New Roman - 48"/>
              </a:rPr>
              <a:t>family</a:t>
            </a:r>
            <a:r>
              <a:rPr lang="en-US" sz="3600" dirty="0" smtClean="0">
                <a:solidFill>
                  <a:srgbClr val="000000"/>
                </a:solidFill>
                <a:latin typeface="Times New Roman - 48"/>
              </a:rPr>
              <a:t>.  Work tends to be  divided along gender lines.  Boys tend to take up the occupations of their fathers, while girls follow in the footsteps of their mothers.</a:t>
            </a:r>
          </a:p>
          <a:p>
            <a:pPr algn="ctr"/>
            <a:r>
              <a:rPr lang="en-US" sz="3600" dirty="0" smtClean="0">
                <a:solidFill>
                  <a:srgbClr val="000000"/>
                </a:solidFill>
                <a:latin typeface="Times New Roman - 48"/>
              </a:rPr>
              <a:t>In most cases, these communities lack modern conveniences and have a </a:t>
            </a:r>
            <a:r>
              <a:rPr lang="en-US" sz="3600" dirty="0" smtClean="0">
                <a:solidFill>
                  <a:srgbClr val="FF6820"/>
                </a:solidFill>
                <a:latin typeface="Times New Roman - 48"/>
              </a:rPr>
              <a:t>low</a:t>
            </a:r>
            <a:r>
              <a:rPr lang="en-US" sz="3600" dirty="0" smtClean="0">
                <a:solidFill>
                  <a:srgbClr val="000000"/>
                </a:solidFill>
                <a:latin typeface="Times New Roman - 48"/>
              </a:rPr>
              <a:t> standard of living.</a:t>
            </a:r>
            <a:endParaRPr lang="en-US" sz="3600" dirty="0">
              <a:solidFill>
                <a:srgbClr val="000000"/>
              </a:solidFill>
              <a:latin typeface="Times New Roman - 48"/>
            </a:endParaRPr>
          </a:p>
        </p:txBody>
      </p:sp>
      <p:pic>
        <p:nvPicPr>
          <p:cNvPr id="3" name="Picture 2"/>
          <p:cNvPicPr>
            <a:picLocks noChangeAspect="1"/>
          </p:cNvPicPr>
          <p:nvPr/>
        </p:nvPicPr>
        <p:blipFill>
          <a:blip r:embed="rId2"/>
          <a:stretch>
            <a:fillRect/>
          </a:stretch>
        </p:blipFill>
        <p:spPr>
          <a:xfrm>
            <a:off x="2933700" y="5171954"/>
            <a:ext cx="8544368" cy="4784846"/>
          </a:xfrm>
          <a:prstGeom prst="rect">
            <a:avLst/>
          </a:prstGeom>
        </p:spPr>
      </p:pic>
      <p:sp>
        <p:nvSpPr>
          <p:cNvPr id="4" name="TextBox 3"/>
          <p:cNvSpPr txBox="1"/>
          <p:nvPr/>
        </p:nvSpPr>
        <p:spPr>
          <a:xfrm>
            <a:off x="14363700" y="9499600"/>
            <a:ext cx="1178528" cy="369332"/>
          </a:xfrm>
          <a:prstGeom prst="rect">
            <a:avLst/>
          </a:prstGeom>
          <a:noFill/>
        </p:spPr>
        <p:txBody>
          <a:bodyPr wrap="none" rtlCol="0">
            <a:spAutoFit/>
          </a:bodyPr>
          <a:lstStyle/>
          <a:p>
            <a:r>
              <a:rPr lang="en-US" dirty="0" smtClean="0"/>
              <a:t>END of 2.1</a:t>
            </a:r>
            <a:endParaRPr lang="en-US" dirty="0"/>
          </a:p>
        </p:txBody>
      </p:sp>
    </p:spTree>
    <p:extLst>
      <p:ext uri="{BB962C8B-B14F-4D97-AF65-F5344CB8AC3E}">
        <p14:creationId xmlns:p14="http://schemas.microsoft.com/office/powerpoint/2010/main" val="257592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2716" y="101444"/>
            <a:ext cx="15998000" cy="3970318"/>
          </a:xfrm>
          <a:prstGeom prst="rect">
            <a:avLst/>
          </a:prstGeom>
          <a:noFill/>
        </p:spPr>
        <p:txBody>
          <a:bodyPr vert="horz" rtlCol="0">
            <a:spAutoFit/>
          </a:bodyPr>
          <a:lstStyle/>
          <a:p>
            <a:r>
              <a:rPr lang="en-US" sz="3600" dirty="0" smtClean="0">
                <a:solidFill>
                  <a:srgbClr val="000000"/>
                </a:solidFill>
                <a:latin typeface="Times New Roman - 48"/>
              </a:rPr>
              <a:t>Market Economies  (Free)</a:t>
            </a:r>
          </a:p>
          <a:p>
            <a:pPr algn="ctr"/>
            <a:r>
              <a:rPr lang="en-US" sz="3600" dirty="0" smtClean="0">
                <a:solidFill>
                  <a:srgbClr val="000000"/>
                </a:solidFill>
                <a:latin typeface="Times New Roman - 48"/>
              </a:rPr>
              <a:t>In a market economy, economic decisions are made by </a:t>
            </a:r>
            <a:r>
              <a:rPr lang="en-US" sz="3600" dirty="0" smtClean="0">
                <a:solidFill>
                  <a:srgbClr val="FF6820"/>
                </a:solidFill>
                <a:latin typeface="Times New Roman - 48"/>
              </a:rPr>
              <a:t>individuals</a:t>
            </a:r>
            <a:r>
              <a:rPr lang="en-US" sz="3600" dirty="0" smtClean="0">
                <a:solidFill>
                  <a:srgbClr val="000000"/>
                </a:solidFill>
                <a:latin typeface="Times New Roman - 48"/>
              </a:rPr>
              <a:t> and are based on </a:t>
            </a:r>
            <a:r>
              <a:rPr lang="en-US" sz="3600" dirty="0" smtClean="0">
                <a:solidFill>
                  <a:srgbClr val="FF6820"/>
                </a:solidFill>
                <a:latin typeface="Times New Roman - 48"/>
              </a:rPr>
              <a:t>exchange</a:t>
            </a:r>
            <a:r>
              <a:rPr lang="en-US" sz="3600" dirty="0" smtClean="0">
                <a:solidFill>
                  <a:srgbClr val="000000"/>
                </a:solidFill>
                <a:latin typeface="Times New Roman - 48"/>
              </a:rPr>
              <a:t>, or trade.  The choices made by individuals determine  what gets made and how, as well as who consumes the goods and services  produced. </a:t>
            </a:r>
          </a:p>
          <a:p>
            <a:pPr algn="ctr"/>
            <a:r>
              <a:rPr lang="en-US" sz="3600" dirty="0" smtClean="0">
                <a:solidFill>
                  <a:srgbClr val="000000"/>
                </a:solidFill>
                <a:latin typeface="Times New Roman - 48"/>
              </a:rPr>
              <a:t>Market=any arrangement that allows buyers and sellers to exchange goods.</a:t>
            </a:r>
          </a:p>
          <a:p>
            <a:pPr algn="ctr"/>
            <a:r>
              <a:rPr lang="en-US" sz="3600" dirty="0" smtClean="0">
                <a:solidFill>
                  <a:srgbClr val="000000"/>
                </a:solidFill>
                <a:latin typeface="Times New Roman - 48"/>
              </a:rPr>
              <a:t> Market economies are also called free markets, or </a:t>
            </a:r>
            <a:r>
              <a:rPr lang="en-US" sz="3600" dirty="0" smtClean="0">
                <a:solidFill>
                  <a:srgbClr val="FF6820"/>
                </a:solidFill>
                <a:latin typeface="Times New Roman - 48"/>
              </a:rPr>
              <a:t>capitalism</a:t>
            </a:r>
            <a:r>
              <a:rPr lang="en-US" sz="3600" dirty="0" smtClean="0">
                <a:solidFill>
                  <a:srgbClr val="000000"/>
                </a:solidFill>
                <a:latin typeface="Times New Roman - 48"/>
              </a:rPr>
              <a:t>.</a:t>
            </a:r>
            <a:endParaRPr lang="en-US" sz="3600" dirty="0">
              <a:solidFill>
                <a:srgbClr val="000000"/>
              </a:solidFill>
              <a:latin typeface="Times New Roman - 48"/>
            </a:endParaRPr>
          </a:p>
        </p:txBody>
      </p:sp>
      <p:pic>
        <p:nvPicPr>
          <p:cNvPr id="3" name="Picture 2"/>
          <p:cNvPicPr>
            <a:picLocks noChangeAspect="1"/>
          </p:cNvPicPr>
          <p:nvPr/>
        </p:nvPicPr>
        <p:blipFill>
          <a:blip r:embed="rId2"/>
          <a:stretch>
            <a:fillRect/>
          </a:stretch>
        </p:blipFill>
        <p:spPr>
          <a:xfrm>
            <a:off x="571500" y="5918200"/>
            <a:ext cx="15468600" cy="3429000"/>
          </a:xfrm>
          <a:prstGeom prst="rect">
            <a:avLst/>
          </a:prstGeom>
        </p:spPr>
      </p:pic>
    </p:spTree>
    <p:extLst>
      <p:ext uri="{BB962C8B-B14F-4D97-AF65-F5344CB8AC3E}">
        <p14:creationId xmlns:p14="http://schemas.microsoft.com/office/powerpoint/2010/main" val="251353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124854"/>
            <a:ext cx="16246031" cy="5632311"/>
          </a:xfrm>
          <a:prstGeom prst="rect">
            <a:avLst/>
          </a:prstGeom>
          <a:noFill/>
        </p:spPr>
        <p:txBody>
          <a:bodyPr vert="horz" rtlCol="0">
            <a:spAutoFit/>
          </a:bodyPr>
          <a:lstStyle/>
          <a:p>
            <a:r>
              <a:rPr lang="en-US" sz="3600" dirty="0" smtClean="0">
                <a:solidFill>
                  <a:srgbClr val="000000"/>
                </a:solidFill>
                <a:latin typeface="Times New Roman - 48"/>
              </a:rPr>
              <a:t>Free Market Economy</a:t>
            </a:r>
          </a:p>
          <a:p>
            <a:endParaRPr lang="en-US" sz="3600" dirty="0" smtClean="0">
              <a:solidFill>
                <a:srgbClr val="000000"/>
              </a:solidFill>
              <a:latin typeface="Times New Roman - 48"/>
            </a:endParaRPr>
          </a:p>
          <a:p>
            <a:pPr algn="ctr"/>
            <a:r>
              <a:rPr lang="en-US" sz="3600" dirty="0" smtClean="0">
                <a:solidFill>
                  <a:srgbClr val="000000"/>
                </a:solidFill>
                <a:latin typeface="Times New Roman - 48"/>
              </a:rPr>
              <a:t>Economic systems that are based on </a:t>
            </a:r>
            <a:r>
              <a:rPr lang="en-US" sz="3600" dirty="0" smtClean="0">
                <a:solidFill>
                  <a:srgbClr val="FF6820"/>
                </a:solidFill>
                <a:latin typeface="Times New Roman - 48"/>
              </a:rPr>
              <a:t>voluntary</a:t>
            </a:r>
            <a:r>
              <a:rPr lang="en-US" sz="3600" dirty="0" smtClean="0">
                <a:solidFill>
                  <a:srgbClr val="000000"/>
                </a:solidFill>
                <a:latin typeface="Times New Roman - 48"/>
              </a:rPr>
              <a:t> exchanges in markets are  called free market economies.  In a free market economy, individuals and  businesses use markets to exchange  money and products.  In a free market  system, </a:t>
            </a:r>
            <a:r>
              <a:rPr lang="en-US" sz="3600" dirty="0" smtClean="0">
                <a:solidFill>
                  <a:srgbClr val="FF6820"/>
                </a:solidFill>
                <a:latin typeface="Times New Roman - 48"/>
              </a:rPr>
              <a:t>individuals</a:t>
            </a:r>
            <a:r>
              <a:rPr lang="en-US" sz="3600" dirty="0" smtClean="0">
                <a:solidFill>
                  <a:srgbClr val="000000"/>
                </a:solidFill>
                <a:latin typeface="Times New Roman - 48"/>
              </a:rPr>
              <a:t> and privately owned businesses </a:t>
            </a:r>
            <a:r>
              <a:rPr lang="en-US" sz="3600" dirty="0" smtClean="0">
                <a:solidFill>
                  <a:srgbClr val="FF6820"/>
                </a:solidFill>
                <a:latin typeface="Times New Roman - 48"/>
              </a:rPr>
              <a:t>own</a:t>
            </a:r>
            <a:r>
              <a:rPr lang="en-US" sz="3600" dirty="0" smtClean="0">
                <a:solidFill>
                  <a:srgbClr val="000000"/>
                </a:solidFill>
                <a:latin typeface="Times New Roman - 48"/>
              </a:rPr>
              <a:t> the factors of  production, make what they want, and buy what they want.</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  In other words, </a:t>
            </a:r>
            <a:r>
              <a:rPr lang="en-US" sz="3600" dirty="0" smtClean="0">
                <a:solidFill>
                  <a:srgbClr val="FF6820"/>
                </a:solidFill>
                <a:latin typeface="Times New Roman - 48"/>
              </a:rPr>
              <a:t>individuals</a:t>
            </a:r>
            <a:r>
              <a:rPr lang="en-US" sz="3600" dirty="0" smtClean="0">
                <a:solidFill>
                  <a:srgbClr val="000000"/>
                </a:solidFill>
                <a:latin typeface="Times New Roman - 48"/>
              </a:rPr>
              <a:t> answer the three key economic questions of what to produce, how to produce it, and who consumes that which is produced.  </a:t>
            </a:r>
            <a:endParaRPr lang="en-US" sz="3600" dirty="0">
              <a:solidFill>
                <a:srgbClr val="000000"/>
              </a:solidFill>
              <a:latin typeface="Times New Roman - 48"/>
            </a:endParaRPr>
          </a:p>
        </p:txBody>
      </p:sp>
    </p:spTree>
    <p:extLst>
      <p:ext uri="{BB962C8B-B14F-4D97-AF65-F5344CB8AC3E}">
        <p14:creationId xmlns:p14="http://schemas.microsoft.com/office/powerpoint/2010/main" val="402657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06120" y="1346200"/>
            <a:ext cx="15240000" cy="5632311"/>
          </a:xfrm>
          <a:prstGeom prst="rect">
            <a:avLst/>
          </a:prstGeom>
          <a:noFill/>
        </p:spPr>
        <p:txBody>
          <a:bodyPr vert="horz" wrap="square" rtlCol="0">
            <a:spAutoFit/>
          </a:bodyPr>
          <a:lstStyle/>
          <a:p>
            <a:pPr algn="ctr"/>
            <a:r>
              <a:rPr lang="en-US" sz="4000" dirty="0" smtClean="0">
                <a:latin typeface="Times New Roman - 48"/>
              </a:rPr>
              <a:t>Scarcity forces societies and nations to answer some hard economic questions.   Different economic systems have  evolved in response to the problem of  scarcity.</a:t>
            </a:r>
          </a:p>
          <a:p>
            <a:pPr algn="ctr"/>
            <a:endParaRPr lang="en-US" sz="4000" dirty="0" smtClean="0">
              <a:latin typeface="Times New Roman - 48"/>
            </a:endParaRPr>
          </a:p>
          <a:p>
            <a:pPr algn="ctr"/>
            <a:r>
              <a:rPr lang="en-US" sz="4000" dirty="0" smtClean="0">
                <a:latin typeface="Times New Roman - 48"/>
              </a:rPr>
              <a:t>An </a:t>
            </a:r>
            <a:r>
              <a:rPr lang="en-US" sz="4000" b="1" dirty="0" smtClean="0">
                <a:latin typeface="Times New Roman - 48"/>
              </a:rPr>
              <a:t>economic system</a:t>
            </a:r>
            <a:r>
              <a:rPr lang="en-US" sz="4000" dirty="0" smtClean="0">
                <a:latin typeface="Times New Roman - 48"/>
              </a:rPr>
              <a:t> is the method used by a society to produce and distribute goods and services.</a:t>
            </a:r>
          </a:p>
          <a:p>
            <a:pPr algn="ctr"/>
            <a:endParaRPr lang="en-US" sz="4000" dirty="0" smtClean="0">
              <a:latin typeface="Times New Roman - 48"/>
            </a:endParaRPr>
          </a:p>
          <a:p>
            <a:pPr algn="ctr"/>
            <a:r>
              <a:rPr lang="en-US" sz="4000" dirty="0" smtClean="0">
                <a:latin typeface="Times New Roman - 48"/>
              </a:rPr>
              <a:t>Which economic system a society employs depends on that society's goals and values.</a:t>
            </a:r>
            <a:endParaRPr lang="en-US" sz="4000" dirty="0">
              <a:latin typeface="Times New Roman - 48"/>
            </a:endParaRPr>
          </a:p>
        </p:txBody>
      </p:sp>
    </p:spTree>
    <p:extLst>
      <p:ext uri="{BB962C8B-B14F-4D97-AF65-F5344CB8AC3E}">
        <p14:creationId xmlns:p14="http://schemas.microsoft.com/office/powerpoint/2010/main" val="119679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369" y="62427"/>
            <a:ext cx="16328708" cy="6524863"/>
          </a:xfrm>
          <a:prstGeom prst="rect">
            <a:avLst/>
          </a:prstGeom>
          <a:noFill/>
        </p:spPr>
        <p:txBody>
          <a:bodyPr vert="horz" rtlCol="0">
            <a:spAutoFit/>
          </a:bodyPr>
          <a:lstStyle/>
          <a:p>
            <a:endParaRPr lang="en-US" dirty="0" smtClean="0"/>
          </a:p>
          <a:p>
            <a:pPr algn="ctr"/>
            <a:r>
              <a:rPr lang="en-US" sz="4000" dirty="0" smtClean="0"/>
              <a:t>I</a:t>
            </a:r>
            <a:r>
              <a:rPr lang="en-US" sz="3600" dirty="0" smtClean="0">
                <a:solidFill>
                  <a:srgbClr val="000000"/>
                </a:solidFill>
                <a:latin typeface="Times New Roman - 48"/>
              </a:rPr>
              <a:t>nstead of being </a:t>
            </a:r>
            <a:r>
              <a:rPr lang="en-US" sz="3600" dirty="0" smtClean="0">
                <a:solidFill>
                  <a:srgbClr val="FF6820"/>
                </a:solidFill>
                <a:latin typeface="Times New Roman - 48"/>
              </a:rPr>
              <a:t>self-sufficient</a:t>
            </a:r>
            <a:r>
              <a:rPr lang="en-US" sz="3600" dirty="0" smtClean="0">
                <a:solidFill>
                  <a:srgbClr val="000000"/>
                </a:solidFill>
                <a:latin typeface="Times New Roman - 48"/>
              </a:rPr>
              <a:t>, each of us produces just one or a few products.   A nurse specializes in caring for the sick.  A marine mechanic specializes in  repairing machinery aboard crafts.  A baker specializes in making breads,  cakes, and cookies.</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Sp</a:t>
            </a:r>
            <a:r>
              <a:rPr lang="en-US" sz="3600" b="1" dirty="0" smtClean="0">
                <a:solidFill>
                  <a:srgbClr val="000000"/>
                </a:solidFill>
                <a:latin typeface="Times New Roman - 48"/>
              </a:rPr>
              <a:t>ecialization</a:t>
            </a:r>
            <a:r>
              <a:rPr lang="en-US" sz="3600" dirty="0" smtClean="0">
                <a:solidFill>
                  <a:srgbClr val="000000"/>
                </a:solidFill>
                <a:latin typeface="Times New Roman - 48"/>
              </a:rPr>
              <a:t> is the concentration of the productive efforts of individuals and  firms on a </a:t>
            </a:r>
            <a:r>
              <a:rPr lang="en-US" sz="3600" dirty="0" smtClean="0">
                <a:solidFill>
                  <a:srgbClr val="FF6820"/>
                </a:solidFill>
                <a:latin typeface="Times New Roman - 48"/>
              </a:rPr>
              <a:t>limited</a:t>
            </a:r>
            <a:r>
              <a:rPr lang="en-US" sz="3600" dirty="0" smtClean="0">
                <a:solidFill>
                  <a:srgbClr val="000000"/>
                </a:solidFill>
                <a:latin typeface="Times New Roman - 48"/>
              </a:rPr>
              <a:t> number of activities.</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Specialization leads to </a:t>
            </a:r>
            <a:r>
              <a:rPr lang="en-US" sz="3600" dirty="0" smtClean="0">
                <a:solidFill>
                  <a:srgbClr val="FF6820"/>
                </a:solidFill>
                <a:latin typeface="Times New Roman - 48"/>
              </a:rPr>
              <a:t>efficient</a:t>
            </a:r>
            <a:r>
              <a:rPr lang="en-US" sz="3600" dirty="0" smtClean="0">
                <a:solidFill>
                  <a:srgbClr val="000000"/>
                </a:solidFill>
                <a:latin typeface="Times New Roman - 48"/>
              </a:rPr>
              <a:t> use of resources, including capital, land, and  labor.  It is easier to learn on task or a  few tasks very well than to learn them  all.</a:t>
            </a:r>
            <a:endParaRPr lang="en-US" sz="3600" dirty="0">
              <a:solidFill>
                <a:srgbClr val="000000"/>
              </a:solidFill>
              <a:latin typeface="Times New Roman - 48"/>
            </a:endParaRPr>
          </a:p>
        </p:txBody>
      </p:sp>
    </p:spTree>
    <p:extLst>
      <p:ext uri="{BB962C8B-B14F-4D97-AF65-F5344CB8AC3E}">
        <p14:creationId xmlns:p14="http://schemas.microsoft.com/office/powerpoint/2010/main" val="3971101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3" y="93641"/>
            <a:ext cx="16039338" cy="4524315"/>
          </a:xfrm>
          <a:prstGeom prst="rect">
            <a:avLst/>
          </a:prstGeom>
          <a:noFill/>
        </p:spPr>
        <p:txBody>
          <a:bodyPr vert="horz" rtlCol="0">
            <a:spAutoFit/>
          </a:bodyPr>
          <a:lstStyle/>
          <a:p>
            <a:pPr algn="ctr"/>
            <a:r>
              <a:rPr lang="en-US" sz="3600" dirty="0" smtClean="0">
                <a:solidFill>
                  <a:srgbClr val="000000"/>
                </a:solidFill>
                <a:latin typeface="Times New Roman - 48"/>
              </a:rPr>
              <a:t>The players in the free market economy are households and </a:t>
            </a:r>
            <a:r>
              <a:rPr lang="en-US" sz="3600" dirty="0" smtClean="0">
                <a:solidFill>
                  <a:srgbClr val="FF6820"/>
                </a:solidFill>
                <a:latin typeface="Times New Roman - 48"/>
              </a:rPr>
              <a:t>firms</a:t>
            </a:r>
            <a:r>
              <a:rPr lang="en-US" sz="3600" dirty="0" smtClean="0">
                <a:solidFill>
                  <a:srgbClr val="000000"/>
                </a:solidFill>
                <a:latin typeface="Times New Roman - 48"/>
              </a:rPr>
              <a:t>.  A household is a person or group of people living in the same residence.  </a:t>
            </a:r>
            <a:r>
              <a:rPr lang="en-US" sz="3600" dirty="0" smtClean="0">
                <a:solidFill>
                  <a:srgbClr val="FF6820"/>
                </a:solidFill>
                <a:latin typeface="Times New Roman - 48"/>
              </a:rPr>
              <a:t>Households</a:t>
            </a:r>
            <a:r>
              <a:rPr lang="en-US" sz="3600" dirty="0" smtClean="0">
                <a:solidFill>
                  <a:srgbClr val="000000"/>
                </a:solidFill>
                <a:latin typeface="Times New Roman - 48"/>
              </a:rPr>
              <a:t> own the factors of production - land, labor, and capital.  Households are also the consumers of goods and services.</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A business, or </a:t>
            </a:r>
            <a:r>
              <a:rPr lang="en-US" sz="3600" dirty="0" smtClean="0">
                <a:solidFill>
                  <a:srgbClr val="FF6820"/>
                </a:solidFill>
                <a:latin typeface="Times New Roman - 48"/>
              </a:rPr>
              <a:t>firm</a:t>
            </a:r>
            <a:r>
              <a:rPr lang="en-US" sz="3600" b="1" dirty="0" smtClean="0">
                <a:solidFill>
                  <a:srgbClr val="000000"/>
                </a:solidFill>
                <a:latin typeface="Times New Roman - 48"/>
              </a:rPr>
              <a:t>,</a:t>
            </a:r>
            <a:r>
              <a:rPr lang="en-US" sz="3600" dirty="0" smtClean="0">
                <a:solidFill>
                  <a:srgbClr val="000000"/>
                </a:solidFill>
                <a:latin typeface="Times New Roman - 48"/>
              </a:rPr>
              <a:t> is an organization that uses resources to produce a  product, which it then sells.  Firms transform "</a:t>
            </a:r>
            <a:r>
              <a:rPr lang="en-US" sz="3600" dirty="0" smtClean="0">
                <a:solidFill>
                  <a:srgbClr val="FF6820"/>
                </a:solidFill>
                <a:latin typeface="Times New Roman - 48"/>
              </a:rPr>
              <a:t>inputs</a:t>
            </a:r>
            <a:r>
              <a:rPr lang="en-US" sz="3600" dirty="0" smtClean="0">
                <a:solidFill>
                  <a:srgbClr val="000000"/>
                </a:solidFill>
                <a:latin typeface="Times New Roman - 48"/>
              </a:rPr>
              <a:t>," or factors of  production, into "outputs," or products.</a:t>
            </a:r>
            <a:endParaRPr lang="en-US" sz="3600" dirty="0">
              <a:solidFill>
                <a:srgbClr val="000000"/>
              </a:solidFill>
              <a:latin typeface="Times New Roman - 48"/>
            </a:endParaRPr>
          </a:p>
        </p:txBody>
      </p:sp>
    </p:spTree>
    <p:extLst>
      <p:ext uri="{BB962C8B-B14F-4D97-AF65-F5344CB8AC3E}">
        <p14:creationId xmlns:p14="http://schemas.microsoft.com/office/powerpoint/2010/main" val="23825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3" y="62427"/>
            <a:ext cx="16039338" cy="5632311"/>
          </a:xfrm>
          <a:prstGeom prst="rect">
            <a:avLst/>
          </a:prstGeom>
          <a:noFill/>
        </p:spPr>
        <p:txBody>
          <a:bodyPr vert="horz" rtlCol="0">
            <a:spAutoFit/>
          </a:bodyPr>
          <a:lstStyle/>
          <a:p>
            <a:pPr algn="ctr"/>
            <a:r>
              <a:rPr lang="en-US" sz="3600" dirty="0" smtClean="0">
                <a:solidFill>
                  <a:srgbClr val="000000"/>
                </a:solidFill>
                <a:latin typeface="Times New Roman - 48"/>
              </a:rPr>
              <a:t>A </a:t>
            </a:r>
            <a:r>
              <a:rPr lang="en-US" sz="3600" dirty="0" smtClean="0">
                <a:solidFill>
                  <a:srgbClr val="FF6820"/>
                </a:solidFill>
                <a:latin typeface="Times New Roman - 48"/>
              </a:rPr>
              <a:t>factor market</a:t>
            </a:r>
            <a:r>
              <a:rPr lang="en-US" sz="3600" dirty="0" smtClean="0">
                <a:solidFill>
                  <a:srgbClr val="000000"/>
                </a:solidFill>
                <a:latin typeface="Times New Roman - 48"/>
              </a:rPr>
              <a:t> is a market in which firms purchase the factors of production form </a:t>
            </a:r>
            <a:r>
              <a:rPr lang="en-US" sz="3600" dirty="0" smtClean="0">
                <a:solidFill>
                  <a:srgbClr val="FF6820"/>
                </a:solidFill>
                <a:latin typeface="Times New Roman - 48"/>
              </a:rPr>
              <a:t>households</a:t>
            </a:r>
            <a:r>
              <a:rPr lang="en-US" sz="3600" dirty="0" smtClean="0">
                <a:solidFill>
                  <a:srgbClr val="000000"/>
                </a:solidFill>
                <a:latin typeface="Times New Roman - 48"/>
              </a:rPr>
              <a:t>.</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Firms purchase or rent land (natural  resources).  They </a:t>
            </a:r>
            <a:r>
              <a:rPr lang="en-US" sz="3600" dirty="0" smtClean="0">
                <a:solidFill>
                  <a:srgbClr val="FF6820"/>
                </a:solidFill>
                <a:latin typeface="Times New Roman - 48"/>
              </a:rPr>
              <a:t>hire</a:t>
            </a:r>
            <a:r>
              <a:rPr lang="en-US" sz="3600" dirty="0" smtClean="0">
                <a:solidFill>
                  <a:srgbClr val="000000"/>
                </a:solidFill>
                <a:latin typeface="Times New Roman - 48"/>
              </a:rPr>
              <a:t> workers, paying  them wages or salaries for their labor.   They also borrow money from  households to purchase capital, paying  households interest or profits in return.   </a:t>
            </a:r>
            <a:r>
              <a:rPr lang="en-US" sz="3600" dirty="0" smtClean="0">
                <a:solidFill>
                  <a:srgbClr val="FF6820"/>
                </a:solidFill>
                <a:latin typeface="Times New Roman - 48"/>
              </a:rPr>
              <a:t>Profit</a:t>
            </a:r>
            <a:r>
              <a:rPr lang="en-US" sz="3600" dirty="0" smtClean="0">
                <a:solidFill>
                  <a:srgbClr val="000000"/>
                </a:solidFill>
                <a:latin typeface="Times New Roman - 48"/>
              </a:rPr>
              <a:t> is the financial gain made in a  transaction.</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The market in which households  </a:t>
            </a:r>
            <a:r>
              <a:rPr lang="en-US" sz="3600" dirty="0" smtClean="0">
                <a:solidFill>
                  <a:srgbClr val="FF6820"/>
                </a:solidFill>
                <a:latin typeface="Times New Roman - 48"/>
              </a:rPr>
              <a:t>purchase</a:t>
            </a:r>
            <a:r>
              <a:rPr lang="en-US" sz="3600" dirty="0" smtClean="0">
                <a:solidFill>
                  <a:srgbClr val="000000"/>
                </a:solidFill>
                <a:latin typeface="Times New Roman - 48"/>
              </a:rPr>
              <a:t> the goods and services that  firms produce is the </a:t>
            </a:r>
            <a:r>
              <a:rPr lang="en-US" sz="3600" dirty="0" smtClean="0">
                <a:solidFill>
                  <a:srgbClr val="FF6820"/>
                </a:solidFill>
                <a:latin typeface="Times New Roman - 48"/>
              </a:rPr>
              <a:t>product market</a:t>
            </a:r>
            <a:r>
              <a:rPr lang="en-US" sz="3600" b="1" dirty="0" smtClean="0">
                <a:solidFill>
                  <a:srgbClr val="000000"/>
                </a:solidFill>
                <a:latin typeface="Times New Roman - 48"/>
              </a:rPr>
              <a:t>.</a:t>
            </a:r>
            <a:endParaRPr lang="en-US" sz="3600" b="1" dirty="0">
              <a:solidFill>
                <a:srgbClr val="000000"/>
              </a:solidFill>
              <a:latin typeface="Times New Roman - 48"/>
            </a:endParaRPr>
          </a:p>
        </p:txBody>
      </p:sp>
    </p:spTree>
    <p:extLst>
      <p:ext uri="{BB962C8B-B14F-4D97-AF65-F5344CB8AC3E}">
        <p14:creationId xmlns:p14="http://schemas.microsoft.com/office/powerpoint/2010/main" val="13400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0"/>
            <a:ext cx="13315950" cy="998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793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39017"/>
            <a:ext cx="16246031" cy="5078313"/>
          </a:xfrm>
          <a:prstGeom prst="rect">
            <a:avLst/>
          </a:prstGeom>
          <a:noFill/>
        </p:spPr>
        <p:txBody>
          <a:bodyPr vert="horz" rtlCol="0">
            <a:spAutoFit/>
          </a:bodyPr>
          <a:lstStyle/>
          <a:p>
            <a:r>
              <a:rPr lang="en-US" sz="3600" dirty="0" smtClean="0">
                <a:solidFill>
                  <a:srgbClr val="000000"/>
                </a:solidFill>
                <a:latin typeface="Times New Roman - 48"/>
              </a:rPr>
              <a:t>Buying and Selling</a:t>
            </a:r>
          </a:p>
          <a:p>
            <a:endParaRPr lang="en-US" sz="3600" dirty="0" smtClean="0">
              <a:solidFill>
                <a:srgbClr val="000000"/>
              </a:solidFill>
              <a:latin typeface="Times New Roman - 48"/>
            </a:endParaRPr>
          </a:p>
          <a:p>
            <a:pPr algn="ctr"/>
            <a:r>
              <a:rPr lang="en-US" sz="3600" dirty="0" smtClean="0">
                <a:solidFill>
                  <a:srgbClr val="000000"/>
                </a:solidFill>
                <a:latin typeface="Times New Roman - 48"/>
              </a:rPr>
              <a:t>Because each of us specializes in producing just a few products, we need  markets to </a:t>
            </a:r>
            <a:r>
              <a:rPr lang="en-US" sz="3600" dirty="0" smtClean="0">
                <a:solidFill>
                  <a:srgbClr val="FF6820"/>
                </a:solidFill>
                <a:latin typeface="Times New Roman - 48"/>
              </a:rPr>
              <a:t>sell</a:t>
            </a:r>
            <a:r>
              <a:rPr lang="en-US" sz="3600" dirty="0" smtClean="0">
                <a:solidFill>
                  <a:srgbClr val="000000"/>
                </a:solidFill>
                <a:latin typeface="Times New Roman - 48"/>
              </a:rPr>
              <a:t> what we have and to buy what we want.  The typical person earns  an </a:t>
            </a:r>
            <a:r>
              <a:rPr lang="en-US" sz="3600" dirty="0" smtClean="0">
                <a:solidFill>
                  <a:srgbClr val="FF6820"/>
                </a:solidFill>
                <a:latin typeface="Times New Roman - 48"/>
              </a:rPr>
              <a:t>income</a:t>
            </a:r>
            <a:r>
              <a:rPr lang="en-US" sz="3600" dirty="0" smtClean="0">
                <a:solidFill>
                  <a:srgbClr val="000000"/>
                </a:solidFill>
                <a:latin typeface="Times New Roman - 48"/>
              </a:rPr>
              <a:t> (specializing at a particular job) and uses this income to buy the products that he or she wants to </a:t>
            </a:r>
            <a:r>
              <a:rPr lang="en-US" sz="3600" dirty="0" smtClean="0">
                <a:solidFill>
                  <a:srgbClr val="FF6820"/>
                </a:solidFill>
                <a:latin typeface="Times New Roman - 48"/>
              </a:rPr>
              <a:t>consume</a:t>
            </a:r>
            <a:r>
              <a:rPr lang="en-US" sz="3600" dirty="0" smtClean="0">
                <a:solidFill>
                  <a:srgbClr val="000000"/>
                </a:solidFill>
                <a:latin typeface="Times New Roman - 48"/>
              </a:rPr>
              <a:t>.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If each person were self-sufficient, producing everything he or she wanted  to consume, there would be no </a:t>
            </a:r>
            <a:r>
              <a:rPr lang="en-US" sz="3600" dirty="0" smtClean="0">
                <a:solidFill>
                  <a:srgbClr val="FF6820"/>
                </a:solidFill>
                <a:latin typeface="Times New Roman - 48"/>
              </a:rPr>
              <a:t>need</a:t>
            </a:r>
            <a:r>
              <a:rPr lang="en-US" sz="3600" dirty="0" smtClean="0">
                <a:solidFill>
                  <a:srgbClr val="000000"/>
                </a:solidFill>
                <a:latin typeface="Times New Roman - 48"/>
              </a:rPr>
              <a:t> for markets.</a:t>
            </a:r>
            <a:endParaRPr lang="en-US" sz="3600" dirty="0">
              <a:solidFill>
                <a:srgbClr val="000000"/>
              </a:solidFill>
              <a:latin typeface="Times New Roman - 48"/>
            </a:endParaRPr>
          </a:p>
        </p:txBody>
      </p:sp>
    </p:spTree>
    <p:extLst>
      <p:ext uri="{BB962C8B-B14F-4D97-AF65-F5344CB8AC3E}">
        <p14:creationId xmlns:p14="http://schemas.microsoft.com/office/powerpoint/2010/main" val="340224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08" y="62427"/>
            <a:ext cx="15873984" cy="2308324"/>
          </a:xfrm>
          <a:prstGeom prst="rect">
            <a:avLst/>
          </a:prstGeom>
          <a:noFill/>
        </p:spPr>
        <p:txBody>
          <a:bodyPr vert="horz" rtlCol="0">
            <a:spAutoFit/>
          </a:bodyPr>
          <a:lstStyle/>
          <a:p>
            <a:pPr algn="ctr"/>
            <a:r>
              <a:rPr lang="en-US" sz="3600" dirty="0" smtClean="0">
                <a:solidFill>
                  <a:srgbClr val="000000"/>
                </a:solidFill>
                <a:latin typeface="Times New Roman - 48"/>
              </a:rPr>
              <a:t>According to </a:t>
            </a:r>
            <a:r>
              <a:rPr lang="en-US" sz="3600" dirty="0" smtClean="0">
                <a:solidFill>
                  <a:srgbClr val="FF6820"/>
                </a:solidFill>
                <a:latin typeface="Times New Roman - 48"/>
              </a:rPr>
              <a:t>Adam Smith</a:t>
            </a:r>
            <a:r>
              <a:rPr lang="en-US" sz="3600" dirty="0" smtClean="0">
                <a:solidFill>
                  <a:srgbClr val="000000"/>
                </a:solidFill>
                <a:latin typeface="Times New Roman - 48"/>
              </a:rPr>
              <a:t>, </a:t>
            </a:r>
            <a:r>
              <a:rPr lang="en-US" sz="3600" dirty="0" smtClean="0">
                <a:solidFill>
                  <a:srgbClr val="FF6820"/>
                </a:solidFill>
                <a:latin typeface="Times New Roman - 48"/>
              </a:rPr>
              <a:t>competitio</a:t>
            </a:r>
            <a:r>
              <a:rPr lang="en-US" sz="3600" dirty="0" smtClean="0">
                <a:solidFill>
                  <a:srgbClr val="000000"/>
                </a:solidFill>
                <a:latin typeface="Times New Roman - 48"/>
              </a:rPr>
              <a:t>n  and our own self-interest keep the  marketplace functioning.  Adam Smith was a Scottish social philosopher, who,  in 1776, published a book titled </a:t>
            </a:r>
            <a:r>
              <a:rPr lang="en-US" sz="3600" i="1" dirty="0" smtClean="0">
                <a:solidFill>
                  <a:srgbClr val="FF6820"/>
                </a:solidFill>
                <a:latin typeface="Times New Roman - 48"/>
              </a:rPr>
              <a:t>The Wealth of Nations</a:t>
            </a:r>
            <a:r>
              <a:rPr lang="en-US" sz="3600" dirty="0" smtClean="0">
                <a:solidFill>
                  <a:srgbClr val="000000"/>
                </a:solidFill>
                <a:latin typeface="Times New Roman - 48"/>
              </a:rPr>
              <a:t>, in which he  described how the market functions.</a:t>
            </a:r>
            <a:endParaRPr lang="en-US" sz="3600" dirty="0">
              <a:solidFill>
                <a:srgbClr val="000000"/>
              </a:solidFill>
              <a:latin typeface="Times New Roman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198817" y="2565400"/>
            <a:ext cx="2874886" cy="3276599"/>
          </a:xfrm>
          <a:prstGeom prst="rect">
            <a:avLst/>
          </a:prstGeom>
          <a:solidFill>
            <a:scrgbClr r="0" g="0" b="0">
              <a:alpha val="0"/>
            </a:scrgbClr>
          </a:solidFill>
        </p:spPr>
      </p:pic>
      <p:sp>
        <p:nvSpPr>
          <p:cNvPr id="4" name="TextBox 3"/>
          <p:cNvSpPr txBox="1"/>
          <p:nvPr/>
        </p:nvSpPr>
        <p:spPr>
          <a:xfrm>
            <a:off x="266700" y="6299200"/>
            <a:ext cx="16039338" cy="2246769"/>
          </a:xfrm>
          <a:prstGeom prst="rect">
            <a:avLst/>
          </a:prstGeom>
          <a:noFill/>
        </p:spPr>
        <p:txBody>
          <a:bodyPr vert="horz" rtlCol="0">
            <a:spAutoFit/>
          </a:bodyPr>
          <a:lstStyle/>
          <a:p>
            <a:pPr algn="ctr"/>
            <a:r>
              <a:rPr lang="en-US" sz="3500" dirty="0" smtClean="0">
                <a:solidFill>
                  <a:srgbClr val="000000"/>
                </a:solidFill>
                <a:latin typeface="Times New Roman - 47"/>
              </a:rPr>
              <a:t>Smith observed that an economy is made up of countless </a:t>
            </a:r>
            <a:r>
              <a:rPr lang="en-US" sz="3500" dirty="0" smtClean="0">
                <a:solidFill>
                  <a:srgbClr val="FF6820"/>
                </a:solidFill>
                <a:latin typeface="Times New Roman - 47"/>
              </a:rPr>
              <a:t>individual  </a:t>
            </a:r>
            <a:r>
              <a:rPr lang="en-US" sz="3500" dirty="0" smtClean="0">
                <a:solidFill>
                  <a:srgbClr val="000000"/>
                </a:solidFill>
                <a:latin typeface="Times New Roman - 47"/>
              </a:rPr>
              <a:t>transactions.  In each transaction, the buyer and seller consider only their self- interest, or their own </a:t>
            </a:r>
            <a:r>
              <a:rPr lang="en-US" sz="3500" dirty="0" smtClean="0">
                <a:solidFill>
                  <a:srgbClr val="FF6820"/>
                </a:solidFill>
                <a:latin typeface="Times New Roman - 47"/>
              </a:rPr>
              <a:t>personal</a:t>
            </a:r>
            <a:r>
              <a:rPr lang="en-US" sz="3500" dirty="0" smtClean="0">
                <a:solidFill>
                  <a:srgbClr val="000000"/>
                </a:solidFill>
                <a:latin typeface="Times New Roman - 47"/>
              </a:rPr>
              <a:t> gain.  Self-interest, in other words, is the  motivating force in the free market.</a:t>
            </a:r>
            <a:endParaRPr lang="en-US" sz="3500" dirty="0">
              <a:solidFill>
                <a:srgbClr val="000000"/>
              </a:solidFill>
              <a:latin typeface="Times New Roman - 47"/>
            </a:endParaRPr>
          </a:p>
        </p:txBody>
      </p:sp>
    </p:spTree>
    <p:extLst>
      <p:ext uri="{BB962C8B-B14F-4D97-AF65-F5344CB8AC3E}">
        <p14:creationId xmlns:p14="http://schemas.microsoft.com/office/powerpoint/2010/main" val="291240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08" y="54624"/>
            <a:ext cx="16204692" cy="4481513"/>
          </a:xfrm>
          <a:prstGeom prst="rect">
            <a:avLst/>
          </a:prstGeom>
          <a:noFill/>
        </p:spPr>
        <p:txBody>
          <a:bodyPr vert="horz" rtlCol="0">
            <a:spAutoFit/>
          </a:bodyPr>
          <a:lstStyle/>
          <a:p>
            <a:pPr algn="ctr"/>
            <a:r>
              <a:rPr lang="en-US" sz="3500" dirty="0" smtClean="0">
                <a:solidFill>
                  <a:srgbClr val="000000"/>
                </a:solidFill>
                <a:latin typeface="Times New Roman - 47"/>
              </a:rPr>
              <a:t>Consumers (households), in pursuit of their self-interest, have the incentive to  look for lower prices.  An </a:t>
            </a:r>
            <a:r>
              <a:rPr lang="en-US" sz="3500" dirty="0" smtClean="0">
                <a:solidFill>
                  <a:srgbClr val="FF6820"/>
                </a:solidFill>
                <a:latin typeface="Times New Roman - 47"/>
              </a:rPr>
              <a:t>incentive</a:t>
            </a:r>
            <a:r>
              <a:rPr lang="en-US" sz="3500" dirty="0" smtClean="0">
                <a:solidFill>
                  <a:srgbClr val="000000"/>
                </a:solidFill>
                <a:latin typeface="Times New Roman - 47"/>
              </a:rPr>
              <a:t> is the hope of reward or the fear of  punishment that encourages a person to </a:t>
            </a:r>
            <a:r>
              <a:rPr lang="en-US" sz="3500" dirty="0" smtClean="0">
                <a:solidFill>
                  <a:srgbClr val="FF6820"/>
                </a:solidFill>
                <a:latin typeface="Times New Roman - 47"/>
              </a:rPr>
              <a:t>behave</a:t>
            </a:r>
            <a:r>
              <a:rPr lang="en-US" sz="3500" dirty="0" smtClean="0">
                <a:solidFill>
                  <a:srgbClr val="000000"/>
                </a:solidFill>
                <a:latin typeface="Times New Roman - 47"/>
              </a:rPr>
              <a:t> in a certain way.</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Adam Smith observed that people respond </a:t>
            </a:r>
            <a:r>
              <a:rPr lang="en-US" sz="3500" dirty="0" smtClean="0">
                <a:solidFill>
                  <a:srgbClr val="FF6820"/>
                </a:solidFill>
                <a:latin typeface="Times New Roman - 47"/>
              </a:rPr>
              <a:t>predictably</a:t>
            </a:r>
            <a:r>
              <a:rPr lang="en-US" sz="3500" dirty="0" smtClean="0">
                <a:solidFill>
                  <a:srgbClr val="000000"/>
                </a:solidFill>
                <a:latin typeface="Times New Roman - 47"/>
              </a:rPr>
              <a:t> to both positive and  negative incentives.  As for consumers, we can predict that they will respond to  the positive incentive of </a:t>
            </a:r>
            <a:r>
              <a:rPr lang="en-US" sz="3500" dirty="0" smtClean="0">
                <a:solidFill>
                  <a:srgbClr val="FF6820"/>
                </a:solidFill>
                <a:latin typeface="Times New Roman - 47"/>
              </a:rPr>
              <a:t>lower</a:t>
            </a:r>
            <a:r>
              <a:rPr lang="en-US" sz="3500" dirty="0" smtClean="0">
                <a:solidFill>
                  <a:srgbClr val="000000"/>
                </a:solidFill>
                <a:latin typeface="Times New Roman - 47"/>
              </a:rPr>
              <a:t> prices.  This makes sense, because spending  less money on a good lowers the </a:t>
            </a:r>
            <a:r>
              <a:rPr lang="en-US" sz="3500" dirty="0" smtClean="0">
                <a:solidFill>
                  <a:srgbClr val="FF6820"/>
                </a:solidFill>
                <a:latin typeface="Times New Roman - 47"/>
              </a:rPr>
              <a:t>opportunity</a:t>
            </a:r>
            <a:r>
              <a:rPr lang="en-US" sz="3500" dirty="0" smtClean="0">
                <a:solidFill>
                  <a:srgbClr val="000000"/>
                </a:solidFill>
                <a:latin typeface="Times New Roman - 47"/>
              </a:rPr>
              <a:t> cost of the purchase.</a:t>
            </a:r>
            <a:endParaRPr lang="en-US" sz="3500" dirty="0">
              <a:solidFill>
                <a:srgbClr val="000000"/>
              </a:solidFill>
              <a:latin typeface="Times New Roman - 47"/>
            </a:endParaRPr>
          </a:p>
        </p:txBody>
      </p:sp>
    </p:spTree>
    <p:extLst>
      <p:ext uri="{BB962C8B-B14F-4D97-AF65-F5344CB8AC3E}">
        <p14:creationId xmlns:p14="http://schemas.microsoft.com/office/powerpoint/2010/main" val="1431165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218495"/>
            <a:ext cx="15708630" cy="4939814"/>
          </a:xfrm>
          <a:prstGeom prst="rect">
            <a:avLst/>
          </a:prstGeom>
          <a:noFill/>
        </p:spPr>
        <p:txBody>
          <a:bodyPr vert="horz" rtlCol="0">
            <a:spAutoFit/>
          </a:bodyPr>
          <a:lstStyle/>
          <a:p>
            <a:pPr algn="ctr"/>
            <a:r>
              <a:rPr lang="en-US" sz="3500" dirty="0" smtClean="0">
                <a:solidFill>
                  <a:srgbClr val="000000"/>
                </a:solidFill>
                <a:latin typeface="Times New Roman - 47"/>
              </a:rPr>
              <a:t>Firms, meanwhile, seek to make  greater </a:t>
            </a:r>
            <a:r>
              <a:rPr lang="en-US" sz="3500" dirty="0" smtClean="0">
                <a:solidFill>
                  <a:srgbClr val="FF6820"/>
                </a:solidFill>
                <a:latin typeface="Times New Roman - 47"/>
              </a:rPr>
              <a:t>profits</a:t>
            </a:r>
            <a:r>
              <a:rPr lang="en-US" sz="3500" dirty="0" smtClean="0">
                <a:solidFill>
                  <a:srgbClr val="000000"/>
                </a:solidFill>
                <a:latin typeface="Times New Roman - 47"/>
              </a:rPr>
              <a:t> by increasing sales.   Let's take, for example, a boxer  manufacturer.  The manufacturer  produces and sells polka-dotted boxers  and striped boxers.  The striped boxers  are far </a:t>
            </a:r>
            <a:r>
              <a:rPr lang="en-US" sz="3500" dirty="0" smtClean="0">
                <a:solidFill>
                  <a:srgbClr val="FF6820"/>
                </a:solidFill>
                <a:latin typeface="Times New Roman - 47"/>
              </a:rPr>
              <a:t>outselling</a:t>
            </a:r>
            <a:r>
              <a:rPr lang="en-US" sz="3500" dirty="0" smtClean="0">
                <a:solidFill>
                  <a:srgbClr val="000000"/>
                </a:solidFill>
                <a:latin typeface="Times New Roman - 47"/>
              </a:rPr>
              <a:t> the polka-dotted boxers.  The manufacturer has the  </a:t>
            </a:r>
            <a:r>
              <a:rPr lang="en-US" sz="3500" dirty="0" smtClean="0">
                <a:solidFill>
                  <a:srgbClr val="FF6820"/>
                </a:solidFill>
                <a:latin typeface="Times New Roman - 47"/>
              </a:rPr>
              <a:t>incentive</a:t>
            </a:r>
            <a:r>
              <a:rPr lang="en-US" sz="3500" dirty="0" smtClean="0">
                <a:solidFill>
                  <a:srgbClr val="000000"/>
                </a:solidFill>
                <a:latin typeface="Times New Roman - 47"/>
              </a:rPr>
              <a:t> - from more potential sales and profits - to produce more striped boxers.</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Other manufacturers, observing consumers' desire for striped boxers,  also have the incentive to sell striped boxers.  With all these manufacturers in the market, </a:t>
            </a:r>
            <a:r>
              <a:rPr lang="en-US" sz="3500" dirty="0" smtClean="0">
                <a:solidFill>
                  <a:srgbClr val="FF6820"/>
                </a:solidFill>
                <a:latin typeface="Times New Roman - 47"/>
              </a:rPr>
              <a:t>consumers</a:t>
            </a:r>
            <a:r>
              <a:rPr lang="en-US" sz="3500" dirty="0" smtClean="0">
                <a:solidFill>
                  <a:srgbClr val="000000"/>
                </a:solidFill>
                <a:latin typeface="Times New Roman - 47"/>
              </a:rPr>
              <a:t> have all the striped boxers they want.</a:t>
            </a:r>
            <a:endParaRPr lang="en-US" sz="3500" dirty="0">
              <a:solidFill>
                <a:srgbClr val="000000"/>
              </a:solidFill>
              <a:latin typeface="Times New Roman - 47"/>
            </a:endParaRPr>
          </a:p>
        </p:txBody>
      </p:sp>
    </p:spTree>
    <p:extLst>
      <p:ext uri="{BB962C8B-B14F-4D97-AF65-F5344CB8AC3E}">
        <p14:creationId xmlns:p14="http://schemas.microsoft.com/office/powerpoint/2010/main" val="439564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4016" y="101444"/>
            <a:ext cx="15460599" cy="8171468"/>
          </a:xfrm>
          <a:prstGeom prst="rect">
            <a:avLst/>
          </a:prstGeom>
          <a:noFill/>
        </p:spPr>
        <p:txBody>
          <a:bodyPr vert="horz" rtlCol="0">
            <a:spAutoFit/>
          </a:bodyPr>
          <a:lstStyle/>
          <a:p>
            <a:pPr algn="ctr"/>
            <a:r>
              <a:rPr lang="en-US" sz="3500" dirty="0" smtClean="0">
                <a:solidFill>
                  <a:srgbClr val="000000"/>
                </a:solidFill>
                <a:latin typeface="Times New Roman - 47"/>
              </a:rPr>
              <a:t>Manufacturers also have a second incentive - to make the most profit in  selling striped boxers.  What keeps manufacturers' pursuit of profit from  causing prices to </a:t>
            </a:r>
            <a:r>
              <a:rPr lang="en-US" sz="3500" dirty="0" smtClean="0">
                <a:solidFill>
                  <a:srgbClr val="FF6820"/>
                </a:solidFill>
                <a:latin typeface="Times New Roman - 47"/>
              </a:rPr>
              <a:t>skyrocket</a:t>
            </a:r>
            <a:r>
              <a:rPr lang="en-US" sz="3500" dirty="0" smtClean="0">
                <a:solidFill>
                  <a:srgbClr val="000000"/>
                </a:solidFill>
                <a:latin typeface="Times New Roman - 47"/>
              </a:rPr>
              <a:t>?  </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If one manufacturer begins charging  $30.00 for a striped boxers, another  manufacturer can come along and sell striped boxers for $25.00.  If the first  manufacturer wants to sell any more striped boxers, he or she had better  </a:t>
            </a:r>
            <a:r>
              <a:rPr lang="en-US" sz="3500" dirty="0" smtClean="0">
                <a:solidFill>
                  <a:srgbClr val="FF6820"/>
                </a:solidFill>
                <a:latin typeface="Times New Roman - 47"/>
              </a:rPr>
              <a:t>drop</a:t>
            </a:r>
            <a:r>
              <a:rPr lang="en-US" sz="3500" dirty="0" smtClean="0">
                <a:solidFill>
                  <a:srgbClr val="000000"/>
                </a:solidFill>
                <a:latin typeface="Times New Roman - 47"/>
              </a:rPr>
              <a:t> the selling price. </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Consumers, pursuing their self- interest, will buy the lower-priced boxer.  Economist call this struggle among producers for the dollars of consumers </a:t>
            </a:r>
            <a:r>
              <a:rPr lang="en-US" sz="3500" dirty="0" smtClean="0">
                <a:solidFill>
                  <a:srgbClr val="FF6820"/>
                </a:solidFill>
                <a:latin typeface="Times New Roman - 47"/>
              </a:rPr>
              <a:t>competition</a:t>
            </a:r>
            <a:r>
              <a:rPr lang="en-US" sz="3500" dirty="0" smtClean="0">
                <a:solidFill>
                  <a:srgbClr val="000000"/>
                </a:solidFill>
                <a:latin typeface="Times New Roman - 47"/>
              </a:rPr>
              <a:t>.</a:t>
            </a:r>
          </a:p>
          <a:p>
            <a:pPr algn="ctr"/>
            <a:endParaRPr lang="en-US" sz="3500" dirty="0" smtClean="0">
              <a:solidFill>
                <a:srgbClr val="000000"/>
              </a:solidFill>
              <a:latin typeface="Times New Roman - 47"/>
            </a:endParaRPr>
          </a:p>
          <a:p>
            <a:pPr algn="ctr"/>
            <a:r>
              <a:rPr lang="en-US" sz="3500" b="1" dirty="0" smtClean="0">
                <a:solidFill>
                  <a:srgbClr val="000000"/>
                </a:solidFill>
                <a:latin typeface="Times New Roman - 47"/>
              </a:rPr>
              <a:t>While self-interest is the motivating force behind the free market,  </a:t>
            </a:r>
            <a:r>
              <a:rPr lang="en-US" sz="3500" b="1" dirty="0" smtClean="0">
                <a:solidFill>
                  <a:srgbClr val="FF6820"/>
                </a:solidFill>
                <a:latin typeface="Times New Roman - 47"/>
              </a:rPr>
              <a:t>competition</a:t>
            </a:r>
            <a:r>
              <a:rPr lang="en-US" sz="3500" b="1" dirty="0" smtClean="0">
                <a:solidFill>
                  <a:srgbClr val="000000"/>
                </a:solidFill>
                <a:latin typeface="Times New Roman - 47"/>
              </a:rPr>
              <a:t> is the regulating force.</a:t>
            </a:r>
            <a:endParaRPr lang="en-US" sz="3500" b="1" dirty="0">
              <a:solidFill>
                <a:srgbClr val="000000"/>
              </a:solidFill>
              <a:latin typeface="Times New Roman - 47"/>
            </a:endParaRPr>
          </a:p>
        </p:txBody>
      </p:sp>
    </p:spTree>
    <p:extLst>
      <p:ext uri="{BB962C8B-B14F-4D97-AF65-F5344CB8AC3E}">
        <p14:creationId xmlns:p14="http://schemas.microsoft.com/office/powerpoint/2010/main" val="1623496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3346" y="62427"/>
            <a:ext cx="16122015" cy="7848302"/>
          </a:xfrm>
          <a:prstGeom prst="rect">
            <a:avLst/>
          </a:prstGeom>
          <a:noFill/>
        </p:spPr>
        <p:txBody>
          <a:bodyPr vert="horz" rtlCol="0">
            <a:spAutoFit/>
          </a:bodyPr>
          <a:lstStyle/>
          <a:p>
            <a:pPr algn="ctr"/>
            <a:r>
              <a:rPr lang="en-US" sz="3600" dirty="0" smtClean="0">
                <a:solidFill>
                  <a:srgbClr val="000000"/>
                </a:solidFill>
                <a:latin typeface="Times New Roman - 48"/>
              </a:rPr>
              <a:t>Self-interest and competition work together to </a:t>
            </a:r>
            <a:r>
              <a:rPr lang="en-US" sz="3600" dirty="0" smtClean="0">
                <a:solidFill>
                  <a:srgbClr val="FF6820"/>
                </a:solidFill>
                <a:latin typeface="Times New Roman - 48"/>
              </a:rPr>
              <a:t>regulate</a:t>
            </a:r>
            <a:r>
              <a:rPr lang="en-US" sz="3600" dirty="0" smtClean="0">
                <a:solidFill>
                  <a:srgbClr val="000000"/>
                </a:solidFill>
                <a:latin typeface="Times New Roman - 48"/>
              </a:rPr>
              <a:t> the marketplace.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Self-interest spurs consumers to purchase certain goods and services  and firms to produce them.  </a:t>
            </a:r>
            <a:r>
              <a:rPr lang="en-US" sz="3600" dirty="0" smtClean="0">
                <a:solidFill>
                  <a:srgbClr val="FF6820"/>
                </a:solidFill>
                <a:latin typeface="Times New Roman - 48"/>
              </a:rPr>
              <a:t>Competition</a:t>
            </a:r>
            <a:r>
              <a:rPr lang="en-US" sz="3600" dirty="0" smtClean="0">
                <a:solidFill>
                  <a:srgbClr val="000000"/>
                </a:solidFill>
                <a:latin typeface="Times New Roman - 48"/>
              </a:rPr>
              <a:t> causes more production and moderates firms' quests for higher prices.  The overall result is that  consumers get the products they want at </a:t>
            </a:r>
            <a:r>
              <a:rPr lang="en-US" sz="3600" dirty="0" smtClean="0">
                <a:solidFill>
                  <a:srgbClr val="FF6820"/>
                </a:solidFill>
                <a:latin typeface="Times New Roman - 48"/>
              </a:rPr>
              <a:t>prices</a:t>
            </a:r>
            <a:r>
              <a:rPr lang="en-US" sz="3600" dirty="0" smtClean="0">
                <a:solidFill>
                  <a:srgbClr val="000000"/>
                </a:solidFill>
                <a:latin typeface="Times New Roman - 48"/>
              </a:rPr>
              <a:t> that closely  reflect the cost of producing them.  </a:t>
            </a:r>
          </a:p>
          <a:p>
            <a:pPr algn="ctr"/>
            <a:r>
              <a:rPr lang="en-US" sz="3600" dirty="0" smtClean="0">
                <a:solidFill>
                  <a:srgbClr val="000000"/>
                </a:solidFill>
                <a:latin typeface="Times New Roman - 48"/>
              </a:rPr>
              <a:t> </a:t>
            </a:r>
            <a:r>
              <a:rPr lang="en-US" sz="3600" b="1" dirty="0" smtClean="0">
                <a:solidFill>
                  <a:srgbClr val="000000"/>
                </a:solidFill>
                <a:latin typeface="Times New Roman - 48"/>
              </a:rPr>
              <a:t>Adam Smith called this phenomenon "the </a:t>
            </a:r>
            <a:r>
              <a:rPr lang="en-US" sz="3600" b="1" dirty="0" smtClean="0">
                <a:solidFill>
                  <a:srgbClr val="FF6820"/>
                </a:solidFill>
                <a:latin typeface="Times New Roman - 48"/>
              </a:rPr>
              <a:t>invisible hand</a:t>
            </a:r>
            <a:r>
              <a:rPr lang="en-US" sz="3600" b="1" dirty="0" smtClean="0">
                <a:solidFill>
                  <a:srgbClr val="000000"/>
                </a:solidFill>
                <a:latin typeface="Times New Roman - 48"/>
              </a:rPr>
              <a:t>" of the marketplace.“</a:t>
            </a:r>
          </a:p>
          <a:p>
            <a:pPr algn="ctr"/>
            <a:endParaRPr lang="en-US" sz="3600" b="1" dirty="0">
              <a:solidFill>
                <a:srgbClr val="000000"/>
              </a:solidFill>
              <a:latin typeface="Times New Roman - 48"/>
            </a:endParaRPr>
          </a:p>
          <a:p>
            <a:pPr algn="ctr"/>
            <a:r>
              <a:rPr lang="en-US" sz="3600" b="1" dirty="0" smtClean="0">
                <a:solidFill>
                  <a:srgbClr val="000000"/>
                </a:solidFill>
                <a:latin typeface="Times New Roman - 48"/>
              </a:rPr>
              <a:t>Non price competition</a:t>
            </a:r>
            <a:r>
              <a:rPr lang="en-US" sz="3600" dirty="0" smtClean="0">
                <a:solidFill>
                  <a:srgbClr val="000000"/>
                </a:solidFill>
                <a:latin typeface="Times New Roman - 48"/>
              </a:rPr>
              <a:t>- producers compete by offering higher quality goods or goods with different features at the same price.</a:t>
            </a:r>
          </a:p>
          <a:p>
            <a:pPr algn="ctr"/>
            <a:r>
              <a:rPr lang="en-US" sz="3600" dirty="0" smtClean="0">
                <a:solidFill>
                  <a:srgbClr val="000000"/>
                </a:solidFill>
                <a:latin typeface="Times New Roman - 48"/>
              </a:rPr>
              <a:t>Bling-your shirt has sparkles</a:t>
            </a:r>
          </a:p>
          <a:p>
            <a:pPr algn="ctr"/>
            <a:r>
              <a:rPr lang="en-US" sz="3600" dirty="0" smtClean="0">
                <a:solidFill>
                  <a:srgbClr val="000000"/>
                </a:solidFill>
                <a:latin typeface="Times New Roman - 48"/>
              </a:rPr>
              <a:t>Service-car pick up/drop off for service</a:t>
            </a:r>
          </a:p>
          <a:p>
            <a:pPr algn="ctr"/>
            <a:r>
              <a:rPr lang="en-US" sz="3600" dirty="0" smtClean="0">
                <a:solidFill>
                  <a:srgbClr val="000000"/>
                </a:solidFill>
                <a:latin typeface="Times New Roman - 48"/>
              </a:rPr>
              <a:t>Extras-free car wash for life</a:t>
            </a:r>
            <a:endParaRPr lang="en-US" sz="3600" dirty="0">
              <a:solidFill>
                <a:srgbClr val="000000"/>
              </a:solidFill>
              <a:latin typeface="Times New Roman - 48"/>
            </a:endParaRPr>
          </a:p>
        </p:txBody>
      </p:sp>
    </p:spTree>
    <p:extLst>
      <p:ext uri="{BB962C8B-B14F-4D97-AF65-F5344CB8AC3E}">
        <p14:creationId xmlns:p14="http://schemas.microsoft.com/office/powerpoint/2010/main" val="9868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04900" y="1651000"/>
            <a:ext cx="14706600" cy="5078313"/>
          </a:xfrm>
          <a:prstGeom prst="rect">
            <a:avLst/>
          </a:prstGeom>
          <a:noFill/>
        </p:spPr>
        <p:txBody>
          <a:bodyPr vert="horz" wrap="square" rtlCol="0">
            <a:spAutoFit/>
          </a:bodyPr>
          <a:lstStyle/>
          <a:p>
            <a:pPr algn="ctr"/>
            <a:r>
              <a:rPr lang="en-US" sz="3600" dirty="0" smtClean="0">
                <a:latin typeface="Times New Roman - 48"/>
              </a:rPr>
              <a:t>Three Key Economic Questions:</a:t>
            </a:r>
          </a:p>
          <a:p>
            <a:pPr algn="ctr"/>
            <a:r>
              <a:rPr lang="en-US" sz="3600" dirty="0" smtClean="0">
                <a:latin typeface="Times New Roman - 48"/>
              </a:rPr>
              <a:t>Because economic resources are  limited</a:t>
            </a:r>
            <a:r>
              <a:rPr lang="en-US" sz="3600" dirty="0" smtClean="0">
                <a:solidFill>
                  <a:srgbClr val="000000"/>
                </a:solidFill>
                <a:latin typeface="Times New Roman - 48"/>
              </a:rPr>
              <a:t>, every society must answer three key economics questions.</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W</a:t>
            </a:r>
            <a:r>
              <a:rPr lang="en-US" sz="3600" dirty="0" smtClean="0">
                <a:solidFill>
                  <a:srgbClr val="FF6820"/>
                </a:solidFill>
                <a:latin typeface="Times New Roman - 48"/>
              </a:rPr>
              <a:t>hat</a:t>
            </a:r>
            <a:r>
              <a:rPr lang="en-US" sz="3600" dirty="0" smtClean="0">
                <a:solidFill>
                  <a:srgbClr val="000000"/>
                </a:solidFill>
                <a:latin typeface="Times New Roman - 48"/>
              </a:rPr>
              <a:t> goods and services should be produced?</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H</a:t>
            </a:r>
            <a:r>
              <a:rPr lang="en-US" sz="3600" dirty="0" smtClean="0">
                <a:solidFill>
                  <a:srgbClr val="FF6820"/>
                </a:solidFill>
                <a:latin typeface="Times New Roman - 48"/>
              </a:rPr>
              <a:t>ow</a:t>
            </a:r>
            <a:r>
              <a:rPr lang="en-US" sz="3600" dirty="0" smtClean="0">
                <a:solidFill>
                  <a:srgbClr val="000000"/>
                </a:solidFill>
                <a:latin typeface="Times New Roman - 48"/>
              </a:rPr>
              <a:t> should these goods and services by produced?</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W</a:t>
            </a:r>
            <a:r>
              <a:rPr lang="en-US" sz="3600" dirty="0" smtClean="0">
                <a:solidFill>
                  <a:srgbClr val="FF6820"/>
                </a:solidFill>
                <a:latin typeface="Times New Roman - 48"/>
              </a:rPr>
              <a:t>ho</a:t>
            </a:r>
            <a:r>
              <a:rPr lang="en-US" sz="3600" dirty="0" smtClean="0">
                <a:solidFill>
                  <a:srgbClr val="000000"/>
                </a:solidFill>
                <a:latin typeface="Times New Roman - 48"/>
              </a:rPr>
              <a:t> consumes these goods and services?</a:t>
            </a:r>
            <a:endParaRPr lang="en-US" sz="3600" dirty="0">
              <a:solidFill>
                <a:srgbClr val="000000"/>
              </a:solidFill>
              <a:latin typeface="Times New Roman - 48"/>
            </a:endParaRPr>
          </a:p>
        </p:txBody>
      </p:sp>
    </p:spTree>
    <p:extLst>
      <p:ext uri="{BB962C8B-B14F-4D97-AF65-F5344CB8AC3E}">
        <p14:creationId xmlns:p14="http://schemas.microsoft.com/office/powerpoint/2010/main" val="1947341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965200"/>
            <a:ext cx="15773400" cy="4339650"/>
          </a:xfrm>
          <a:prstGeom prst="rect">
            <a:avLst/>
          </a:prstGeom>
          <a:noFill/>
        </p:spPr>
        <p:txBody>
          <a:bodyPr wrap="square" rtlCol="0">
            <a:spAutoFit/>
          </a:bodyPr>
          <a:lstStyle/>
          <a:p>
            <a:pPr algn="ctr"/>
            <a:r>
              <a:rPr lang="en-US" sz="4000" dirty="0" smtClean="0"/>
              <a:t>Advantages of a free market</a:t>
            </a:r>
          </a:p>
          <a:p>
            <a:pPr algn="ctr"/>
            <a:endParaRPr lang="en-US" sz="4000" dirty="0"/>
          </a:p>
          <a:p>
            <a:pPr algn="ctr"/>
            <a:r>
              <a:rPr lang="en-US" sz="4000" dirty="0" smtClean="0"/>
              <a:t>Efficient response to changing market conditions  (production changes fast)</a:t>
            </a:r>
          </a:p>
          <a:p>
            <a:pPr algn="ctr"/>
            <a:r>
              <a:rPr lang="en-US" sz="4000" dirty="0" smtClean="0"/>
              <a:t>Variety of goods and services</a:t>
            </a:r>
          </a:p>
          <a:p>
            <a:pPr algn="ctr"/>
            <a:r>
              <a:rPr lang="en-US" sz="4000" dirty="0" smtClean="0"/>
              <a:t>Freedom of choice for consumers and producers</a:t>
            </a:r>
          </a:p>
          <a:p>
            <a:pPr algn="ctr"/>
            <a:r>
              <a:rPr lang="en-US" sz="4000" dirty="0" smtClean="0"/>
              <a:t>Growth and innovation</a:t>
            </a:r>
          </a:p>
          <a:p>
            <a:endParaRPr lang="en-US" sz="3600" dirty="0"/>
          </a:p>
        </p:txBody>
      </p:sp>
    </p:spTree>
    <p:extLst>
      <p:ext uri="{BB962C8B-B14F-4D97-AF65-F5344CB8AC3E}">
        <p14:creationId xmlns:p14="http://schemas.microsoft.com/office/powerpoint/2010/main" val="109591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3346" y="70231"/>
            <a:ext cx="16246031" cy="3970318"/>
          </a:xfrm>
          <a:prstGeom prst="rect">
            <a:avLst/>
          </a:prstGeom>
          <a:noFill/>
        </p:spPr>
        <p:txBody>
          <a:bodyPr vert="horz" rtlCol="0">
            <a:spAutoFit/>
          </a:bodyPr>
          <a:lstStyle/>
          <a:p>
            <a:pPr algn="ctr"/>
            <a:r>
              <a:rPr lang="en-US" sz="3600" smtClean="0">
                <a:solidFill>
                  <a:srgbClr val="000000"/>
                </a:solidFill>
                <a:latin typeface="Times New Roman - 48"/>
              </a:rPr>
              <a:t>Competition and the pursuit of self- interest serve the </a:t>
            </a:r>
            <a:r>
              <a:rPr lang="en-US" sz="3600" smtClean="0">
                <a:solidFill>
                  <a:srgbClr val="FF6820"/>
                </a:solidFill>
                <a:latin typeface="Times New Roman - 48"/>
              </a:rPr>
              <a:t>public</a:t>
            </a:r>
            <a:r>
              <a:rPr lang="en-US" sz="3600" smtClean="0">
                <a:solidFill>
                  <a:srgbClr val="000000"/>
                </a:solidFill>
                <a:latin typeface="Times New Roman - 48"/>
              </a:rPr>
              <a:t> interest.  The  free market, on its own, meets many  economic goals.</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1.  Economic </a:t>
            </a:r>
            <a:r>
              <a:rPr lang="en-US" sz="3600" smtClean="0">
                <a:solidFill>
                  <a:srgbClr val="FF6820"/>
                </a:solidFill>
                <a:latin typeface="Times New Roman - 48"/>
              </a:rPr>
              <a:t>efficiency</a:t>
            </a:r>
            <a:r>
              <a:rPr lang="en-US" sz="3600" smtClean="0">
                <a:solidFill>
                  <a:srgbClr val="000000"/>
                </a:solidFill>
                <a:latin typeface="Times New Roman - 48"/>
              </a:rPr>
              <a:t>:  Because its is  self-regulating, a free market economy  responds efficiently to rapidly changing  conditions.  </a:t>
            </a:r>
            <a:r>
              <a:rPr lang="en-US" sz="3600" smtClean="0">
                <a:solidFill>
                  <a:srgbClr val="FF6820"/>
                </a:solidFill>
                <a:latin typeface="Times New Roman - 48"/>
              </a:rPr>
              <a:t>Producers</a:t>
            </a:r>
            <a:r>
              <a:rPr lang="en-US" sz="3600" smtClean="0">
                <a:solidFill>
                  <a:srgbClr val="000000"/>
                </a:solidFill>
                <a:latin typeface="Times New Roman - 48"/>
              </a:rPr>
              <a:t> make only what  consumers </a:t>
            </a:r>
            <a:r>
              <a:rPr lang="en-US" sz="3600" smtClean="0">
                <a:solidFill>
                  <a:srgbClr val="FF6820"/>
                </a:solidFill>
                <a:latin typeface="Times New Roman - 48"/>
              </a:rPr>
              <a:t>want</a:t>
            </a:r>
            <a:r>
              <a:rPr lang="en-US" sz="3600" smtClean="0">
                <a:solidFill>
                  <a:srgbClr val="000000"/>
                </a:solidFill>
                <a:latin typeface="Times New Roman - 48"/>
              </a:rPr>
              <a:t>, when they want it, and  generally at prices they are willing to  </a:t>
            </a:r>
            <a:r>
              <a:rPr lang="en-US" sz="3600" smtClean="0">
                <a:solidFill>
                  <a:srgbClr val="FF6820"/>
                </a:solidFill>
                <a:latin typeface="Times New Roman - 48"/>
              </a:rPr>
              <a:t>pay</a:t>
            </a:r>
            <a:r>
              <a:rPr lang="en-US" sz="3600" smtClean="0">
                <a:solidFill>
                  <a:srgbClr val="000000"/>
                </a:solidFill>
                <a:latin typeface="Times New Roman - 48"/>
              </a:rPr>
              <a:t>.</a:t>
            </a:r>
            <a:endParaRPr lang="en-US" sz="3600">
              <a:solidFill>
                <a:srgbClr val="000000"/>
              </a:solidFill>
              <a:latin typeface="Times New Roman - 48"/>
            </a:endParaRPr>
          </a:p>
        </p:txBody>
      </p:sp>
    </p:spTree>
    <p:extLst>
      <p:ext uri="{BB962C8B-B14F-4D97-AF65-F5344CB8AC3E}">
        <p14:creationId xmlns:p14="http://schemas.microsoft.com/office/powerpoint/2010/main" val="369404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234101"/>
            <a:ext cx="16039338" cy="3970318"/>
          </a:xfrm>
          <a:prstGeom prst="rect">
            <a:avLst/>
          </a:prstGeom>
          <a:noFill/>
        </p:spPr>
        <p:txBody>
          <a:bodyPr vert="horz" rtlCol="0">
            <a:spAutoFit/>
          </a:bodyPr>
          <a:lstStyle/>
          <a:p>
            <a:pPr algn="ctr"/>
            <a:r>
              <a:rPr lang="en-US" sz="3600" smtClean="0">
                <a:solidFill>
                  <a:srgbClr val="000000"/>
                </a:solidFill>
                <a:latin typeface="Times New Roman - 48"/>
              </a:rPr>
              <a:t>2.  Economic </a:t>
            </a:r>
            <a:r>
              <a:rPr lang="en-US" sz="3600" smtClean="0">
                <a:solidFill>
                  <a:srgbClr val="FF6820"/>
                </a:solidFill>
                <a:latin typeface="Times New Roman - 48"/>
              </a:rPr>
              <a:t>Freedom</a:t>
            </a:r>
            <a:r>
              <a:rPr lang="en-US" sz="3600" smtClean="0">
                <a:solidFill>
                  <a:srgbClr val="000000"/>
                </a:solidFill>
                <a:latin typeface="Times New Roman - 48"/>
              </a:rPr>
              <a:t>:  Free market  economies have the highest degree of  economic freedom of any system.  This  includes the freedom of </a:t>
            </a:r>
            <a:r>
              <a:rPr lang="en-US" sz="3600" smtClean="0">
                <a:solidFill>
                  <a:srgbClr val="FF6820"/>
                </a:solidFill>
                <a:latin typeface="Times New Roman - 48"/>
              </a:rPr>
              <a:t>workers</a:t>
            </a:r>
            <a:r>
              <a:rPr lang="en-US" sz="3600" smtClean="0">
                <a:solidFill>
                  <a:srgbClr val="000000"/>
                </a:solidFill>
                <a:latin typeface="Times New Roman - 48"/>
              </a:rPr>
              <a:t> to  work where they want, of firms to  </a:t>
            </a:r>
            <a:r>
              <a:rPr lang="en-US" sz="3600" smtClean="0">
                <a:solidFill>
                  <a:srgbClr val="FF6820"/>
                </a:solidFill>
                <a:latin typeface="Times New Roman - 48"/>
              </a:rPr>
              <a:t>produce</a:t>
            </a:r>
            <a:r>
              <a:rPr lang="en-US" sz="3600" smtClean="0">
                <a:solidFill>
                  <a:srgbClr val="000000"/>
                </a:solidFill>
                <a:latin typeface="Times New Roman - 48"/>
              </a:rPr>
              <a:t> what they want, and of  individuals to </a:t>
            </a:r>
            <a:r>
              <a:rPr lang="en-US" sz="3600" smtClean="0">
                <a:solidFill>
                  <a:srgbClr val="FF6820"/>
                </a:solidFill>
                <a:latin typeface="Times New Roman - 48"/>
              </a:rPr>
              <a:t>consume</a:t>
            </a:r>
            <a:r>
              <a:rPr lang="en-US" sz="3600" smtClean="0">
                <a:solidFill>
                  <a:srgbClr val="000000"/>
                </a:solidFill>
                <a:latin typeface="Times New Roman - 48"/>
              </a:rPr>
              <a:t> what they want.</a:t>
            </a:r>
          </a:p>
          <a:p>
            <a:pPr algn="ctr"/>
            <a:r>
              <a:rPr lang="en-US" sz="3600" smtClean="0">
                <a:solidFill>
                  <a:srgbClr val="000000"/>
                </a:solidFill>
                <a:latin typeface="Times New Roman - 48"/>
              </a:rPr>
              <a:t>3.  Economic </a:t>
            </a:r>
            <a:r>
              <a:rPr lang="en-US" sz="3600" smtClean="0">
                <a:solidFill>
                  <a:srgbClr val="FF6820"/>
                </a:solidFill>
                <a:latin typeface="Times New Roman - 48"/>
              </a:rPr>
              <a:t>growth</a:t>
            </a:r>
            <a:r>
              <a:rPr lang="en-US" sz="3600" smtClean="0">
                <a:solidFill>
                  <a:srgbClr val="000000"/>
                </a:solidFill>
                <a:latin typeface="Times New Roman - 48"/>
              </a:rPr>
              <a:t>:  Because  competition encourages </a:t>
            </a:r>
            <a:r>
              <a:rPr lang="en-US" sz="3600" smtClean="0">
                <a:solidFill>
                  <a:srgbClr val="FF6820"/>
                </a:solidFill>
                <a:latin typeface="Times New Roman - 48"/>
              </a:rPr>
              <a:t>innovation</a:t>
            </a:r>
            <a:r>
              <a:rPr lang="en-US" sz="3600" smtClean="0">
                <a:solidFill>
                  <a:srgbClr val="000000"/>
                </a:solidFill>
                <a:latin typeface="Times New Roman - 48"/>
              </a:rPr>
              <a:t>,  free markets encourage </a:t>
            </a:r>
            <a:r>
              <a:rPr lang="en-US" sz="3600" smtClean="0">
                <a:solidFill>
                  <a:srgbClr val="FF6820"/>
                </a:solidFill>
                <a:latin typeface="Times New Roman - 48"/>
              </a:rPr>
              <a:t>growth</a:t>
            </a:r>
            <a:r>
              <a:rPr lang="en-US" sz="3600" smtClean="0">
                <a:solidFill>
                  <a:srgbClr val="000000"/>
                </a:solidFill>
                <a:latin typeface="Times New Roman - 48"/>
              </a:rPr>
              <a:t>.   Entrepreneurs are always seeking  profitable opportunities, contributing  new ideas and innovations.</a:t>
            </a:r>
            <a:endParaRPr lang="en-US" sz="3600">
              <a:solidFill>
                <a:srgbClr val="000000"/>
              </a:solidFill>
              <a:latin typeface="Times New Roman - 48"/>
            </a:endParaRPr>
          </a:p>
        </p:txBody>
      </p:sp>
    </p:spTree>
    <p:extLst>
      <p:ext uri="{BB962C8B-B14F-4D97-AF65-F5344CB8AC3E}">
        <p14:creationId xmlns:p14="http://schemas.microsoft.com/office/powerpoint/2010/main" val="1532221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79478"/>
            <a:ext cx="15915323" cy="6186309"/>
          </a:xfrm>
          <a:prstGeom prst="rect">
            <a:avLst/>
          </a:prstGeom>
          <a:noFill/>
        </p:spPr>
        <p:txBody>
          <a:bodyPr vert="horz" rtlCol="0">
            <a:spAutoFit/>
          </a:bodyPr>
          <a:lstStyle/>
          <a:p>
            <a:pPr algn="ctr"/>
            <a:r>
              <a:rPr lang="en-US" sz="3600" smtClean="0">
                <a:solidFill>
                  <a:srgbClr val="000000"/>
                </a:solidFill>
                <a:latin typeface="Times New Roman - 48"/>
              </a:rPr>
              <a:t>4.  Additional goals:  Free markets  offer a wider </a:t>
            </a:r>
            <a:r>
              <a:rPr lang="en-US" sz="3600" smtClean="0">
                <a:solidFill>
                  <a:srgbClr val="FF6820"/>
                </a:solidFill>
                <a:latin typeface="Times New Roman - 48"/>
              </a:rPr>
              <a:t>variety</a:t>
            </a:r>
            <a:r>
              <a:rPr lang="en-US" sz="3600" smtClean="0">
                <a:solidFill>
                  <a:srgbClr val="000000"/>
                </a:solidFill>
                <a:latin typeface="Times New Roman - 48"/>
              </a:rPr>
              <a:t> of goods and  services than any other system,  because producers have incentives to  meet consumers' </a:t>
            </a:r>
            <a:r>
              <a:rPr lang="en-US" sz="3600" smtClean="0">
                <a:solidFill>
                  <a:srgbClr val="FF6820"/>
                </a:solidFill>
                <a:latin typeface="Times New Roman - 48"/>
              </a:rPr>
              <a:t>desires</a:t>
            </a:r>
            <a:r>
              <a:rPr lang="en-US" sz="3600" smtClean="0">
                <a:solidFill>
                  <a:srgbClr val="000000"/>
                </a:solidFill>
                <a:latin typeface="Times New Roman - 48"/>
              </a:rPr>
              <a:t>.  consumers,  in essence, decide what gets produced.   This is called </a:t>
            </a:r>
            <a:r>
              <a:rPr lang="en-US" sz="3600" smtClean="0">
                <a:solidFill>
                  <a:srgbClr val="FF6820"/>
                </a:solidFill>
                <a:latin typeface="Times New Roman - 48"/>
              </a:rPr>
              <a:t>consumer sovereignty</a:t>
            </a:r>
            <a:r>
              <a:rPr lang="en-US" sz="3600" b="1" smtClean="0">
                <a:solidFill>
                  <a:srgbClr val="000000"/>
                </a:solidFill>
                <a:latin typeface="Times New Roman - 48"/>
              </a:rPr>
              <a:t>.</a:t>
            </a:r>
          </a:p>
          <a:p>
            <a:pPr algn="ctr"/>
            <a:endParaRPr lang="en-US" sz="3600" b="1" smtClean="0">
              <a:solidFill>
                <a:srgbClr val="000000"/>
              </a:solidFill>
              <a:latin typeface="Times New Roman - 48"/>
            </a:endParaRPr>
          </a:p>
          <a:p>
            <a:pPr algn="ctr"/>
            <a:r>
              <a:rPr lang="en-US" sz="3600" b="1" smtClean="0">
                <a:solidFill>
                  <a:srgbClr val="000000"/>
                </a:solidFill>
                <a:latin typeface="Times New Roman - 48"/>
              </a:rPr>
              <a:t>De</a:t>
            </a:r>
            <a:r>
              <a:rPr lang="en-US" sz="3600" smtClean="0">
                <a:solidFill>
                  <a:srgbClr val="000000"/>
                </a:solidFill>
                <a:latin typeface="Times New Roman - 48"/>
              </a:rPr>
              <a:t>spite its advantages, </a:t>
            </a:r>
            <a:r>
              <a:rPr lang="en-US" sz="3600" smtClean="0">
                <a:solidFill>
                  <a:srgbClr val="FF6820"/>
                </a:solidFill>
                <a:latin typeface="Times New Roman - 48"/>
              </a:rPr>
              <a:t>no</a:t>
            </a:r>
            <a:r>
              <a:rPr lang="en-US" sz="3600" smtClean="0">
                <a:solidFill>
                  <a:srgbClr val="000000"/>
                </a:solidFill>
                <a:latin typeface="Times New Roman - 48"/>
              </a:rPr>
              <a:t> pure market  economy exists on any meaningful  scale.  The same features that make  free markets attractive also represent  the </a:t>
            </a:r>
            <a:r>
              <a:rPr lang="en-US" sz="3600" smtClean="0">
                <a:solidFill>
                  <a:srgbClr val="FF6820"/>
                </a:solidFill>
                <a:latin typeface="Times New Roman - 48"/>
              </a:rPr>
              <a:t>weaknesses</a:t>
            </a:r>
            <a:r>
              <a:rPr lang="en-US" sz="3600" smtClean="0">
                <a:solidFill>
                  <a:srgbClr val="000000"/>
                </a:solidFill>
                <a:latin typeface="Times New Roman - 48"/>
              </a:rPr>
              <a:t> of the free market. </a:t>
            </a:r>
          </a:p>
          <a:p>
            <a:pPr algn="ctr"/>
            <a:endParaRPr lang="en-US" sz="3600" smtClean="0">
              <a:solidFill>
                <a:srgbClr val="000000"/>
              </a:solidFill>
              <a:latin typeface="Times New Roman - 48"/>
            </a:endParaRPr>
          </a:p>
          <a:p>
            <a:pPr algn="ctr"/>
            <a:r>
              <a:rPr lang="en-US" sz="3600" smtClean="0">
                <a:solidFill>
                  <a:srgbClr val="000000"/>
                </a:solidFill>
                <a:latin typeface="Times New Roman - 48"/>
              </a:rPr>
              <a:t> The goals of economic equity and  economic </a:t>
            </a:r>
            <a:r>
              <a:rPr lang="en-US" sz="3600" smtClean="0">
                <a:solidFill>
                  <a:srgbClr val="FF6820"/>
                </a:solidFill>
                <a:latin typeface="Times New Roman - 48"/>
              </a:rPr>
              <a:t>security</a:t>
            </a:r>
            <a:r>
              <a:rPr lang="en-US" sz="3600" smtClean="0">
                <a:solidFill>
                  <a:srgbClr val="000000"/>
                </a:solidFill>
                <a:latin typeface="Times New Roman - 48"/>
              </a:rPr>
              <a:t> are difficult to  achieve in a pure market system.</a:t>
            </a:r>
            <a:endParaRPr lang="en-US" sz="3600">
              <a:solidFill>
                <a:srgbClr val="000000"/>
              </a:solidFill>
              <a:latin typeface="Times New Roman - 48"/>
            </a:endParaRPr>
          </a:p>
        </p:txBody>
      </p:sp>
      <p:sp>
        <p:nvSpPr>
          <p:cNvPr id="3" name="TextBox 2"/>
          <p:cNvSpPr txBox="1"/>
          <p:nvPr/>
        </p:nvSpPr>
        <p:spPr>
          <a:xfrm>
            <a:off x="13830300" y="8280400"/>
            <a:ext cx="1130438" cy="369332"/>
          </a:xfrm>
          <a:prstGeom prst="rect">
            <a:avLst/>
          </a:prstGeom>
          <a:noFill/>
        </p:spPr>
        <p:txBody>
          <a:bodyPr wrap="none" rtlCol="0">
            <a:spAutoFit/>
          </a:bodyPr>
          <a:lstStyle/>
          <a:p>
            <a:r>
              <a:rPr lang="en-US" dirty="0" smtClean="0"/>
              <a:t>End of 2.2</a:t>
            </a:r>
            <a:endParaRPr lang="en-US" dirty="0"/>
          </a:p>
        </p:txBody>
      </p:sp>
    </p:spTree>
    <p:extLst>
      <p:ext uri="{BB962C8B-B14F-4D97-AF65-F5344CB8AC3E}">
        <p14:creationId xmlns:p14="http://schemas.microsoft.com/office/powerpoint/2010/main" val="2067086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156068"/>
            <a:ext cx="15956661" cy="3416320"/>
          </a:xfrm>
          <a:prstGeom prst="rect">
            <a:avLst/>
          </a:prstGeom>
          <a:noFill/>
        </p:spPr>
        <p:txBody>
          <a:bodyPr vert="horz" rtlCol="0">
            <a:spAutoFit/>
          </a:bodyPr>
          <a:lstStyle/>
          <a:p>
            <a:r>
              <a:rPr lang="en-US" sz="3600" dirty="0" smtClean="0">
                <a:solidFill>
                  <a:srgbClr val="000000"/>
                </a:solidFill>
                <a:latin typeface="Times New Roman - 48"/>
              </a:rPr>
              <a:t>Command Economies</a:t>
            </a:r>
          </a:p>
          <a:p>
            <a:endParaRPr lang="en-US" sz="3600" dirty="0" smtClean="0">
              <a:solidFill>
                <a:srgbClr val="000000"/>
              </a:solidFill>
              <a:latin typeface="Times New Roman - 48"/>
            </a:endParaRPr>
          </a:p>
          <a:p>
            <a:pPr algn="ctr"/>
            <a:r>
              <a:rPr lang="en-US" sz="3600" dirty="0" smtClean="0">
                <a:solidFill>
                  <a:srgbClr val="000000"/>
                </a:solidFill>
                <a:latin typeface="Times New Roman - 48"/>
              </a:rPr>
              <a:t>In a </a:t>
            </a:r>
            <a:r>
              <a:rPr lang="en-US" sz="3600" b="1" dirty="0" smtClean="0">
                <a:solidFill>
                  <a:srgbClr val="000000"/>
                </a:solidFill>
                <a:latin typeface="Times New Roman - 48"/>
              </a:rPr>
              <a:t>centrally planned </a:t>
            </a:r>
            <a:r>
              <a:rPr lang="en-US" sz="3600" dirty="0" smtClean="0">
                <a:solidFill>
                  <a:srgbClr val="000000"/>
                </a:solidFill>
                <a:latin typeface="Times New Roman - 48"/>
              </a:rPr>
              <a:t>economy, the  central government </a:t>
            </a:r>
            <a:r>
              <a:rPr lang="en-US" sz="3600" dirty="0" smtClean="0">
                <a:solidFill>
                  <a:srgbClr val="FF6820"/>
                </a:solidFill>
                <a:latin typeface="Times New Roman - 48"/>
              </a:rPr>
              <a:t>alone</a:t>
            </a:r>
            <a:r>
              <a:rPr lang="en-US" sz="3600" dirty="0" smtClean="0">
                <a:solidFill>
                  <a:srgbClr val="000000"/>
                </a:solidFill>
                <a:latin typeface="Times New Roman - 48"/>
              </a:rPr>
              <a:t> decides how to answer all </a:t>
            </a:r>
            <a:r>
              <a:rPr lang="en-US" sz="3600" dirty="0" smtClean="0">
                <a:solidFill>
                  <a:srgbClr val="FF6820"/>
                </a:solidFill>
                <a:latin typeface="Times New Roman - 48"/>
              </a:rPr>
              <a:t>three</a:t>
            </a:r>
            <a:r>
              <a:rPr lang="en-US" sz="3600" dirty="0" smtClean="0">
                <a:solidFill>
                  <a:srgbClr val="000000"/>
                </a:solidFill>
                <a:latin typeface="Times New Roman - 48"/>
              </a:rPr>
              <a:t> key economic questions.  Centrally planned economies  are sometimes called </a:t>
            </a:r>
            <a:r>
              <a:rPr lang="en-US" sz="3600" dirty="0" smtClean="0">
                <a:solidFill>
                  <a:srgbClr val="FF6820"/>
                </a:solidFill>
                <a:latin typeface="Times New Roman - 48"/>
              </a:rPr>
              <a:t>command </a:t>
            </a:r>
            <a:r>
              <a:rPr lang="en-US" sz="3600" dirty="0" smtClean="0">
                <a:solidFill>
                  <a:srgbClr val="000000"/>
                </a:solidFill>
                <a:latin typeface="Times New Roman - 48"/>
              </a:rPr>
              <a:t>economies, because a central authority  is in command of the economy.</a:t>
            </a:r>
            <a:endParaRPr lang="en-US" sz="3600" dirty="0">
              <a:solidFill>
                <a:srgbClr val="000000"/>
              </a:solidFill>
              <a:latin typeface="Times New Roman - 4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993" y="4013200"/>
            <a:ext cx="11227443"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76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8110" y="1239183"/>
            <a:ext cx="14716506" cy="4401205"/>
          </a:xfrm>
          <a:prstGeom prst="rect">
            <a:avLst/>
          </a:prstGeom>
          <a:noFill/>
        </p:spPr>
        <p:txBody>
          <a:bodyPr vert="horz" rtlCol="0">
            <a:spAutoFit/>
          </a:bodyPr>
          <a:lstStyle/>
          <a:p>
            <a:pPr algn="ctr"/>
            <a:r>
              <a:rPr lang="en-US" sz="3500" dirty="0" smtClean="0">
                <a:solidFill>
                  <a:srgbClr val="FF6820"/>
                </a:solidFill>
                <a:latin typeface="Times New Roman - 47"/>
              </a:rPr>
              <a:t>Centrally</a:t>
            </a:r>
            <a:r>
              <a:rPr lang="en-US" sz="3500" dirty="0" smtClean="0">
                <a:solidFill>
                  <a:srgbClr val="000000"/>
                </a:solidFill>
                <a:latin typeface="Times New Roman - 47"/>
              </a:rPr>
              <a:t> planned economies operate in direct </a:t>
            </a:r>
            <a:r>
              <a:rPr lang="en-US" sz="3500" dirty="0" smtClean="0">
                <a:solidFill>
                  <a:srgbClr val="FF6820"/>
                </a:solidFill>
                <a:latin typeface="Times New Roman - 47"/>
              </a:rPr>
              <a:t>contrast</a:t>
            </a:r>
            <a:r>
              <a:rPr lang="en-US" sz="3500" dirty="0" smtClean="0">
                <a:solidFill>
                  <a:srgbClr val="000000"/>
                </a:solidFill>
                <a:latin typeface="Times New Roman - 47"/>
              </a:rPr>
              <a:t> to free market systems. </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 Centrally planned economies </a:t>
            </a:r>
            <a:r>
              <a:rPr lang="en-US" sz="3500" dirty="0" smtClean="0">
                <a:solidFill>
                  <a:srgbClr val="FF6820"/>
                </a:solidFill>
                <a:latin typeface="Times New Roman - 47"/>
              </a:rPr>
              <a:t>oppose</a:t>
            </a:r>
            <a:r>
              <a:rPr lang="en-US" sz="3500" dirty="0" smtClean="0">
                <a:solidFill>
                  <a:srgbClr val="000000"/>
                </a:solidFill>
                <a:latin typeface="Times New Roman - 47"/>
              </a:rPr>
              <a:t> private property, free market  </a:t>
            </a:r>
            <a:r>
              <a:rPr lang="en-US" sz="3500" dirty="0" smtClean="0">
                <a:solidFill>
                  <a:srgbClr val="FF6820"/>
                </a:solidFill>
                <a:latin typeface="Times New Roman - 47"/>
              </a:rPr>
              <a:t>pricing</a:t>
            </a:r>
            <a:r>
              <a:rPr lang="en-US" sz="3500" dirty="0" smtClean="0">
                <a:solidFill>
                  <a:srgbClr val="000000"/>
                </a:solidFill>
                <a:latin typeface="Times New Roman - 47"/>
              </a:rPr>
              <a:t>, competition, and consumer </a:t>
            </a:r>
            <a:r>
              <a:rPr lang="en-US" sz="3500" dirty="0" smtClean="0">
                <a:solidFill>
                  <a:srgbClr val="FF6820"/>
                </a:solidFill>
                <a:latin typeface="Times New Roman - 47"/>
              </a:rPr>
              <a:t>choice</a:t>
            </a:r>
            <a:r>
              <a:rPr lang="en-US" sz="3500" dirty="0" smtClean="0">
                <a:solidFill>
                  <a:srgbClr val="000000"/>
                </a:solidFill>
                <a:latin typeface="Times New Roman - 47"/>
              </a:rPr>
              <a:t>.</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The government will tell you the firms (factory's) what color boxers to  produce, so in essence they are telling you what color you will wear.</a:t>
            </a:r>
            <a:endParaRPr lang="en-US" sz="3500" dirty="0">
              <a:solidFill>
                <a:srgbClr val="000000"/>
              </a:solidFill>
              <a:latin typeface="Times New Roman - 47"/>
            </a:endParaRPr>
          </a:p>
        </p:txBody>
      </p:sp>
      <p:sp>
        <p:nvSpPr>
          <p:cNvPr id="3" name="TextBox 2"/>
          <p:cNvSpPr txBox="1"/>
          <p:nvPr/>
        </p:nvSpPr>
        <p:spPr>
          <a:xfrm>
            <a:off x="3782473" y="390169"/>
            <a:ext cx="8763762" cy="630942"/>
          </a:xfrm>
          <a:prstGeom prst="rect">
            <a:avLst/>
          </a:prstGeom>
          <a:noFill/>
        </p:spPr>
        <p:txBody>
          <a:bodyPr vert="horz" rtlCol="0">
            <a:spAutoFit/>
          </a:bodyPr>
          <a:lstStyle/>
          <a:p>
            <a:pPr algn="ctr"/>
            <a:r>
              <a:rPr lang="en-US" sz="3500" smtClean="0">
                <a:solidFill>
                  <a:srgbClr val="000000"/>
                </a:solidFill>
                <a:latin typeface="Times New Roman - 47"/>
              </a:rPr>
              <a:t>Centrally Planned  Economies</a:t>
            </a:r>
            <a:endParaRPr lang="en-US" sz="3500">
              <a:solidFill>
                <a:srgbClr val="000000"/>
              </a:solidFill>
              <a:latin typeface="Times New Roman - 47"/>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5640388"/>
            <a:ext cx="7120695" cy="451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522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72047" y="46821"/>
            <a:ext cx="15956661" cy="5478423"/>
          </a:xfrm>
          <a:prstGeom prst="rect">
            <a:avLst/>
          </a:prstGeom>
          <a:noFill/>
        </p:spPr>
        <p:txBody>
          <a:bodyPr vert="horz" rtlCol="0">
            <a:spAutoFit/>
          </a:bodyPr>
          <a:lstStyle/>
          <a:p>
            <a:pPr algn="ctr"/>
            <a:r>
              <a:rPr lang="en-US" sz="3500" dirty="0" smtClean="0">
                <a:solidFill>
                  <a:srgbClr val="000000"/>
                </a:solidFill>
                <a:latin typeface="Times New Roman - 47"/>
              </a:rPr>
              <a:t>In a centrally planned economy, the central </a:t>
            </a:r>
            <a:r>
              <a:rPr lang="en-US" sz="3500" dirty="0" smtClean="0">
                <a:solidFill>
                  <a:srgbClr val="FF6820"/>
                </a:solidFill>
                <a:latin typeface="Times New Roman - 47"/>
              </a:rPr>
              <a:t>government</a:t>
            </a:r>
            <a:r>
              <a:rPr lang="en-US" sz="3500" dirty="0" smtClean="0">
                <a:solidFill>
                  <a:srgbClr val="000000"/>
                </a:solidFill>
                <a:latin typeface="Times New Roman - 47"/>
              </a:rPr>
              <a:t>, rather than individual producers and consumers in markets, answers the </a:t>
            </a:r>
            <a:r>
              <a:rPr lang="en-US" sz="3500" dirty="0" smtClean="0">
                <a:solidFill>
                  <a:srgbClr val="FF6820"/>
                </a:solidFill>
                <a:latin typeface="Times New Roman - 47"/>
              </a:rPr>
              <a:t>key</a:t>
            </a:r>
            <a:r>
              <a:rPr lang="en-US" sz="3500" dirty="0" smtClean="0">
                <a:solidFill>
                  <a:srgbClr val="000000"/>
                </a:solidFill>
                <a:latin typeface="Times New Roman - 47"/>
              </a:rPr>
              <a:t> economic questions of production and consumption. </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 A central bureaucracy makes all the decisions about what items to produce,  </a:t>
            </a:r>
            <a:r>
              <a:rPr lang="en-US" sz="3500" dirty="0" smtClean="0">
                <a:solidFill>
                  <a:srgbClr val="FF6820"/>
                </a:solidFill>
                <a:latin typeface="Times New Roman - 47"/>
              </a:rPr>
              <a:t>how</a:t>
            </a:r>
            <a:r>
              <a:rPr lang="en-US" sz="3500" dirty="0" smtClean="0">
                <a:solidFill>
                  <a:srgbClr val="000000"/>
                </a:solidFill>
                <a:latin typeface="Times New Roman - 47"/>
              </a:rPr>
              <a:t> to produce them, and </a:t>
            </a:r>
            <a:r>
              <a:rPr lang="en-US" sz="3500" dirty="0" smtClean="0">
                <a:solidFill>
                  <a:srgbClr val="FF6820"/>
                </a:solidFill>
                <a:latin typeface="Times New Roman - 47"/>
              </a:rPr>
              <a:t>who</a:t>
            </a:r>
            <a:r>
              <a:rPr lang="en-US" sz="3500" dirty="0" smtClean="0">
                <a:solidFill>
                  <a:srgbClr val="000000"/>
                </a:solidFill>
                <a:latin typeface="Times New Roman - 47"/>
              </a:rPr>
              <a:t> gets them.</a:t>
            </a:r>
          </a:p>
          <a:p>
            <a:pPr algn="ctr"/>
            <a:endParaRPr lang="en-US" sz="3500" dirty="0" smtClean="0">
              <a:solidFill>
                <a:srgbClr val="000000"/>
              </a:solidFill>
              <a:latin typeface="Times New Roman - 47"/>
            </a:endParaRPr>
          </a:p>
          <a:p>
            <a:pPr algn="ctr"/>
            <a:r>
              <a:rPr lang="en-US" sz="3500" dirty="0" smtClean="0">
                <a:solidFill>
                  <a:srgbClr val="000000"/>
                </a:solidFill>
                <a:latin typeface="Times New Roman - 47"/>
              </a:rPr>
              <a:t>After collecting information, bureaucrats </a:t>
            </a:r>
            <a:r>
              <a:rPr lang="en-US" sz="3500" dirty="0" smtClean="0">
                <a:solidFill>
                  <a:srgbClr val="FF6820"/>
                </a:solidFill>
                <a:latin typeface="Times New Roman - 47"/>
              </a:rPr>
              <a:t>tell</a:t>
            </a:r>
            <a:r>
              <a:rPr lang="en-US" sz="3500" dirty="0" smtClean="0">
                <a:solidFill>
                  <a:srgbClr val="000000"/>
                </a:solidFill>
                <a:latin typeface="Times New Roman - 47"/>
              </a:rPr>
              <a:t> each firm what and how much to produce.  It is up to the bureaucrats to ensure that each firm has enough </a:t>
            </a:r>
            <a:r>
              <a:rPr lang="en-US" sz="3500" dirty="0" smtClean="0">
                <a:solidFill>
                  <a:srgbClr val="FF6820"/>
                </a:solidFill>
                <a:latin typeface="Times New Roman - 47"/>
              </a:rPr>
              <a:t>raw</a:t>
            </a:r>
            <a:r>
              <a:rPr lang="en-US" sz="3500" dirty="0" smtClean="0">
                <a:solidFill>
                  <a:srgbClr val="000000"/>
                </a:solidFill>
                <a:latin typeface="Times New Roman - 47"/>
              </a:rPr>
              <a:t> materials and workers to meet its production goals.</a:t>
            </a:r>
            <a:endParaRPr lang="en-US" sz="3500" dirty="0">
              <a:solidFill>
                <a:srgbClr val="000000"/>
              </a:solidFill>
              <a:latin typeface="Times New Roman - 47"/>
            </a:endParaRPr>
          </a:p>
        </p:txBody>
      </p:sp>
    </p:spTree>
    <p:extLst>
      <p:ext uri="{BB962C8B-B14F-4D97-AF65-F5344CB8AC3E}">
        <p14:creationId xmlns:p14="http://schemas.microsoft.com/office/powerpoint/2010/main" val="3579401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354" y="62428"/>
            <a:ext cx="16122015" cy="7848302"/>
          </a:xfrm>
          <a:prstGeom prst="rect">
            <a:avLst/>
          </a:prstGeom>
          <a:noFill/>
        </p:spPr>
        <p:txBody>
          <a:bodyPr vert="horz" rtlCol="0">
            <a:spAutoFit/>
          </a:bodyPr>
          <a:lstStyle/>
          <a:p>
            <a:pPr algn="ctr"/>
            <a:r>
              <a:rPr lang="en-US" sz="3600" dirty="0" smtClean="0">
                <a:solidFill>
                  <a:srgbClr val="000000"/>
                </a:solidFill>
                <a:latin typeface="Times New Roman - 48"/>
              </a:rPr>
              <a:t>In a centrally planned economy, the government </a:t>
            </a:r>
            <a:r>
              <a:rPr lang="en-US" sz="3600" dirty="0" smtClean="0">
                <a:solidFill>
                  <a:srgbClr val="FF6820"/>
                </a:solidFill>
                <a:latin typeface="Times New Roman - 48"/>
              </a:rPr>
              <a:t>owns</a:t>
            </a:r>
            <a:r>
              <a:rPr lang="en-US" sz="3600" dirty="0" smtClean="0">
                <a:solidFill>
                  <a:srgbClr val="000000"/>
                </a:solidFill>
                <a:latin typeface="Times New Roman - 48"/>
              </a:rPr>
              <a:t> both land and capital.   In a sense it owns labor, too, by controlling </a:t>
            </a:r>
            <a:r>
              <a:rPr lang="en-US" sz="3600" dirty="0" smtClean="0">
                <a:solidFill>
                  <a:srgbClr val="FF6820"/>
                </a:solidFill>
                <a:latin typeface="Times New Roman - 48"/>
              </a:rPr>
              <a:t>where</a:t>
            </a:r>
            <a:r>
              <a:rPr lang="en-US" sz="3600" dirty="0" smtClean="0">
                <a:solidFill>
                  <a:srgbClr val="000000"/>
                </a:solidFill>
                <a:latin typeface="Times New Roman - 48"/>
              </a:rPr>
              <a:t> individuals work and what </a:t>
            </a:r>
            <a:r>
              <a:rPr lang="en-US" sz="3600" dirty="0" smtClean="0">
                <a:solidFill>
                  <a:srgbClr val="FF6820"/>
                </a:solidFill>
                <a:latin typeface="Times New Roman - 48"/>
              </a:rPr>
              <a:t>wages</a:t>
            </a:r>
            <a:r>
              <a:rPr lang="en-US" sz="3600" dirty="0" smtClean="0">
                <a:solidFill>
                  <a:srgbClr val="000000"/>
                </a:solidFill>
                <a:latin typeface="Times New Roman - 48"/>
              </a:rPr>
              <a:t> they are paid.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The government decides what to produce, how much to produce, and how much to </a:t>
            </a:r>
            <a:r>
              <a:rPr lang="en-US" sz="3600" dirty="0" smtClean="0">
                <a:solidFill>
                  <a:srgbClr val="FF6820"/>
                </a:solidFill>
                <a:latin typeface="Times New Roman - 48"/>
              </a:rPr>
              <a:t>charge</a:t>
            </a:r>
            <a:r>
              <a:rPr lang="en-US" sz="3600" dirty="0" smtClean="0">
                <a:solidFill>
                  <a:srgbClr val="000000"/>
                </a:solidFill>
                <a:latin typeface="Times New Roman - 48"/>
              </a:rPr>
              <a:t>.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Each year, the government directs workers to produce a certain number of  trucks, no many yards of cotton fabric, a certain amount of glass, and so on.</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Farmers are told </a:t>
            </a:r>
            <a:r>
              <a:rPr lang="en-US" sz="3600" dirty="0" smtClean="0">
                <a:solidFill>
                  <a:srgbClr val="FF6820"/>
                </a:solidFill>
                <a:latin typeface="Times New Roman - 48"/>
              </a:rPr>
              <a:t>what</a:t>
            </a:r>
            <a:r>
              <a:rPr lang="en-US" sz="3600" dirty="0" smtClean="0">
                <a:solidFill>
                  <a:srgbClr val="000000"/>
                </a:solidFill>
                <a:latin typeface="Times New Roman - 48"/>
              </a:rPr>
              <a:t> to plant, how to plant and where to </a:t>
            </a:r>
            <a:r>
              <a:rPr lang="en-US" sz="3600" dirty="0" smtClean="0">
                <a:solidFill>
                  <a:srgbClr val="FF6820"/>
                </a:solidFill>
                <a:latin typeface="Times New Roman - 48"/>
              </a:rPr>
              <a:t>send</a:t>
            </a:r>
            <a:r>
              <a:rPr lang="en-US" sz="3600" dirty="0" smtClean="0">
                <a:solidFill>
                  <a:srgbClr val="000000"/>
                </a:solidFill>
                <a:latin typeface="Times New Roman - 48"/>
              </a:rPr>
              <a:t> their crops.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The free market forces of self-interest and competition are </a:t>
            </a:r>
            <a:r>
              <a:rPr lang="en-US" sz="3600" dirty="0" smtClean="0">
                <a:solidFill>
                  <a:srgbClr val="FF6820"/>
                </a:solidFill>
                <a:latin typeface="Times New Roman - 48"/>
              </a:rPr>
              <a:t>absent</a:t>
            </a:r>
            <a:r>
              <a:rPr lang="en-US" sz="3600" dirty="0" smtClean="0">
                <a:solidFill>
                  <a:srgbClr val="000000"/>
                </a:solidFill>
                <a:latin typeface="Times New Roman - 48"/>
              </a:rPr>
              <a:t> from the  system.</a:t>
            </a:r>
            <a:endParaRPr lang="en-US" sz="3600" dirty="0">
              <a:solidFill>
                <a:srgbClr val="000000"/>
              </a:solidFill>
              <a:latin typeface="Times New Roman - 48"/>
            </a:endParaRPr>
          </a:p>
        </p:txBody>
      </p:sp>
    </p:spTree>
    <p:extLst>
      <p:ext uri="{BB962C8B-B14F-4D97-AF65-F5344CB8AC3E}">
        <p14:creationId xmlns:p14="http://schemas.microsoft.com/office/powerpoint/2010/main" val="115613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685" y="31214"/>
            <a:ext cx="16494062" cy="4596122"/>
          </a:xfrm>
          <a:prstGeom prst="rect">
            <a:avLst/>
          </a:prstGeom>
          <a:noFill/>
        </p:spPr>
        <p:txBody>
          <a:bodyPr vert="horz" rtlCol="0">
            <a:spAutoFit/>
          </a:bodyPr>
          <a:lstStyle/>
          <a:p>
            <a:pPr algn="ctr"/>
            <a:r>
              <a:rPr lang="en-US" sz="3600" dirty="0" smtClean="0">
                <a:solidFill>
                  <a:srgbClr val="000000"/>
                </a:solidFill>
                <a:latin typeface="Times New Roman - 48"/>
              </a:rPr>
              <a:t>In a centrally planned economy, decisions on what to produce and how much to produce are not determined by </a:t>
            </a:r>
            <a:r>
              <a:rPr lang="en-US" sz="3600" dirty="0" smtClean="0">
                <a:solidFill>
                  <a:srgbClr val="FF6820"/>
                </a:solidFill>
                <a:latin typeface="Times New Roman - 48"/>
              </a:rPr>
              <a:t>consumers</a:t>
            </a:r>
            <a:r>
              <a:rPr lang="en-US" sz="3600" dirty="0" smtClean="0">
                <a:solidFill>
                  <a:srgbClr val="000000"/>
                </a:solidFill>
                <a:latin typeface="Times New Roman - 48"/>
              </a:rPr>
              <a:t>.  Chances are that many citizens living under this economy would still need sweaters.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This lack of consumer voice in production and distribution shows that under centrally planned economies, consumers do </a:t>
            </a:r>
            <a:r>
              <a:rPr lang="en-US" sz="3600" dirty="0" smtClean="0">
                <a:solidFill>
                  <a:srgbClr val="FF6820"/>
                </a:solidFill>
                <a:latin typeface="Times New Roman - 48"/>
              </a:rPr>
              <a:t>not</a:t>
            </a:r>
            <a:r>
              <a:rPr lang="en-US" sz="3600" dirty="0" smtClean="0">
                <a:solidFill>
                  <a:srgbClr val="000000"/>
                </a:solidFill>
                <a:latin typeface="Times New Roman - 48"/>
              </a:rPr>
              <a:t> have </a:t>
            </a:r>
            <a:r>
              <a:rPr lang="en-US" sz="3600" dirty="0" smtClean="0">
                <a:solidFill>
                  <a:srgbClr val="FF6820"/>
                </a:solidFill>
                <a:latin typeface="Times New Roman - 48"/>
              </a:rPr>
              <a:t>consumer sovereignty</a:t>
            </a:r>
            <a:r>
              <a:rPr lang="en-US" sz="3600" dirty="0" smtClean="0">
                <a:solidFill>
                  <a:srgbClr val="000000"/>
                </a:solidFill>
                <a:latin typeface="Times New Roman - 48"/>
              </a:rPr>
              <a:t>.</a:t>
            </a:r>
          </a:p>
          <a:p>
            <a:pPr algn="ctr"/>
            <a:r>
              <a:rPr lang="en-US" sz="3600" dirty="0" smtClean="0">
                <a:solidFill>
                  <a:srgbClr val="000000"/>
                </a:solidFill>
                <a:latin typeface="Times New Roman - 48"/>
              </a:rPr>
              <a:t>The words most often associated with centrally planned economies are  </a:t>
            </a:r>
            <a:r>
              <a:rPr lang="en-US" sz="3600" i="1" dirty="0" smtClean="0">
                <a:solidFill>
                  <a:srgbClr val="FF6820"/>
                </a:solidFill>
                <a:latin typeface="Times New Roman - 48"/>
              </a:rPr>
              <a:t>socialism</a:t>
            </a:r>
            <a:r>
              <a:rPr lang="en-US" sz="3600" dirty="0" smtClean="0">
                <a:solidFill>
                  <a:srgbClr val="000000"/>
                </a:solidFill>
                <a:latin typeface="Times New Roman - 48"/>
              </a:rPr>
              <a:t> and </a:t>
            </a:r>
            <a:r>
              <a:rPr lang="en-US" sz="3600" i="1" dirty="0" smtClean="0">
                <a:solidFill>
                  <a:srgbClr val="FF6820"/>
                </a:solidFill>
                <a:latin typeface="Times New Roman - 48"/>
              </a:rPr>
              <a:t>communism</a:t>
            </a:r>
            <a:r>
              <a:rPr lang="en-US" sz="3600" dirty="0" smtClean="0">
                <a:solidFill>
                  <a:srgbClr val="000000"/>
                </a:solidFill>
                <a:latin typeface="Times New Roman - 48"/>
              </a:rPr>
              <a:t>.</a:t>
            </a:r>
            <a:endParaRPr lang="en-US" sz="3600" dirty="0">
              <a:solidFill>
                <a:srgbClr val="000000"/>
              </a:solidFill>
              <a:latin typeface="Times New Roman - 48"/>
            </a:endParaRPr>
          </a:p>
        </p:txBody>
      </p:sp>
    </p:spTree>
    <p:extLst>
      <p:ext uri="{BB962C8B-B14F-4D97-AF65-F5344CB8AC3E}">
        <p14:creationId xmlns:p14="http://schemas.microsoft.com/office/powerpoint/2010/main" val="669992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4015" y="93641"/>
            <a:ext cx="16328708" cy="5078313"/>
          </a:xfrm>
          <a:prstGeom prst="rect">
            <a:avLst/>
          </a:prstGeom>
          <a:noFill/>
        </p:spPr>
        <p:txBody>
          <a:bodyPr vert="horz" rtlCol="0">
            <a:spAutoFit/>
          </a:bodyPr>
          <a:lstStyle/>
          <a:p>
            <a:pPr algn="ctr"/>
            <a:r>
              <a:rPr lang="en-US" sz="3600" dirty="0" smtClean="0">
                <a:solidFill>
                  <a:srgbClr val="FF6820"/>
                </a:solidFill>
                <a:latin typeface="Times New Roman - 48"/>
              </a:rPr>
              <a:t>Socialism</a:t>
            </a:r>
            <a:r>
              <a:rPr lang="en-US" sz="3600" b="1" dirty="0" smtClean="0">
                <a:solidFill>
                  <a:srgbClr val="000000"/>
                </a:solidFill>
                <a:latin typeface="Times New Roman - 48"/>
              </a:rPr>
              <a:t> </a:t>
            </a:r>
            <a:r>
              <a:rPr lang="en-US" sz="3600" dirty="0" smtClean="0">
                <a:solidFill>
                  <a:srgbClr val="000000"/>
                </a:solidFill>
                <a:latin typeface="Times New Roman - 48"/>
              </a:rPr>
              <a:t>is a social and political philosophy based on the belief that  </a:t>
            </a:r>
            <a:r>
              <a:rPr lang="en-US" sz="3600" b="1" dirty="0" smtClean="0">
                <a:solidFill>
                  <a:srgbClr val="000000"/>
                </a:solidFill>
                <a:latin typeface="Times New Roman - 48"/>
              </a:rPr>
              <a:t>democratic</a:t>
            </a:r>
            <a:r>
              <a:rPr lang="en-US" sz="3600" dirty="0" smtClean="0">
                <a:solidFill>
                  <a:srgbClr val="000000"/>
                </a:solidFill>
                <a:latin typeface="Times New Roman - 48"/>
              </a:rPr>
              <a:t> means should be used to </a:t>
            </a:r>
            <a:r>
              <a:rPr lang="en-US" sz="3600" dirty="0" smtClean="0">
                <a:solidFill>
                  <a:srgbClr val="FF6820"/>
                </a:solidFill>
                <a:latin typeface="Times New Roman - 48"/>
              </a:rPr>
              <a:t>distribute</a:t>
            </a:r>
            <a:r>
              <a:rPr lang="en-US" sz="3600" dirty="0" smtClean="0">
                <a:solidFill>
                  <a:srgbClr val="000000"/>
                </a:solidFill>
                <a:latin typeface="Times New Roman - 48"/>
              </a:rPr>
              <a:t> wealth evenly throughout a  society.</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Re</a:t>
            </a:r>
            <a:r>
              <a:rPr lang="en-US" sz="3600" dirty="0" smtClean="0">
                <a:solidFill>
                  <a:srgbClr val="FF6820"/>
                </a:solidFill>
                <a:latin typeface="Times New Roman - 48"/>
              </a:rPr>
              <a:t>al</a:t>
            </a:r>
            <a:r>
              <a:rPr lang="en-US" sz="3600" dirty="0" smtClean="0">
                <a:solidFill>
                  <a:srgbClr val="000000"/>
                </a:solidFill>
                <a:latin typeface="Times New Roman - 48"/>
              </a:rPr>
              <a:t> equality, socialists argue, can only exist when </a:t>
            </a:r>
            <a:r>
              <a:rPr lang="en-US" sz="3600" dirty="0" smtClean="0">
                <a:solidFill>
                  <a:srgbClr val="FF6820"/>
                </a:solidFill>
                <a:latin typeface="Times New Roman - 48"/>
              </a:rPr>
              <a:t>political</a:t>
            </a:r>
            <a:r>
              <a:rPr lang="en-US" sz="3600" dirty="0" smtClean="0">
                <a:solidFill>
                  <a:srgbClr val="000000"/>
                </a:solidFill>
                <a:latin typeface="Times New Roman - 48"/>
              </a:rPr>
              <a:t> equality is coupled  with </a:t>
            </a:r>
            <a:r>
              <a:rPr lang="en-US" sz="3600" dirty="0" smtClean="0">
                <a:solidFill>
                  <a:srgbClr val="FF6820"/>
                </a:solidFill>
                <a:latin typeface="Times New Roman - 48"/>
              </a:rPr>
              <a:t>economic</a:t>
            </a:r>
            <a:r>
              <a:rPr lang="en-US" sz="3600" dirty="0" smtClean="0">
                <a:solidFill>
                  <a:srgbClr val="000000"/>
                </a:solidFill>
                <a:latin typeface="Times New Roman - 48"/>
              </a:rPr>
              <a:t> equality.  Economic equality is possible only if the public  controls the centers of economic power.  Although socialist nations may be  democracies, socialism requires a high degree of </a:t>
            </a:r>
            <a:r>
              <a:rPr lang="en-US" sz="3600" dirty="0" smtClean="0">
                <a:solidFill>
                  <a:srgbClr val="FF6820"/>
                </a:solidFill>
                <a:latin typeface="Times New Roman - 48"/>
              </a:rPr>
              <a:t>central</a:t>
            </a:r>
            <a:r>
              <a:rPr lang="en-US" sz="3600" dirty="0" smtClean="0">
                <a:solidFill>
                  <a:srgbClr val="000000"/>
                </a:solidFill>
                <a:latin typeface="Times New Roman - 48"/>
              </a:rPr>
              <a:t> planning to achieve  economic equality. </a:t>
            </a:r>
            <a:endParaRPr lang="en-US" sz="3600" dirty="0">
              <a:solidFill>
                <a:srgbClr val="000000"/>
              </a:solidFill>
              <a:latin typeface="Times New Roman - 48"/>
            </a:endParaRPr>
          </a:p>
        </p:txBody>
      </p:sp>
    </p:spTree>
    <p:extLst>
      <p:ext uri="{BB962C8B-B14F-4D97-AF65-F5344CB8AC3E}">
        <p14:creationId xmlns:p14="http://schemas.microsoft.com/office/powerpoint/2010/main" val="301458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00" y="1270000"/>
            <a:ext cx="14325600" cy="5632311"/>
          </a:xfrm>
          <a:prstGeom prst="rect">
            <a:avLst/>
          </a:prstGeom>
          <a:noFill/>
        </p:spPr>
        <p:txBody>
          <a:bodyPr vert="horz" wrap="square" rtlCol="0">
            <a:spAutoFit/>
          </a:bodyPr>
          <a:lstStyle/>
          <a:p>
            <a:pPr algn="ctr"/>
            <a:r>
              <a:rPr lang="en-US" sz="3600" b="1" dirty="0" smtClean="0">
                <a:latin typeface="Times New Roman - 48"/>
              </a:rPr>
              <a:t>What goods and services should be  produced?</a:t>
            </a:r>
          </a:p>
          <a:p>
            <a:pPr algn="ctr"/>
            <a:endParaRPr lang="en-US" sz="3600" b="1" dirty="0" smtClean="0">
              <a:latin typeface="Times New Roman - 48"/>
            </a:endParaRPr>
          </a:p>
          <a:p>
            <a:pPr algn="ctr"/>
            <a:r>
              <a:rPr lang="en-US" sz="3600" b="1" dirty="0" smtClean="0">
                <a:latin typeface="Times New Roman - 48"/>
              </a:rPr>
              <a:t>E</a:t>
            </a:r>
            <a:r>
              <a:rPr lang="en-US" sz="3600" dirty="0" smtClean="0">
                <a:latin typeface="Times New Roman - 48"/>
              </a:rPr>
              <a:t>ach society must decide what to produce in order to satisfy its needs and wants.  In today's complex societies, it is often difficult to distinguish between needs and wants.</a:t>
            </a:r>
          </a:p>
          <a:p>
            <a:pPr algn="ctr"/>
            <a:endParaRPr lang="en-US" sz="3600" dirty="0" smtClean="0">
              <a:latin typeface="Times New Roman - 48"/>
            </a:endParaRPr>
          </a:p>
          <a:p>
            <a:pPr algn="ctr"/>
            <a:r>
              <a:rPr lang="en-US" sz="3600" dirty="0" smtClean="0">
                <a:latin typeface="Times New Roman - 48"/>
              </a:rPr>
              <a:t>How much of our resources should we devote to national defense, education, public health and welfare, or consumer goods? </a:t>
            </a:r>
          </a:p>
          <a:p>
            <a:pPr algn="ctr"/>
            <a:endParaRPr lang="en-US" sz="3600" dirty="0">
              <a:latin typeface="Times New Roman - 48"/>
            </a:endParaRPr>
          </a:p>
          <a:p>
            <a:pPr algn="ctr"/>
            <a:r>
              <a:rPr lang="en-US" sz="3600" dirty="0" smtClean="0">
                <a:latin typeface="Times New Roman - 48"/>
              </a:rPr>
              <a:t> Which consumer goods should we produce?</a:t>
            </a:r>
            <a:endParaRPr lang="en-US" sz="3600" dirty="0">
              <a:latin typeface="Times New Roman - 48"/>
            </a:endParaRPr>
          </a:p>
        </p:txBody>
      </p:sp>
    </p:spTree>
    <p:extLst>
      <p:ext uri="{BB962C8B-B14F-4D97-AF65-F5344CB8AC3E}">
        <p14:creationId xmlns:p14="http://schemas.microsoft.com/office/powerpoint/2010/main" val="181203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4868" y="7975600"/>
            <a:ext cx="15915323" cy="1711446"/>
          </a:xfrm>
          <a:prstGeom prst="rect">
            <a:avLst/>
          </a:prstGeom>
          <a:noFill/>
        </p:spPr>
        <p:txBody>
          <a:bodyPr vert="horz" rtlCol="0">
            <a:spAutoFit/>
          </a:bodyPr>
          <a:lstStyle/>
          <a:p>
            <a:pPr algn="ctr"/>
            <a:r>
              <a:rPr lang="en-US" sz="3500" dirty="0" smtClean="0">
                <a:solidFill>
                  <a:srgbClr val="000000"/>
                </a:solidFill>
                <a:latin typeface="Times New Roman - 47"/>
              </a:rPr>
              <a:t>Housing </a:t>
            </a:r>
            <a:r>
              <a:rPr lang="en-US" sz="3500" dirty="0" smtClean="0">
                <a:solidFill>
                  <a:srgbClr val="FF6820"/>
                </a:solidFill>
                <a:latin typeface="Times New Roman - 47"/>
              </a:rPr>
              <a:t>shortages</a:t>
            </a:r>
            <a:r>
              <a:rPr lang="en-US" sz="3500" dirty="0" smtClean="0">
                <a:solidFill>
                  <a:srgbClr val="000000"/>
                </a:solidFill>
                <a:latin typeface="Times New Roman - 47"/>
              </a:rPr>
              <a:t> forced people to live  in crowded and poorly constructed  apartments.  Because of the long  waiting list for apartments, it was not  unusual to find a </a:t>
            </a:r>
            <a:r>
              <a:rPr lang="en-US" sz="3500" dirty="0" smtClean="0">
                <a:solidFill>
                  <a:srgbClr val="FF6820"/>
                </a:solidFill>
                <a:latin typeface="Times New Roman - 47"/>
              </a:rPr>
              <a:t>family</a:t>
            </a:r>
            <a:r>
              <a:rPr lang="en-US" sz="3500" dirty="0" smtClean="0">
                <a:solidFill>
                  <a:srgbClr val="000000"/>
                </a:solidFill>
                <a:latin typeface="Times New Roman - 47"/>
              </a:rPr>
              <a:t> living in just  two rooms.</a:t>
            </a:r>
            <a:endParaRPr lang="en-US" sz="3500" dirty="0">
              <a:solidFill>
                <a:srgbClr val="000000"/>
              </a:solidFill>
              <a:latin typeface="Times New Roman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030504" y="2895054"/>
            <a:ext cx="8314413" cy="5080546"/>
          </a:xfrm>
          <a:prstGeom prst="rect">
            <a:avLst/>
          </a:prstGeom>
          <a:solidFill>
            <a:scrgbClr r="0" g="0" b="0">
              <a:alpha val="0"/>
            </a:scrgbClr>
          </a:solidFill>
        </p:spPr>
      </p:pic>
      <p:sp>
        <p:nvSpPr>
          <p:cNvPr id="4" name="TextBox 3"/>
          <p:cNvSpPr txBox="1"/>
          <p:nvPr/>
        </p:nvSpPr>
        <p:spPr>
          <a:xfrm>
            <a:off x="62008" y="0"/>
            <a:ext cx="16163354" cy="2308324"/>
          </a:xfrm>
          <a:prstGeom prst="rect">
            <a:avLst/>
          </a:prstGeom>
          <a:noFill/>
        </p:spPr>
        <p:txBody>
          <a:bodyPr vert="horz" rtlCol="0">
            <a:spAutoFit/>
          </a:bodyPr>
          <a:lstStyle/>
          <a:p>
            <a:pPr algn="ctr"/>
            <a:r>
              <a:rPr lang="en-US" sz="3600" smtClean="0">
                <a:solidFill>
                  <a:srgbClr val="000000"/>
                </a:solidFill>
                <a:latin typeface="Times New Roman - 48"/>
              </a:rPr>
              <a:t>Consumers often had difficulty getting  goods, too.  They wasted countless  house </a:t>
            </a:r>
            <a:r>
              <a:rPr lang="en-US" sz="3600" smtClean="0">
                <a:solidFill>
                  <a:srgbClr val="FF6820"/>
                </a:solidFill>
                <a:latin typeface="Times New Roman - 48"/>
              </a:rPr>
              <a:t>waiting</a:t>
            </a:r>
            <a:r>
              <a:rPr lang="en-US" sz="3600" smtClean="0">
                <a:solidFill>
                  <a:srgbClr val="000000"/>
                </a:solidFill>
                <a:latin typeface="Times New Roman - 48"/>
              </a:rPr>
              <a:t> in line to purchase goods  and services.  Luxuries such as meat  were made affordable by government  price setting, but they were </a:t>
            </a:r>
            <a:r>
              <a:rPr lang="en-US" sz="3600" smtClean="0">
                <a:solidFill>
                  <a:srgbClr val="FF6820"/>
                </a:solidFill>
                <a:latin typeface="Times New Roman - 48"/>
              </a:rPr>
              <a:t>rarely</a:t>
            </a:r>
            <a:r>
              <a:rPr lang="en-US" sz="3600" smtClean="0">
                <a:solidFill>
                  <a:srgbClr val="000000"/>
                </a:solidFill>
                <a:latin typeface="Times New Roman - 48"/>
              </a:rPr>
              <a:t>  available.</a:t>
            </a:r>
            <a:endParaRPr lang="en-US" sz="3600">
              <a:solidFill>
                <a:srgbClr val="000000"/>
              </a:solidFill>
              <a:latin typeface="Times New Roman - 48"/>
            </a:endParaRPr>
          </a:p>
        </p:txBody>
      </p:sp>
    </p:spTree>
    <p:extLst>
      <p:ext uri="{BB962C8B-B14F-4D97-AF65-F5344CB8AC3E}">
        <p14:creationId xmlns:p14="http://schemas.microsoft.com/office/powerpoint/2010/main" val="1809763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777556" y="101444"/>
            <a:ext cx="12440615" cy="7493156"/>
          </a:xfrm>
          <a:prstGeom prst="rect">
            <a:avLst/>
          </a:prstGeom>
          <a:solidFill>
            <a:scrgbClr r="0" g="0" b="0">
              <a:alpha val="0"/>
            </a:scrgbClr>
          </a:solidFill>
        </p:spPr>
      </p:pic>
      <p:sp>
        <p:nvSpPr>
          <p:cNvPr id="3" name="TextBox 2"/>
          <p:cNvSpPr txBox="1"/>
          <p:nvPr/>
        </p:nvSpPr>
        <p:spPr>
          <a:xfrm>
            <a:off x="6180106" y="8509000"/>
            <a:ext cx="2852357" cy="353943"/>
          </a:xfrm>
          <a:prstGeom prst="rect">
            <a:avLst/>
          </a:prstGeom>
          <a:noFill/>
        </p:spPr>
        <p:txBody>
          <a:bodyPr vert="horz" rtlCol="0">
            <a:spAutoFit/>
          </a:bodyPr>
          <a:lstStyle/>
          <a:p>
            <a:r>
              <a:rPr lang="en-US" sz="1700" dirty="0" smtClean="0">
                <a:solidFill>
                  <a:srgbClr val="000000"/>
                </a:solidFill>
                <a:latin typeface="Times New Roman - 23"/>
              </a:rPr>
              <a:t>Bread Line</a:t>
            </a:r>
            <a:endParaRPr lang="en-US" sz="1700" dirty="0">
              <a:solidFill>
                <a:srgbClr val="000000"/>
              </a:solidFill>
              <a:latin typeface="Times New Roman - 23"/>
            </a:endParaRPr>
          </a:p>
        </p:txBody>
      </p:sp>
    </p:spTree>
    <p:extLst>
      <p:ext uri="{BB962C8B-B14F-4D97-AF65-F5344CB8AC3E}">
        <p14:creationId xmlns:p14="http://schemas.microsoft.com/office/powerpoint/2010/main" val="836016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101444"/>
            <a:ext cx="16370046" cy="6186309"/>
          </a:xfrm>
          <a:prstGeom prst="rect">
            <a:avLst/>
          </a:prstGeom>
          <a:noFill/>
        </p:spPr>
        <p:txBody>
          <a:bodyPr vert="horz" rtlCol="0">
            <a:spAutoFit/>
          </a:bodyPr>
          <a:lstStyle/>
          <a:p>
            <a:pPr algn="ctr"/>
            <a:r>
              <a:rPr lang="en-US" sz="3600" smtClean="0">
                <a:solidFill>
                  <a:srgbClr val="000000"/>
                </a:solidFill>
                <a:latin typeface="Times New Roman - 48"/>
              </a:rPr>
              <a:t>Problems of Centrally Planned  Economies</a:t>
            </a:r>
          </a:p>
          <a:p>
            <a:pPr algn="ctr"/>
            <a:r>
              <a:rPr lang="en-US" sz="3600" smtClean="0">
                <a:solidFill>
                  <a:srgbClr val="000000"/>
                </a:solidFill>
                <a:latin typeface="Times New Roman - 48"/>
              </a:rPr>
              <a:t>Central planning can be used to </a:t>
            </a:r>
            <a:r>
              <a:rPr lang="en-US" sz="3600" smtClean="0">
                <a:solidFill>
                  <a:srgbClr val="FF6820"/>
                </a:solidFill>
                <a:latin typeface="Times New Roman - 48"/>
              </a:rPr>
              <a:t>jump</a:t>
            </a:r>
            <a:r>
              <a:rPr lang="en-US" sz="3600" smtClean="0">
                <a:solidFill>
                  <a:srgbClr val="000000"/>
                </a:solidFill>
                <a:latin typeface="Times New Roman - 48"/>
              </a:rPr>
              <a:t>  start selected industries and guarantee  jobs and income.  But, other side of the  coin is poor quality, serious shortages of  non-priority goods and services, and  diminishing production.</a:t>
            </a:r>
          </a:p>
          <a:p>
            <a:pPr algn="ctr"/>
            <a:r>
              <a:rPr lang="en-US" sz="3600" smtClean="0">
                <a:solidFill>
                  <a:srgbClr val="000000"/>
                </a:solidFill>
                <a:latin typeface="Times New Roman - 48"/>
              </a:rPr>
              <a:t>Perhaps the greatest disadvantage of  centrally planned economies is that their  performance almost always falls </a:t>
            </a:r>
            <a:r>
              <a:rPr lang="en-US" sz="3600" smtClean="0">
                <a:solidFill>
                  <a:srgbClr val="FF6820"/>
                </a:solidFill>
                <a:latin typeface="Times New Roman - 48"/>
              </a:rPr>
              <a:t>short</a:t>
            </a:r>
            <a:r>
              <a:rPr lang="en-US" sz="3600" smtClean="0">
                <a:solidFill>
                  <a:srgbClr val="000000"/>
                </a:solidFill>
                <a:latin typeface="Times New Roman - 48"/>
              </a:rPr>
              <a:t> of  the ideals upon which the system is  built.  In addition, such systems  generally </a:t>
            </a:r>
            <a:r>
              <a:rPr lang="en-US" sz="3600" smtClean="0">
                <a:solidFill>
                  <a:srgbClr val="FF6820"/>
                </a:solidFill>
                <a:latin typeface="Times New Roman - 48"/>
              </a:rPr>
              <a:t>cannot</a:t>
            </a:r>
            <a:r>
              <a:rPr lang="en-US" sz="3600" smtClean="0">
                <a:solidFill>
                  <a:srgbClr val="000000"/>
                </a:solidFill>
                <a:latin typeface="Times New Roman - 48"/>
              </a:rPr>
              <a:t> meet consumers' needs  or wants.  </a:t>
            </a:r>
          </a:p>
          <a:p>
            <a:pPr algn="ctr"/>
            <a:r>
              <a:rPr lang="en-US" sz="3600" smtClean="0">
                <a:solidFill>
                  <a:srgbClr val="000000"/>
                </a:solidFill>
                <a:latin typeface="Times New Roman - 48"/>
              </a:rPr>
              <a:t>Since the government owns all  production factors, workers lack any  </a:t>
            </a:r>
            <a:r>
              <a:rPr lang="en-US" sz="3600" smtClean="0">
                <a:solidFill>
                  <a:srgbClr val="FF6820"/>
                </a:solidFill>
                <a:latin typeface="Times New Roman - 48"/>
              </a:rPr>
              <a:t>incentive</a:t>
            </a:r>
            <a:r>
              <a:rPr lang="en-US" sz="3600" smtClean="0">
                <a:solidFill>
                  <a:srgbClr val="000000"/>
                </a:solidFill>
                <a:latin typeface="Times New Roman - 48"/>
              </a:rPr>
              <a:t> to work hard.  These systems  also do not reward innovation, actively  discouraging any kind of change.  </a:t>
            </a:r>
            <a:endParaRPr lang="en-US" sz="3600">
              <a:solidFill>
                <a:srgbClr val="000000"/>
              </a:solidFill>
              <a:latin typeface="Times New Roman - 48"/>
            </a:endParaRPr>
          </a:p>
        </p:txBody>
      </p:sp>
    </p:spTree>
    <p:extLst>
      <p:ext uri="{BB962C8B-B14F-4D97-AF65-F5344CB8AC3E}">
        <p14:creationId xmlns:p14="http://schemas.microsoft.com/office/powerpoint/2010/main" val="307596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406400"/>
            <a:ext cx="14859000" cy="11144250"/>
          </a:xfrm>
          <a:prstGeom prst="rect">
            <a:avLst/>
          </a:prstGeom>
        </p:spPr>
      </p:pic>
    </p:spTree>
    <p:extLst>
      <p:ext uri="{BB962C8B-B14F-4D97-AF65-F5344CB8AC3E}">
        <p14:creationId xmlns:p14="http://schemas.microsoft.com/office/powerpoint/2010/main" val="3645935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2008" y="0"/>
            <a:ext cx="16204692" cy="1708160"/>
          </a:xfrm>
          <a:prstGeom prst="rect">
            <a:avLst/>
          </a:prstGeom>
          <a:noFill/>
        </p:spPr>
        <p:txBody>
          <a:bodyPr vert="horz" rtlCol="0">
            <a:spAutoFit/>
          </a:bodyPr>
          <a:lstStyle/>
          <a:p>
            <a:pPr algn="ctr"/>
            <a:r>
              <a:rPr lang="en-US" sz="3500" smtClean="0">
                <a:solidFill>
                  <a:srgbClr val="000000"/>
                </a:solidFill>
                <a:latin typeface="Times New Roman - 47"/>
              </a:rPr>
              <a:t>In socialist countries the government  often </a:t>
            </a:r>
            <a:r>
              <a:rPr lang="en-US" sz="3500" smtClean="0">
                <a:solidFill>
                  <a:srgbClr val="FF6820"/>
                </a:solidFill>
                <a:latin typeface="Times New Roman - 47"/>
              </a:rPr>
              <a:t>owns</a:t>
            </a:r>
            <a:r>
              <a:rPr lang="en-US" sz="3500" smtClean="0">
                <a:solidFill>
                  <a:srgbClr val="000000"/>
                </a:solidFill>
                <a:latin typeface="Times New Roman - 47"/>
              </a:rPr>
              <a:t> major industries, such as  utilities.  Socialism, exists to varying  degrees in different nations throughout  the world.</a:t>
            </a:r>
            <a:endParaRPr lang="en-US" sz="3500">
              <a:solidFill>
                <a:srgbClr val="000000"/>
              </a:solidFill>
              <a:latin typeface="Times New Roman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141726" y="2188848"/>
            <a:ext cx="9921240" cy="5100952"/>
          </a:xfrm>
          <a:prstGeom prst="rect">
            <a:avLst/>
          </a:prstGeom>
          <a:solidFill>
            <a:scrgbClr r="0" g="0" b="0">
              <a:alpha val="0"/>
            </a:scrgbClr>
          </a:solidFill>
        </p:spPr>
      </p:pic>
      <p:sp>
        <p:nvSpPr>
          <p:cNvPr id="4" name="TextBox 3"/>
          <p:cNvSpPr txBox="1"/>
          <p:nvPr/>
        </p:nvSpPr>
        <p:spPr>
          <a:xfrm>
            <a:off x="186023" y="7289800"/>
            <a:ext cx="15956661" cy="2246769"/>
          </a:xfrm>
          <a:prstGeom prst="rect">
            <a:avLst/>
          </a:prstGeom>
          <a:noFill/>
        </p:spPr>
        <p:txBody>
          <a:bodyPr vert="horz" rtlCol="0">
            <a:spAutoFit/>
          </a:bodyPr>
          <a:lstStyle/>
          <a:p>
            <a:pPr algn="ctr"/>
            <a:r>
              <a:rPr lang="en-US" sz="3500" dirty="0" smtClean="0">
                <a:solidFill>
                  <a:srgbClr val="000000"/>
                </a:solidFill>
                <a:latin typeface="Times New Roman - 47"/>
              </a:rPr>
              <a:t>Communism is a political system that  arose out of the philosophy of  socialism.  </a:t>
            </a:r>
            <a:r>
              <a:rPr lang="en-US" sz="3500" dirty="0" smtClean="0">
                <a:solidFill>
                  <a:srgbClr val="FF6820"/>
                </a:solidFill>
                <a:latin typeface="Times New Roman - 47"/>
              </a:rPr>
              <a:t>Communism</a:t>
            </a:r>
            <a:r>
              <a:rPr lang="en-US" sz="3500" dirty="0" smtClean="0">
                <a:solidFill>
                  <a:srgbClr val="000000"/>
                </a:solidFill>
                <a:latin typeface="Times New Roman - 47"/>
              </a:rPr>
              <a:t> is  characterized by a centrally planned  economy with </a:t>
            </a:r>
            <a:r>
              <a:rPr lang="en-US" sz="3500" dirty="0" smtClean="0">
                <a:solidFill>
                  <a:srgbClr val="FF6820"/>
                </a:solidFill>
                <a:latin typeface="Times New Roman - 47"/>
              </a:rPr>
              <a:t>all</a:t>
            </a:r>
            <a:r>
              <a:rPr lang="en-US" sz="3500" dirty="0" smtClean="0">
                <a:solidFill>
                  <a:srgbClr val="000000"/>
                </a:solidFill>
                <a:latin typeface="Times New Roman - 47"/>
              </a:rPr>
              <a:t> economic and  political power resting in the hands of  the central </a:t>
            </a:r>
            <a:r>
              <a:rPr lang="en-US" sz="3500" dirty="0" smtClean="0">
                <a:solidFill>
                  <a:srgbClr val="FF6820"/>
                </a:solidFill>
                <a:latin typeface="Times New Roman - 47"/>
              </a:rPr>
              <a:t>government</a:t>
            </a:r>
            <a:r>
              <a:rPr lang="en-US" sz="3500" dirty="0" smtClean="0">
                <a:solidFill>
                  <a:srgbClr val="000000"/>
                </a:solidFill>
                <a:latin typeface="Times New Roman - 47"/>
              </a:rPr>
              <a:t>.</a:t>
            </a:r>
            <a:endParaRPr lang="en-US" sz="3500" dirty="0">
              <a:solidFill>
                <a:srgbClr val="000000"/>
              </a:solidFill>
              <a:latin typeface="Times New Roman - 47"/>
            </a:endParaRPr>
          </a:p>
        </p:txBody>
      </p:sp>
    </p:spTree>
    <p:extLst>
      <p:ext uri="{BB962C8B-B14F-4D97-AF65-F5344CB8AC3E}">
        <p14:creationId xmlns:p14="http://schemas.microsoft.com/office/powerpoint/2010/main" val="3443211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354" y="70231"/>
            <a:ext cx="16287369" cy="5632311"/>
          </a:xfrm>
          <a:prstGeom prst="rect">
            <a:avLst/>
          </a:prstGeom>
          <a:noFill/>
        </p:spPr>
        <p:txBody>
          <a:bodyPr vert="horz" rtlCol="0">
            <a:spAutoFit/>
          </a:bodyPr>
          <a:lstStyle/>
          <a:p>
            <a:pPr algn="ctr"/>
            <a:r>
              <a:rPr lang="en-US" sz="3600" dirty="0" smtClean="0">
                <a:solidFill>
                  <a:srgbClr val="000000"/>
                </a:solidFill>
                <a:latin typeface="Times New Roman - 48"/>
              </a:rPr>
              <a:t>Unlike socialist, however, communist  believed that a socialist society can only  come after a </a:t>
            </a:r>
            <a:r>
              <a:rPr lang="en-US" sz="3600" dirty="0" smtClean="0">
                <a:solidFill>
                  <a:srgbClr val="FF6820"/>
                </a:solidFill>
                <a:latin typeface="Times New Roman - 48"/>
              </a:rPr>
              <a:t>violent</a:t>
            </a:r>
            <a:r>
              <a:rPr lang="en-US" sz="3600" dirty="0" smtClean="0">
                <a:solidFill>
                  <a:srgbClr val="000000"/>
                </a:solidFill>
                <a:latin typeface="Times New Roman - 48"/>
              </a:rPr>
              <a:t> revolution.  while  socialist economies can still allow for  democracy, communist governments are  </a:t>
            </a:r>
            <a:r>
              <a:rPr lang="en-US" sz="3600" dirty="0" smtClean="0">
                <a:solidFill>
                  <a:srgbClr val="FF6820"/>
                </a:solidFill>
                <a:latin typeface="Times New Roman - 48"/>
              </a:rPr>
              <a:t>authoritarian</a:t>
            </a:r>
            <a:r>
              <a:rPr lang="en-US" sz="3600" dirty="0" smtClean="0">
                <a:solidFill>
                  <a:srgbClr val="000000"/>
                </a:solidFill>
                <a:latin typeface="Times New Roman - 48"/>
              </a:rPr>
              <a:t>.</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  </a:t>
            </a:r>
            <a:r>
              <a:rPr lang="en-US" sz="3600" b="1" dirty="0" smtClean="0">
                <a:solidFill>
                  <a:srgbClr val="000000"/>
                </a:solidFill>
                <a:latin typeface="Times New Roman - 48"/>
              </a:rPr>
              <a:t>Authoritarian</a:t>
            </a:r>
            <a:r>
              <a:rPr lang="en-US" sz="3600" dirty="0" smtClean="0">
                <a:solidFill>
                  <a:srgbClr val="000000"/>
                </a:solidFill>
                <a:latin typeface="Times New Roman - 48"/>
              </a:rPr>
              <a:t> governments exact strict obedience from their citizens and  do not allow individual freedom of judgment and action.  Throughout  history, communist nations have been dominated by a </a:t>
            </a:r>
            <a:r>
              <a:rPr lang="en-US" sz="3600" dirty="0" smtClean="0">
                <a:solidFill>
                  <a:srgbClr val="FF6820"/>
                </a:solidFill>
                <a:latin typeface="Times New Roman - 48"/>
              </a:rPr>
              <a:t>single</a:t>
            </a:r>
            <a:r>
              <a:rPr lang="en-US" sz="3600" dirty="0" smtClean="0">
                <a:solidFill>
                  <a:srgbClr val="000000"/>
                </a:solidFill>
                <a:latin typeface="Times New Roman - 48"/>
              </a:rPr>
              <a:t> political party or  dictator.  </a:t>
            </a:r>
          </a:p>
          <a:p>
            <a:pPr algn="ctr"/>
            <a:endParaRPr lang="en-US" sz="3600" dirty="0" smtClean="0">
              <a:solidFill>
                <a:srgbClr val="000000"/>
              </a:solidFill>
              <a:latin typeface="Times New Roman - 48"/>
            </a:endParaRPr>
          </a:p>
          <a:p>
            <a:pPr algn="ctr"/>
            <a:r>
              <a:rPr lang="en-US" sz="3600" dirty="0" smtClean="0">
                <a:solidFill>
                  <a:srgbClr val="000000"/>
                </a:solidFill>
                <a:latin typeface="Times New Roman - 48"/>
              </a:rPr>
              <a:t>The former Soviet Union was a communist nation that provides us with  a good case study of how a centrally planned economy works- and doesn't  work.</a:t>
            </a:r>
            <a:endParaRPr lang="en-US" sz="3600" dirty="0">
              <a:solidFill>
                <a:srgbClr val="000000"/>
              </a:solidFill>
              <a:latin typeface="Times New Roman - 48"/>
            </a:endParaRPr>
          </a:p>
        </p:txBody>
      </p:sp>
      <p:sp>
        <p:nvSpPr>
          <p:cNvPr id="3" name="TextBox 2"/>
          <p:cNvSpPr txBox="1"/>
          <p:nvPr/>
        </p:nvSpPr>
        <p:spPr>
          <a:xfrm>
            <a:off x="13601700" y="9194800"/>
            <a:ext cx="1130438" cy="369332"/>
          </a:xfrm>
          <a:prstGeom prst="rect">
            <a:avLst/>
          </a:prstGeom>
          <a:noFill/>
        </p:spPr>
        <p:txBody>
          <a:bodyPr wrap="none" rtlCol="0">
            <a:spAutoFit/>
          </a:bodyPr>
          <a:lstStyle/>
          <a:p>
            <a:r>
              <a:rPr lang="en-US" dirty="0" smtClean="0"/>
              <a:t>End of 2.3</a:t>
            </a:r>
            <a:endParaRPr lang="en-US" dirty="0"/>
          </a:p>
        </p:txBody>
      </p:sp>
      <p:sp>
        <p:nvSpPr>
          <p:cNvPr id="4" name="Rectangle 3"/>
          <p:cNvSpPr/>
          <p:nvPr/>
        </p:nvSpPr>
        <p:spPr>
          <a:xfrm>
            <a:off x="723900" y="7518400"/>
            <a:ext cx="14859000" cy="1077218"/>
          </a:xfrm>
          <a:prstGeom prst="rect">
            <a:avLst/>
          </a:prstGeom>
        </p:spPr>
        <p:txBody>
          <a:bodyPr wrap="square">
            <a:spAutoFit/>
          </a:bodyPr>
          <a:lstStyle/>
          <a:p>
            <a:pPr algn="ctr"/>
            <a:r>
              <a:rPr lang="en-US" sz="3200" dirty="0">
                <a:solidFill>
                  <a:srgbClr val="000000"/>
                </a:solidFill>
                <a:latin typeface="Times New Roman - 47"/>
              </a:rPr>
              <a:t>it </a:t>
            </a:r>
            <a:r>
              <a:rPr lang="en-US" sz="3200" dirty="0" smtClean="0">
                <a:solidFill>
                  <a:srgbClr val="000000"/>
                </a:solidFill>
                <a:latin typeface="Times New Roman - 47"/>
              </a:rPr>
              <a:t>is </a:t>
            </a:r>
            <a:r>
              <a:rPr lang="en-US" sz="3200" dirty="0">
                <a:solidFill>
                  <a:srgbClr val="FF6820"/>
                </a:solidFill>
                <a:latin typeface="Times New Roman - 47"/>
              </a:rPr>
              <a:t>illegal</a:t>
            </a:r>
            <a:r>
              <a:rPr lang="en-US" sz="3200" dirty="0">
                <a:solidFill>
                  <a:srgbClr val="000000"/>
                </a:solidFill>
                <a:latin typeface="Times New Roman - 47"/>
              </a:rPr>
              <a:t> for workers to </a:t>
            </a:r>
            <a:r>
              <a:rPr lang="en-US" sz="3200" dirty="0" smtClean="0">
                <a:solidFill>
                  <a:srgbClr val="000000"/>
                </a:solidFill>
                <a:latin typeface="Times New Roman - 47"/>
              </a:rPr>
              <a:t>exhibit </a:t>
            </a:r>
            <a:r>
              <a:rPr lang="en-US" sz="3200" dirty="0">
                <a:solidFill>
                  <a:srgbClr val="000000"/>
                </a:solidFill>
                <a:latin typeface="Times New Roman - 47"/>
              </a:rPr>
              <a:t>entrepreneurial behavior and </a:t>
            </a:r>
            <a:r>
              <a:rPr lang="en-US" sz="3200" dirty="0" smtClean="0">
                <a:solidFill>
                  <a:srgbClr val="000000"/>
                </a:solidFill>
                <a:latin typeface="Times New Roman - 47"/>
              </a:rPr>
              <a:t>start </a:t>
            </a:r>
            <a:r>
              <a:rPr lang="en-US" sz="3200" dirty="0">
                <a:solidFill>
                  <a:srgbClr val="000000"/>
                </a:solidFill>
                <a:latin typeface="Times New Roman - 47"/>
              </a:rPr>
              <a:t>their own businesses.</a:t>
            </a:r>
            <a:endParaRPr lang="en-US" sz="3200" dirty="0">
              <a:solidFill>
                <a:srgbClr val="000000"/>
              </a:solidFill>
              <a:latin typeface="Times New Roman - 47"/>
            </a:endParaRPr>
          </a:p>
        </p:txBody>
      </p:sp>
    </p:spTree>
    <p:extLst>
      <p:ext uri="{BB962C8B-B14F-4D97-AF65-F5344CB8AC3E}">
        <p14:creationId xmlns:p14="http://schemas.microsoft.com/office/powerpoint/2010/main" val="3941418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0708" y="249709"/>
            <a:ext cx="16287369" cy="4524315"/>
          </a:xfrm>
          <a:prstGeom prst="rect">
            <a:avLst/>
          </a:prstGeom>
          <a:noFill/>
        </p:spPr>
        <p:txBody>
          <a:bodyPr vert="horz" rtlCol="0">
            <a:spAutoFit/>
          </a:bodyPr>
          <a:lstStyle/>
          <a:p>
            <a:r>
              <a:rPr lang="en-US" sz="3600" smtClean="0">
                <a:solidFill>
                  <a:srgbClr val="000000"/>
                </a:solidFill>
                <a:latin typeface="Times New Roman - 48"/>
              </a:rPr>
              <a:t>Mixed Economies</a:t>
            </a:r>
          </a:p>
          <a:p>
            <a:endParaRPr lang="en-US" sz="3600" smtClean="0">
              <a:solidFill>
                <a:srgbClr val="000000"/>
              </a:solidFill>
              <a:latin typeface="Times New Roman - 48"/>
            </a:endParaRPr>
          </a:p>
          <a:p>
            <a:pPr algn="ctr"/>
            <a:r>
              <a:rPr lang="en-US" sz="3600" smtClean="0">
                <a:solidFill>
                  <a:srgbClr val="000000"/>
                </a:solidFill>
                <a:latin typeface="Times New Roman - 48"/>
              </a:rPr>
              <a:t>Most modern economies are </a:t>
            </a:r>
            <a:r>
              <a:rPr lang="en-US" sz="3600" smtClean="0">
                <a:solidFill>
                  <a:srgbClr val="FF6820"/>
                </a:solidFill>
                <a:latin typeface="Times New Roman - 48"/>
              </a:rPr>
              <a:t>mixed</a:t>
            </a:r>
            <a:r>
              <a:rPr lang="en-US" sz="3600" smtClean="0">
                <a:solidFill>
                  <a:srgbClr val="000000"/>
                </a:solidFill>
                <a:latin typeface="Times New Roman - 48"/>
              </a:rPr>
              <a:t>  economies - market-based economic  systems in which government plays a  </a:t>
            </a:r>
            <a:r>
              <a:rPr lang="en-US" sz="3600" smtClean="0">
                <a:solidFill>
                  <a:srgbClr val="FF6820"/>
                </a:solidFill>
                <a:latin typeface="Times New Roman - 48"/>
              </a:rPr>
              <a:t>limited</a:t>
            </a:r>
            <a:r>
              <a:rPr lang="en-US" sz="3600" smtClean="0">
                <a:solidFill>
                  <a:srgbClr val="000000"/>
                </a:solidFill>
                <a:latin typeface="Times New Roman - 48"/>
              </a:rPr>
              <a:t> role.  </a:t>
            </a:r>
          </a:p>
          <a:p>
            <a:pPr algn="ctr"/>
            <a:r>
              <a:rPr lang="en-US" sz="3600" smtClean="0">
                <a:solidFill>
                  <a:srgbClr val="000000"/>
                </a:solidFill>
                <a:latin typeface="Times New Roman - 48"/>
              </a:rPr>
              <a:t>A </a:t>
            </a:r>
            <a:r>
              <a:rPr lang="en-US" sz="3600" smtClean="0">
                <a:solidFill>
                  <a:srgbClr val="FF6820"/>
                </a:solidFill>
                <a:latin typeface="Times New Roman - 48"/>
              </a:rPr>
              <a:t>market</a:t>
            </a:r>
            <a:r>
              <a:rPr lang="en-US" sz="3600" smtClean="0">
                <a:solidFill>
                  <a:srgbClr val="000000"/>
                </a:solidFill>
                <a:latin typeface="Times New Roman - 48"/>
              </a:rPr>
              <a:t> is an arrangement that allows  buyers and sellers to exchange things.   Markets exist because no one is self- sufficient.  In other words, none of us  produces </a:t>
            </a:r>
            <a:r>
              <a:rPr lang="en-US" sz="3600" smtClean="0">
                <a:solidFill>
                  <a:srgbClr val="FF6820"/>
                </a:solidFill>
                <a:latin typeface="Times New Roman - 48"/>
              </a:rPr>
              <a:t>all</a:t>
            </a:r>
            <a:r>
              <a:rPr lang="en-US" sz="3600" smtClean="0">
                <a:solidFill>
                  <a:srgbClr val="000000"/>
                </a:solidFill>
                <a:latin typeface="Times New Roman - 48"/>
              </a:rPr>
              <a:t> we require to satisfy our  needs and wants.</a:t>
            </a:r>
          </a:p>
          <a:p>
            <a:pPr algn="ctr"/>
            <a:r>
              <a:rPr lang="en-US" sz="3600" smtClean="0">
                <a:solidFill>
                  <a:srgbClr val="000000"/>
                </a:solidFill>
                <a:latin typeface="Times New Roman - 48"/>
              </a:rPr>
              <a:t>Markets allow us to exchange the things  we have for the things we </a:t>
            </a:r>
            <a:r>
              <a:rPr lang="en-US" sz="3600" smtClean="0">
                <a:solidFill>
                  <a:srgbClr val="FF6820"/>
                </a:solidFill>
                <a:latin typeface="Times New Roman - 48"/>
              </a:rPr>
              <a:t>want</a:t>
            </a:r>
            <a:r>
              <a:rPr lang="en-US" sz="3600" smtClean="0">
                <a:solidFill>
                  <a:srgbClr val="000000"/>
                </a:solidFill>
                <a:latin typeface="Times New Roman - 48"/>
              </a:rPr>
              <a:t>.</a:t>
            </a:r>
            <a:endParaRPr lang="en-US" sz="3600">
              <a:solidFill>
                <a:srgbClr val="000000"/>
              </a:solidFill>
              <a:latin typeface="Times New Roman - 4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4934457"/>
            <a:ext cx="8958262" cy="523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960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93640"/>
            <a:ext cx="15998000" cy="4939814"/>
          </a:xfrm>
          <a:prstGeom prst="rect">
            <a:avLst/>
          </a:prstGeom>
          <a:noFill/>
        </p:spPr>
        <p:txBody>
          <a:bodyPr vert="horz" rtlCol="0">
            <a:spAutoFit/>
          </a:bodyPr>
          <a:lstStyle/>
          <a:p>
            <a:pPr algn="ctr"/>
            <a:r>
              <a:rPr lang="en-US" sz="3500" smtClean="0">
                <a:solidFill>
                  <a:srgbClr val="000000"/>
                </a:solidFill>
                <a:latin typeface="Times New Roman - 47"/>
              </a:rPr>
              <a:t>Mixed Economies</a:t>
            </a:r>
          </a:p>
          <a:p>
            <a:pPr algn="ctr"/>
            <a:r>
              <a:rPr lang="en-US" sz="3500" smtClean="0">
                <a:solidFill>
                  <a:srgbClr val="000000"/>
                </a:solidFill>
                <a:latin typeface="Times New Roman - 47"/>
              </a:rPr>
              <a:t>You cannot find today </a:t>
            </a:r>
            <a:r>
              <a:rPr lang="en-US" sz="3500" smtClean="0">
                <a:solidFill>
                  <a:srgbClr val="FF6820"/>
                </a:solidFill>
                <a:latin typeface="Times New Roman - 47"/>
              </a:rPr>
              <a:t>any</a:t>
            </a:r>
            <a:r>
              <a:rPr lang="en-US" sz="3500" smtClean="0">
                <a:solidFill>
                  <a:srgbClr val="000000"/>
                </a:solidFill>
                <a:latin typeface="Times New Roman - 47"/>
              </a:rPr>
              <a:t> economic  system that relies exclusively on central  planning or the individual initiative of  the free market.  Instead, most  economies are a </a:t>
            </a:r>
            <a:r>
              <a:rPr lang="en-US" sz="3500" smtClean="0">
                <a:solidFill>
                  <a:srgbClr val="FF6820"/>
                </a:solidFill>
                <a:latin typeface="Times New Roman - 47"/>
              </a:rPr>
              <a:t>mixture</a:t>
            </a:r>
            <a:r>
              <a:rPr lang="en-US" sz="3500" smtClean="0">
                <a:solidFill>
                  <a:srgbClr val="000000"/>
                </a:solidFill>
                <a:latin typeface="Times New Roman - 47"/>
              </a:rPr>
              <a:t> of economic  systems. </a:t>
            </a:r>
          </a:p>
          <a:p>
            <a:pPr algn="ctr"/>
            <a:r>
              <a:rPr lang="en-US" sz="3500" smtClean="0">
                <a:solidFill>
                  <a:srgbClr val="000000"/>
                </a:solidFill>
                <a:latin typeface="Times New Roman - 47"/>
              </a:rPr>
              <a:t>No single economic system has all the  answers.  Centrally planned economies  are cumbersome, do not adequately  meet consumer </a:t>
            </a:r>
            <a:r>
              <a:rPr lang="en-US" sz="3500" smtClean="0">
                <a:solidFill>
                  <a:srgbClr val="FF6820"/>
                </a:solidFill>
                <a:latin typeface="Times New Roman - 47"/>
              </a:rPr>
              <a:t>needs</a:t>
            </a:r>
            <a:r>
              <a:rPr lang="en-US" sz="3500" smtClean="0">
                <a:solidFill>
                  <a:srgbClr val="000000"/>
                </a:solidFill>
                <a:latin typeface="Times New Roman - 47"/>
              </a:rPr>
              <a:t>, and limit  freedom.  Traditional economies have  little potential for </a:t>
            </a:r>
            <a:r>
              <a:rPr lang="en-US" sz="3500" smtClean="0">
                <a:solidFill>
                  <a:srgbClr val="FF6820"/>
                </a:solidFill>
                <a:latin typeface="Times New Roman - 47"/>
              </a:rPr>
              <a:t>growth</a:t>
            </a:r>
            <a:r>
              <a:rPr lang="en-US" sz="3500" smtClean="0">
                <a:solidFill>
                  <a:srgbClr val="000000"/>
                </a:solidFill>
                <a:latin typeface="Times New Roman - 47"/>
              </a:rPr>
              <a:t> or change.   Even market economies, with all of  their advantages, have certain  drawbacks.</a:t>
            </a:r>
            <a:endParaRPr lang="en-US" sz="3500">
              <a:solidFill>
                <a:srgbClr val="000000"/>
              </a:solidFill>
              <a:latin typeface="Times New Roman - 47"/>
            </a:endParaRPr>
          </a:p>
        </p:txBody>
      </p:sp>
    </p:spTree>
    <p:extLst>
      <p:ext uri="{BB962C8B-B14F-4D97-AF65-F5344CB8AC3E}">
        <p14:creationId xmlns:p14="http://schemas.microsoft.com/office/powerpoint/2010/main" val="1427865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2" y="124854"/>
            <a:ext cx="16246031" cy="3970318"/>
          </a:xfrm>
          <a:prstGeom prst="rect">
            <a:avLst/>
          </a:prstGeom>
          <a:noFill/>
        </p:spPr>
        <p:txBody>
          <a:bodyPr vert="horz" rtlCol="0">
            <a:spAutoFit/>
          </a:bodyPr>
          <a:lstStyle/>
          <a:p>
            <a:pPr algn="ctr"/>
            <a:r>
              <a:rPr lang="en-US" sz="3600" smtClean="0">
                <a:solidFill>
                  <a:srgbClr val="000000"/>
                </a:solidFill>
                <a:latin typeface="Times New Roman - 48"/>
              </a:rPr>
              <a:t>Adam Smith and other early free market  philosophers believed that, left to its  won devices, the </a:t>
            </a:r>
            <a:r>
              <a:rPr lang="en-US" sz="3600" smtClean="0">
                <a:solidFill>
                  <a:srgbClr val="FF6820"/>
                </a:solidFill>
                <a:latin typeface="Times New Roman - 48"/>
              </a:rPr>
              <a:t>free market</a:t>
            </a:r>
            <a:r>
              <a:rPr lang="en-US" sz="3600" smtClean="0">
                <a:solidFill>
                  <a:srgbClr val="000000"/>
                </a:solidFill>
                <a:latin typeface="Times New Roman - 48"/>
              </a:rPr>
              <a:t> system  would provide the greatest benefit for  consumers and raise the standard of  living.  They preached </a:t>
            </a:r>
            <a:r>
              <a:rPr lang="en-US" sz="3600" smtClean="0">
                <a:solidFill>
                  <a:srgbClr val="FF6820"/>
                </a:solidFill>
                <a:latin typeface="Times New Roman - 48"/>
              </a:rPr>
              <a:t>laissez faire</a:t>
            </a:r>
            <a:r>
              <a:rPr lang="en-US" sz="3600" smtClean="0">
                <a:solidFill>
                  <a:srgbClr val="000000"/>
                </a:solidFill>
                <a:latin typeface="Times New Roman - 48"/>
              </a:rPr>
              <a:t>, the  doctrine that government generally  should not intervene in the market  place.  </a:t>
            </a:r>
          </a:p>
          <a:p>
            <a:pPr algn="ctr"/>
            <a:r>
              <a:rPr lang="en-US" sz="3600" smtClean="0">
                <a:solidFill>
                  <a:srgbClr val="000000"/>
                </a:solidFill>
                <a:latin typeface="Times New Roman - 48"/>
              </a:rPr>
              <a:t>Even Smith acknowledged, however,  the need for a certain </a:t>
            </a:r>
            <a:r>
              <a:rPr lang="en-US" sz="3600" smtClean="0">
                <a:solidFill>
                  <a:srgbClr val="FF6820"/>
                </a:solidFill>
                <a:latin typeface="Times New Roman - 48"/>
              </a:rPr>
              <a:t>limited</a:t>
            </a:r>
            <a:r>
              <a:rPr lang="en-US" sz="3600" smtClean="0">
                <a:solidFill>
                  <a:srgbClr val="000000"/>
                </a:solidFill>
                <a:latin typeface="Times New Roman - 48"/>
              </a:rPr>
              <a:t> degree of  government intervention in the  economy.</a:t>
            </a:r>
            <a:endParaRPr lang="en-US" sz="3600">
              <a:solidFill>
                <a:srgbClr val="000000"/>
              </a:solidFill>
              <a:latin typeface="Times New Roman - 48"/>
            </a:endParaRPr>
          </a:p>
        </p:txBody>
      </p:sp>
    </p:spTree>
    <p:extLst>
      <p:ext uri="{BB962C8B-B14F-4D97-AF65-F5344CB8AC3E}">
        <p14:creationId xmlns:p14="http://schemas.microsoft.com/office/powerpoint/2010/main" val="3432320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9100" y="812800"/>
            <a:ext cx="15077885" cy="4524315"/>
          </a:xfrm>
          <a:prstGeom prst="rect">
            <a:avLst/>
          </a:prstGeom>
          <a:noFill/>
        </p:spPr>
        <p:txBody>
          <a:bodyPr vert="horz" wrap="square" rtlCol="0">
            <a:spAutoFit/>
          </a:bodyPr>
          <a:lstStyle/>
          <a:p>
            <a:pPr algn="ctr"/>
            <a:r>
              <a:rPr lang="en-US" sz="3600" dirty="0" smtClean="0">
                <a:solidFill>
                  <a:srgbClr val="000000"/>
                </a:solidFill>
                <a:latin typeface="Times New Roman - 48"/>
              </a:rPr>
              <a:t>As market economies have evolved  since Smith's time, </a:t>
            </a:r>
            <a:r>
              <a:rPr lang="en-US" sz="3600" dirty="0" smtClean="0">
                <a:solidFill>
                  <a:srgbClr val="FF6820"/>
                </a:solidFill>
                <a:latin typeface="Times New Roman - 48"/>
              </a:rPr>
              <a:t>government</a:t>
            </a:r>
            <a:r>
              <a:rPr lang="en-US" sz="3600" dirty="0" smtClean="0">
                <a:solidFill>
                  <a:srgbClr val="000000"/>
                </a:solidFill>
                <a:latin typeface="Times New Roman - 48"/>
              </a:rPr>
              <a:t>  intervention has become greater because  some needs and wants of modern  society are difficult to answer in the </a:t>
            </a:r>
            <a:r>
              <a:rPr lang="en-US" sz="3600" dirty="0" smtClean="0">
                <a:solidFill>
                  <a:srgbClr val="FF6820"/>
                </a:solidFill>
                <a:latin typeface="Times New Roman - 48"/>
              </a:rPr>
              <a:t>marketplace</a:t>
            </a:r>
            <a:r>
              <a:rPr lang="en-US" sz="3600" dirty="0" smtClean="0">
                <a:solidFill>
                  <a:srgbClr val="000000"/>
                </a:solidFill>
                <a:latin typeface="Times New Roman - 48"/>
              </a:rPr>
              <a:t>.  How well, for example,  could the marketplace provide for </a:t>
            </a:r>
            <a:r>
              <a:rPr lang="en-US" sz="3600" dirty="0" smtClean="0">
                <a:solidFill>
                  <a:srgbClr val="000000"/>
                </a:solidFill>
                <a:latin typeface="Times New Roman - 48"/>
              </a:rPr>
              <a:t>national </a:t>
            </a:r>
            <a:r>
              <a:rPr lang="en-US" sz="3600" dirty="0" smtClean="0">
                <a:solidFill>
                  <a:srgbClr val="FF6820"/>
                </a:solidFill>
                <a:latin typeface="Times New Roman - 48"/>
              </a:rPr>
              <a:t>defense</a:t>
            </a:r>
            <a:r>
              <a:rPr lang="en-US" sz="3600" dirty="0" smtClean="0">
                <a:solidFill>
                  <a:srgbClr val="000000"/>
                </a:solidFill>
                <a:latin typeface="Times New Roman - 48"/>
              </a:rPr>
              <a:t> or for roads and  highway systems</a:t>
            </a:r>
            <a:r>
              <a:rPr lang="en-US" sz="3600" dirty="0" smtClean="0">
                <a:solidFill>
                  <a:srgbClr val="000000"/>
                </a:solidFill>
                <a:latin typeface="Times New Roman - 48"/>
              </a:rPr>
              <a:t>?  Also the government thru the 5</a:t>
            </a:r>
            <a:r>
              <a:rPr lang="en-US" sz="3600" baseline="30000" dirty="0" smtClean="0">
                <a:solidFill>
                  <a:srgbClr val="000000"/>
                </a:solidFill>
                <a:latin typeface="Times New Roman - 48"/>
              </a:rPr>
              <a:t>th</a:t>
            </a:r>
            <a:r>
              <a:rPr lang="en-US" sz="3600" dirty="0" smtClean="0">
                <a:solidFill>
                  <a:srgbClr val="000000"/>
                </a:solidFill>
                <a:latin typeface="Times New Roman - 48"/>
              </a:rPr>
              <a:t> and 14</a:t>
            </a:r>
            <a:r>
              <a:rPr lang="en-US" sz="3600" baseline="30000" dirty="0" smtClean="0">
                <a:solidFill>
                  <a:srgbClr val="000000"/>
                </a:solidFill>
                <a:latin typeface="Times New Roman - 48"/>
              </a:rPr>
              <a:t>th</a:t>
            </a:r>
            <a:r>
              <a:rPr lang="en-US" sz="3600" dirty="0" smtClean="0">
                <a:solidFill>
                  <a:srgbClr val="000000"/>
                </a:solidFill>
                <a:latin typeface="Times New Roman - 48"/>
              </a:rPr>
              <a:t> Amendment protects our life, liberty and property.</a:t>
            </a:r>
            <a:endParaRPr lang="en-US" sz="3600" dirty="0" smtClean="0">
              <a:solidFill>
                <a:srgbClr val="000000"/>
              </a:solidFill>
              <a:latin typeface="Times New Roman - 48"/>
            </a:endParaRPr>
          </a:p>
          <a:p>
            <a:pPr algn="ctr"/>
            <a:r>
              <a:rPr lang="en-US" sz="3600" dirty="0" smtClean="0">
                <a:solidFill>
                  <a:srgbClr val="000000"/>
                </a:solidFill>
                <a:latin typeface="Times New Roman - 48"/>
              </a:rPr>
              <a:t>Some needs that markets could meet fall </a:t>
            </a:r>
            <a:r>
              <a:rPr lang="en-US" sz="3600" dirty="0" smtClean="0">
                <a:solidFill>
                  <a:srgbClr val="000000"/>
                </a:solidFill>
                <a:latin typeface="Times New Roman - 48"/>
              </a:rPr>
              <a:t>to </a:t>
            </a:r>
            <a:r>
              <a:rPr lang="en-US" sz="3600" dirty="0" smtClean="0">
                <a:solidFill>
                  <a:srgbClr val="000000"/>
                </a:solidFill>
                <a:latin typeface="Times New Roman - 48"/>
              </a:rPr>
              <a:t>governments so that all members of  society could participate.  Education is </a:t>
            </a:r>
            <a:r>
              <a:rPr lang="en-US" sz="3600" dirty="0" smtClean="0">
                <a:solidFill>
                  <a:srgbClr val="000000"/>
                </a:solidFill>
                <a:latin typeface="Times New Roman - 48"/>
              </a:rPr>
              <a:t>one </a:t>
            </a:r>
            <a:r>
              <a:rPr lang="en-US" sz="3600" dirty="0" smtClean="0">
                <a:solidFill>
                  <a:srgbClr val="000000"/>
                </a:solidFill>
                <a:latin typeface="Times New Roman - 48"/>
              </a:rPr>
              <a:t>example.  </a:t>
            </a:r>
            <a:endParaRPr lang="en-US" sz="3600" dirty="0">
              <a:solidFill>
                <a:srgbClr val="000000"/>
              </a:solidFill>
              <a:latin typeface="Times New Roman - 48"/>
            </a:endParaRPr>
          </a:p>
        </p:txBody>
      </p:sp>
    </p:spTree>
    <p:extLst>
      <p:ext uri="{BB962C8B-B14F-4D97-AF65-F5344CB8AC3E}">
        <p14:creationId xmlns:p14="http://schemas.microsoft.com/office/powerpoint/2010/main" val="367035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00" y="1422400"/>
            <a:ext cx="14935200" cy="5016758"/>
          </a:xfrm>
          <a:prstGeom prst="rect">
            <a:avLst/>
          </a:prstGeom>
          <a:noFill/>
        </p:spPr>
        <p:txBody>
          <a:bodyPr vert="horz" wrap="square" rtlCol="0">
            <a:spAutoFit/>
          </a:bodyPr>
          <a:lstStyle/>
          <a:p>
            <a:pPr algn="ctr"/>
            <a:r>
              <a:rPr lang="en-US" sz="4000" b="1" dirty="0" smtClean="0">
                <a:latin typeface="Times New Roman - 47"/>
              </a:rPr>
              <a:t>How should goods and services be produced?</a:t>
            </a:r>
          </a:p>
          <a:p>
            <a:pPr algn="ctr"/>
            <a:endParaRPr lang="en-US" sz="4000" b="1" dirty="0">
              <a:latin typeface="Times New Roman - 47"/>
            </a:endParaRPr>
          </a:p>
          <a:p>
            <a:pPr algn="ctr"/>
            <a:endParaRPr lang="en-US" sz="4000" b="1" dirty="0" smtClean="0">
              <a:latin typeface="Times New Roman - 47"/>
            </a:endParaRPr>
          </a:p>
          <a:p>
            <a:pPr algn="ctr"/>
            <a:r>
              <a:rPr lang="en-US" sz="4000" b="1" dirty="0" smtClean="0">
                <a:latin typeface="Times New Roman - 47"/>
              </a:rPr>
              <a:t>A</a:t>
            </a:r>
            <a:r>
              <a:rPr lang="en-US" sz="4000" dirty="0" smtClean="0">
                <a:latin typeface="Times New Roman - 47"/>
              </a:rPr>
              <a:t>lthough there are countless ways to create all of the things we want and need, all require land, labor, and capital.  </a:t>
            </a:r>
          </a:p>
          <a:p>
            <a:pPr algn="ctr"/>
            <a:r>
              <a:rPr lang="en-US" sz="4000" dirty="0" smtClean="0">
                <a:latin typeface="Times New Roman - 47"/>
              </a:rPr>
              <a:t>These factors of production can be combined in different ways. </a:t>
            </a:r>
          </a:p>
          <a:p>
            <a:pPr algn="ctr"/>
            <a:r>
              <a:rPr lang="en-US" sz="4000" dirty="0" smtClean="0">
                <a:latin typeface="Times New Roman - 47"/>
              </a:rPr>
              <a:t>With today's mechanical farming equipment, farming is much more  efficient and takes less worker hours than hand tools.</a:t>
            </a:r>
            <a:endParaRPr lang="en-US" sz="4000" dirty="0">
              <a:latin typeface="Times New Roman - 47"/>
            </a:endParaRPr>
          </a:p>
        </p:txBody>
      </p:sp>
    </p:spTree>
    <p:extLst>
      <p:ext uri="{BB962C8B-B14F-4D97-AF65-F5344CB8AC3E}">
        <p14:creationId xmlns:p14="http://schemas.microsoft.com/office/powerpoint/2010/main" val="2065764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3385" y="39017"/>
            <a:ext cx="16204692" cy="4524315"/>
          </a:xfrm>
          <a:prstGeom prst="rect">
            <a:avLst/>
          </a:prstGeom>
          <a:noFill/>
        </p:spPr>
        <p:txBody>
          <a:bodyPr vert="horz" rtlCol="0">
            <a:spAutoFit/>
          </a:bodyPr>
          <a:lstStyle/>
          <a:p>
            <a:pPr algn="ctr"/>
            <a:r>
              <a:rPr lang="en-US" sz="3600" smtClean="0">
                <a:solidFill>
                  <a:srgbClr val="000000"/>
                </a:solidFill>
                <a:latin typeface="Times New Roman - 48"/>
              </a:rPr>
              <a:t>Governments create laws protecting  </a:t>
            </a:r>
            <a:r>
              <a:rPr lang="en-US" sz="3600" smtClean="0">
                <a:solidFill>
                  <a:srgbClr val="FF6820"/>
                </a:solidFill>
                <a:latin typeface="Times New Roman - 48"/>
              </a:rPr>
              <a:t>property</a:t>
            </a:r>
            <a:r>
              <a:rPr lang="en-US" sz="3600" smtClean="0">
                <a:solidFill>
                  <a:srgbClr val="000000"/>
                </a:solidFill>
                <a:latin typeface="Times New Roman - 48"/>
              </a:rPr>
              <a:t> rights and enforcing contracts.   There would be little incentive to  develop new products without property  rights or </a:t>
            </a:r>
            <a:r>
              <a:rPr lang="en-US" sz="3600" smtClean="0">
                <a:solidFill>
                  <a:srgbClr val="FF6820"/>
                </a:solidFill>
                <a:latin typeface="Times New Roman - 48"/>
              </a:rPr>
              <a:t>patent laws</a:t>
            </a:r>
            <a:r>
              <a:rPr lang="en-US" sz="3600" smtClean="0">
                <a:solidFill>
                  <a:srgbClr val="000000"/>
                </a:solidFill>
                <a:latin typeface="Times New Roman - 48"/>
              </a:rPr>
              <a:t> (laws that give the  inventor of a new product the exclusive  right to sell it for a certain period of  time).  </a:t>
            </a:r>
          </a:p>
          <a:p>
            <a:pPr algn="ctr"/>
            <a:r>
              <a:rPr lang="en-US" sz="3600" smtClean="0">
                <a:solidFill>
                  <a:srgbClr val="000000"/>
                </a:solidFill>
                <a:latin typeface="Times New Roman - 48"/>
              </a:rPr>
              <a:t>Without laws </a:t>
            </a:r>
            <a:r>
              <a:rPr lang="en-US" sz="3600" smtClean="0">
                <a:solidFill>
                  <a:srgbClr val="FF6820"/>
                </a:solidFill>
                <a:latin typeface="Times New Roman - 48"/>
              </a:rPr>
              <a:t>insisting</a:t>
            </a:r>
            <a:r>
              <a:rPr lang="en-US" sz="3600" smtClean="0">
                <a:solidFill>
                  <a:srgbClr val="000000"/>
                </a:solidFill>
                <a:latin typeface="Times New Roman - 48"/>
              </a:rPr>
              <a:t> on competition,  many people fear that some firms would  dominate others in their industry and be  able to charge consumers </a:t>
            </a:r>
            <a:r>
              <a:rPr lang="en-US" sz="3600" smtClean="0">
                <a:solidFill>
                  <a:srgbClr val="FF6820"/>
                </a:solidFill>
                <a:latin typeface="Times New Roman - 48"/>
              </a:rPr>
              <a:t>any</a:t>
            </a:r>
            <a:r>
              <a:rPr lang="en-US" sz="3600" smtClean="0">
                <a:solidFill>
                  <a:srgbClr val="000000"/>
                </a:solidFill>
                <a:latin typeface="Times New Roman - 48"/>
              </a:rPr>
              <a:t> price.</a:t>
            </a:r>
          </a:p>
          <a:p>
            <a:pPr algn="ctr"/>
            <a:r>
              <a:rPr lang="en-US" sz="3600" smtClean="0">
                <a:solidFill>
                  <a:srgbClr val="000000"/>
                </a:solidFill>
                <a:latin typeface="Times New Roman - 48"/>
              </a:rPr>
              <a:t>L</a:t>
            </a:r>
            <a:r>
              <a:rPr lang="en-US" sz="3600" smtClean="0">
                <a:solidFill>
                  <a:srgbClr val="FF6820"/>
                </a:solidFill>
                <a:latin typeface="Times New Roman - 48"/>
              </a:rPr>
              <a:t>ike when a company has a monopoly</a:t>
            </a:r>
            <a:r>
              <a:rPr lang="en-US" sz="3600" smtClean="0">
                <a:solidFill>
                  <a:srgbClr val="000000"/>
                </a:solidFill>
                <a:latin typeface="Times New Roman - 48"/>
              </a:rPr>
              <a:t>.</a:t>
            </a:r>
            <a:endParaRPr lang="en-US" sz="3600">
              <a:solidFill>
                <a:srgbClr val="000000"/>
              </a:solidFill>
              <a:latin typeface="Times New Roman - 48"/>
            </a:endParaRPr>
          </a:p>
        </p:txBody>
      </p:sp>
    </p:spTree>
    <p:extLst>
      <p:ext uri="{BB962C8B-B14F-4D97-AF65-F5344CB8AC3E}">
        <p14:creationId xmlns:p14="http://schemas.microsoft.com/office/powerpoint/2010/main" val="1015268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23410"/>
            <a:ext cx="16039338" cy="3862596"/>
          </a:xfrm>
          <a:prstGeom prst="rect">
            <a:avLst/>
          </a:prstGeom>
          <a:noFill/>
        </p:spPr>
        <p:txBody>
          <a:bodyPr vert="horz" rtlCol="0">
            <a:spAutoFit/>
          </a:bodyPr>
          <a:lstStyle/>
          <a:p>
            <a:pPr algn="ctr"/>
            <a:r>
              <a:rPr lang="en-US" sz="3500" smtClean="0">
                <a:solidFill>
                  <a:srgbClr val="000000"/>
                </a:solidFill>
                <a:latin typeface="Times New Roman - 47"/>
              </a:rPr>
              <a:t>The United States has a free enterprise  economy.  Still, the government  </a:t>
            </a:r>
            <a:r>
              <a:rPr lang="en-US" sz="3500" smtClean="0">
                <a:solidFill>
                  <a:srgbClr val="FF6820"/>
                </a:solidFill>
                <a:latin typeface="Times New Roman - 47"/>
              </a:rPr>
              <a:t>intervenes</a:t>
            </a:r>
            <a:r>
              <a:rPr lang="en-US" sz="3500" smtClean="0">
                <a:solidFill>
                  <a:srgbClr val="000000"/>
                </a:solidFill>
                <a:latin typeface="Times New Roman - 47"/>
              </a:rPr>
              <a:t> to keep order, provide vital  services, and to promote the general  welfare.  Some people argue for </a:t>
            </a:r>
            <a:r>
              <a:rPr lang="en-US" sz="3500" smtClean="0">
                <a:solidFill>
                  <a:srgbClr val="FF6820"/>
                </a:solidFill>
                <a:latin typeface="Times New Roman - 47"/>
              </a:rPr>
              <a:t>more</a:t>
            </a:r>
            <a:r>
              <a:rPr lang="en-US" sz="3500" smtClean="0">
                <a:solidFill>
                  <a:srgbClr val="000000"/>
                </a:solidFill>
                <a:latin typeface="Times New Roman - 47"/>
              </a:rPr>
              <a:t>  governmental services, while others say  that the government already intervenes  too </a:t>
            </a:r>
            <a:r>
              <a:rPr lang="en-US" sz="3500" smtClean="0">
                <a:solidFill>
                  <a:srgbClr val="FF6820"/>
                </a:solidFill>
                <a:latin typeface="Times New Roman - 47"/>
              </a:rPr>
              <a:t>much</a:t>
            </a:r>
            <a:r>
              <a:rPr lang="en-US" sz="3500" smtClean="0">
                <a:solidFill>
                  <a:srgbClr val="000000"/>
                </a:solidFill>
                <a:latin typeface="Times New Roman - 47"/>
              </a:rPr>
              <a:t> in the economy.   Nevertheless, the United States enjoys a  </a:t>
            </a:r>
            <a:r>
              <a:rPr lang="en-US" sz="3500" smtClean="0">
                <a:solidFill>
                  <a:srgbClr val="FF6820"/>
                </a:solidFill>
                <a:latin typeface="Times New Roman - 47"/>
              </a:rPr>
              <a:t>high</a:t>
            </a:r>
            <a:r>
              <a:rPr lang="en-US" sz="3500" smtClean="0">
                <a:solidFill>
                  <a:srgbClr val="000000"/>
                </a:solidFill>
                <a:latin typeface="Times New Roman - 47"/>
              </a:rPr>
              <a:t> level of economic freedom.</a:t>
            </a:r>
          </a:p>
          <a:p>
            <a:pPr algn="ctr"/>
            <a:r>
              <a:rPr lang="en-US" sz="3500" smtClean="0">
                <a:solidFill>
                  <a:srgbClr val="000000"/>
                </a:solidFill>
                <a:latin typeface="Times New Roman - 47"/>
              </a:rPr>
              <a:t>United States protects private property.   The marketplace operates with a low  level of government </a:t>
            </a:r>
            <a:r>
              <a:rPr lang="en-US" sz="3500" smtClean="0">
                <a:solidFill>
                  <a:srgbClr val="FF6820"/>
                </a:solidFill>
                <a:latin typeface="Times New Roman - 47"/>
              </a:rPr>
              <a:t>regulation</a:t>
            </a:r>
            <a:r>
              <a:rPr lang="en-US" sz="3500" smtClean="0">
                <a:solidFill>
                  <a:srgbClr val="000000"/>
                </a:solidFill>
                <a:latin typeface="Times New Roman - 47"/>
              </a:rPr>
              <a:t>.</a:t>
            </a:r>
            <a:endParaRPr lang="en-US" sz="3500">
              <a:solidFill>
                <a:srgbClr val="000000"/>
              </a:solidFill>
              <a:latin typeface="Times New Roman - 47"/>
            </a:endParaRPr>
          </a:p>
        </p:txBody>
      </p:sp>
    </p:spTree>
    <p:extLst>
      <p:ext uri="{BB962C8B-B14F-4D97-AF65-F5344CB8AC3E}">
        <p14:creationId xmlns:p14="http://schemas.microsoft.com/office/powerpoint/2010/main" val="2532906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669" y="156068"/>
            <a:ext cx="16246031" cy="8402300"/>
          </a:xfrm>
          <a:prstGeom prst="rect">
            <a:avLst/>
          </a:prstGeom>
          <a:noFill/>
        </p:spPr>
        <p:txBody>
          <a:bodyPr vert="horz" rtlCol="0">
            <a:spAutoFit/>
          </a:bodyPr>
          <a:lstStyle/>
          <a:p>
            <a:pPr algn="ctr"/>
            <a:r>
              <a:rPr lang="en-US" sz="3600" dirty="0" smtClean="0">
                <a:solidFill>
                  <a:srgbClr val="000000"/>
                </a:solidFill>
                <a:latin typeface="Times New Roman - 48"/>
              </a:rPr>
              <a:t>The  foundation of the United States </a:t>
            </a:r>
            <a:r>
              <a:rPr lang="en-US" sz="3600" dirty="0" smtClean="0">
                <a:solidFill>
                  <a:srgbClr val="000000"/>
                </a:solidFill>
                <a:latin typeface="Times New Roman - 48"/>
              </a:rPr>
              <a:t>economy </a:t>
            </a:r>
            <a:r>
              <a:rPr lang="en-US" sz="3600" dirty="0" smtClean="0">
                <a:solidFill>
                  <a:srgbClr val="000000"/>
                </a:solidFill>
                <a:latin typeface="Times New Roman - 48"/>
              </a:rPr>
              <a:t>is the </a:t>
            </a:r>
            <a:r>
              <a:rPr lang="en-US" sz="3600" dirty="0" smtClean="0">
                <a:solidFill>
                  <a:srgbClr val="FF6820"/>
                </a:solidFill>
                <a:latin typeface="Times New Roman - 48"/>
              </a:rPr>
              <a:t>free</a:t>
            </a:r>
            <a:r>
              <a:rPr lang="en-US" sz="3600" dirty="0" smtClean="0">
                <a:solidFill>
                  <a:srgbClr val="000000"/>
                </a:solidFill>
                <a:latin typeface="Times New Roman - 48"/>
              </a:rPr>
              <a:t> market.  An  economic system characterized by </a:t>
            </a:r>
            <a:r>
              <a:rPr lang="en-US" sz="3600" dirty="0" smtClean="0">
                <a:solidFill>
                  <a:srgbClr val="FF6820"/>
                </a:solidFill>
                <a:latin typeface="Times New Roman - 48"/>
              </a:rPr>
              <a:t>private</a:t>
            </a:r>
            <a:r>
              <a:rPr lang="en-US" sz="3600" dirty="0" smtClean="0">
                <a:solidFill>
                  <a:srgbClr val="000000"/>
                </a:solidFill>
                <a:latin typeface="Times New Roman - 48"/>
              </a:rPr>
              <a:t> </a:t>
            </a:r>
            <a:r>
              <a:rPr lang="en-US" sz="3600" dirty="0" smtClean="0">
                <a:solidFill>
                  <a:srgbClr val="000000"/>
                </a:solidFill>
                <a:latin typeface="Times New Roman - 48"/>
              </a:rPr>
              <a:t>or corporate ownership of capital  goods is called free enterprise.</a:t>
            </a:r>
          </a:p>
          <a:p>
            <a:pPr algn="ctr"/>
            <a:r>
              <a:rPr lang="en-US" sz="3600" dirty="0" smtClean="0">
                <a:solidFill>
                  <a:srgbClr val="000000"/>
                </a:solidFill>
                <a:latin typeface="Times New Roman - 48"/>
              </a:rPr>
              <a:t>In a free enterprise system investments </a:t>
            </a:r>
            <a:r>
              <a:rPr lang="en-US" sz="3600" dirty="0" smtClean="0">
                <a:solidFill>
                  <a:srgbClr val="000000"/>
                </a:solidFill>
                <a:latin typeface="Times New Roman - 48"/>
              </a:rPr>
              <a:t>are </a:t>
            </a:r>
            <a:r>
              <a:rPr lang="en-US" sz="3600" dirty="0" smtClean="0">
                <a:solidFill>
                  <a:srgbClr val="000000"/>
                </a:solidFill>
                <a:latin typeface="Times New Roman - 48"/>
              </a:rPr>
              <a:t>determined in a free market by  private decision rather than by </a:t>
            </a:r>
            <a:r>
              <a:rPr lang="en-US" sz="3600" dirty="0" smtClean="0">
                <a:solidFill>
                  <a:srgbClr val="FF6820"/>
                </a:solidFill>
                <a:latin typeface="Times New Roman - 48"/>
              </a:rPr>
              <a:t>state</a:t>
            </a:r>
            <a:r>
              <a:rPr lang="en-US" sz="3600" dirty="0" smtClean="0">
                <a:solidFill>
                  <a:srgbClr val="000000"/>
                </a:solidFill>
                <a:latin typeface="Times New Roman - 48"/>
              </a:rPr>
              <a:t> </a:t>
            </a:r>
            <a:r>
              <a:rPr lang="en-US" sz="3600" dirty="0" smtClean="0">
                <a:solidFill>
                  <a:srgbClr val="000000"/>
                </a:solidFill>
                <a:latin typeface="Times New Roman - 48"/>
              </a:rPr>
              <a:t>control.</a:t>
            </a:r>
          </a:p>
          <a:p>
            <a:pPr algn="ctr"/>
            <a:r>
              <a:rPr lang="en-US" sz="3600" dirty="0" smtClean="0">
                <a:solidFill>
                  <a:srgbClr val="000000"/>
                </a:solidFill>
                <a:latin typeface="Times New Roman - 48"/>
              </a:rPr>
              <a:t>Benefits:</a:t>
            </a:r>
          </a:p>
          <a:p>
            <a:pPr algn="ctr"/>
            <a:r>
              <a:rPr lang="en-US" sz="3600" dirty="0" smtClean="0">
                <a:solidFill>
                  <a:srgbClr val="000000"/>
                </a:solidFill>
                <a:latin typeface="Times New Roman - 48"/>
              </a:rPr>
              <a:t>Opportunity- land of opportunity-anyone from any background can achieve success.</a:t>
            </a:r>
          </a:p>
          <a:p>
            <a:pPr algn="ctr"/>
            <a:r>
              <a:rPr lang="en-US" sz="3600" dirty="0" smtClean="0">
                <a:solidFill>
                  <a:srgbClr val="000000"/>
                </a:solidFill>
                <a:latin typeface="Times New Roman - 48"/>
              </a:rPr>
              <a:t>Incentives- positive or negative</a:t>
            </a:r>
          </a:p>
          <a:p>
            <a:pPr algn="ctr"/>
            <a:r>
              <a:rPr lang="en-US" sz="3600" dirty="0" smtClean="0">
                <a:solidFill>
                  <a:srgbClr val="000000"/>
                </a:solidFill>
                <a:latin typeface="Times New Roman - 48"/>
              </a:rPr>
              <a:t>Profit Motive- drives individuals/businesses to make the best decisions.</a:t>
            </a:r>
          </a:p>
          <a:p>
            <a:pPr algn="ctr"/>
            <a:r>
              <a:rPr lang="en-US" sz="3600" dirty="0" smtClean="0">
                <a:solidFill>
                  <a:srgbClr val="000000"/>
                </a:solidFill>
                <a:latin typeface="Times New Roman - 48"/>
              </a:rPr>
              <a:t>Competition- regulate the market</a:t>
            </a:r>
          </a:p>
          <a:p>
            <a:pPr algn="ctr"/>
            <a:r>
              <a:rPr lang="en-US" sz="3600" dirty="0" smtClean="0">
                <a:solidFill>
                  <a:srgbClr val="000000"/>
                </a:solidFill>
                <a:latin typeface="Times New Roman - 48"/>
              </a:rPr>
              <a:t>Legal equality- same legal rights</a:t>
            </a:r>
          </a:p>
          <a:p>
            <a:pPr algn="ctr"/>
            <a:r>
              <a:rPr lang="en-US" sz="3600" dirty="0" smtClean="0">
                <a:solidFill>
                  <a:srgbClr val="000000"/>
                </a:solidFill>
                <a:latin typeface="Times New Roman - 48"/>
              </a:rPr>
              <a:t>Private Property Rights- </a:t>
            </a:r>
          </a:p>
          <a:p>
            <a:pPr algn="ctr"/>
            <a:r>
              <a:rPr lang="en-US" sz="3600" dirty="0" smtClean="0">
                <a:solidFill>
                  <a:srgbClr val="000000"/>
                </a:solidFill>
                <a:latin typeface="Times New Roman - 48"/>
              </a:rPr>
              <a:t>Economic Freedom- free contract</a:t>
            </a:r>
          </a:p>
          <a:p>
            <a:pPr algn="ctr"/>
            <a:endParaRPr lang="en-US" sz="3600" dirty="0">
              <a:solidFill>
                <a:srgbClr val="000000"/>
              </a:solidFill>
              <a:latin typeface="Times New Roman - 48"/>
            </a:endParaRPr>
          </a:p>
        </p:txBody>
      </p:sp>
    </p:spTree>
    <p:extLst>
      <p:ext uri="{BB962C8B-B14F-4D97-AF65-F5344CB8AC3E}">
        <p14:creationId xmlns:p14="http://schemas.microsoft.com/office/powerpoint/2010/main" val="3797828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6062" y="569647"/>
            <a:ext cx="3348419" cy="292388"/>
          </a:xfrm>
          <a:prstGeom prst="rect">
            <a:avLst/>
          </a:prstGeom>
          <a:noFill/>
        </p:spPr>
        <p:txBody>
          <a:bodyPr vert="horz" rtlCol="0">
            <a:spAutoFit/>
          </a:bodyPr>
          <a:lstStyle/>
          <a:p>
            <a:r>
              <a:rPr lang="en-US" sz="1300" smtClean="0">
                <a:solidFill>
                  <a:srgbClr val="000000"/>
                </a:solidFill>
                <a:latin typeface="Times New Roman - 18"/>
              </a:rPr>
              <a:t>Centrally Planned </a:t>
            </a:r>
            <a:endParaRPr lang="en-US" sz="1300">
              <a:solidFill>
                <a:srgbClr val="000000"/>
              </a:solidFill>
              <a:latin typeface="Times New Roman - 18"/>
            </a:endParaRPr>
          </a:p>
        </p:txBody>
      </p:sp>
      <p:sp>
        <p:nvSpPr>
          <p:cNvPr id="3" name="TextBox 2"/>
          <p:cNvSpPr txBox="1"/>
          <p:nvPr/>
        </p:nvSpPr>
        <p:spPr>
          <a:xfrm>
            <a:off x="12732258" y="577450"/>
            <a:ext cx="2438972" cy="292388"/>
          </a:xfrm>
          <a:prstGeom prst="rect">
            <a:avLst/>
          </a:prstGeom>
          <a:noFill/>
        </p:spPr>
        <p:txBody>
          <a:bodyPr vert="horz" rtlCol="0">
            <a:spAutoFit/>
          </a:bodyPr>
          <a:lstStyle/>
          <a:p>
            <a:r>
              <a:rPr lang="en-US" sz="1300" smtClean="0">
                <a:solidFill>
                  <a:srgbClr val="000000"/>
                </a:solidFill>
                <a:latin typeface="Times New Roman - 18"/>
              </a:rPr>
              <a:t>Free Market</a:t>
            </a:r>
            <a:endParaRPr lang="en-US" sz="1300">
              <a:solidFill>
                <a:srgbClr val="000000"/>
              </a:solidFill>
              <a:latin typeface="Times New Roman - 18"/>
            </a:endParaRPr>
          </a:p>
        </p:txBody>
      </p:sp>
      <p:sp>
        <p:nvSpPr>
          <p:cNvPr id="4" name="TextBox 3"/>
          <p:cNvSpPr txBox="1"/>
          <p:nvPr/>
        </p:nvSpPr>
        <p:spPr>
          <a:xfrm>
            <a:off x="3947827" y="62428"/>
            <a:ext cx="8061008" cy="353943"/>
          </a:xfrm>
          <a:prstGeom prst="rect">
            <a:avLst/>
          </a:prstGeom>
          <a:noFill/>
        </p:spPr>
        <p:txBody>
          <a:bodyPr vert="horz" rtlCol="0">
            <a:spAutoFit/>
          </a:bodyPr>
          <a:lstStyle/>
          <a:p>
            <a:pPr algn="ctr"/>
            <a:r>
              <a:rPr lang="en-US" sz="1700" smtClean="0">
                <a:solidFill>
                  <a:srgbClr val="000000"/>
                </a:solidFill>
                <a:latin typeface="Times New Roman - 23"/>
              </a:rPr>
              <a:t>Continuum of Mixed Economies</a:t>
            </a:r>
            <a:endParaRPr lang="en-US" sz="1700">
              <a:solidFill>
                <a:srgbClr val="000000"/>
              </a:solidFill>
              <a:latin typeface="Times New Roman - 23"/>
            </a:endParaRPr>
          </a:p>
        </p:txBody>
      </p:sp>
      <p:grpSp>
        <p:nvGrpSpPr>
          <p:cNvPr id="21" name="Group 20"/>
          <p:cNvGrpSpPr/>
          <p:nvPr/>
        </p:nvGrpSpPr>
        <p:grpSpPr>
          <a:xfrm>
            <a:off x="351377" y="1123687"/>
            <a:ext cx="14757845" cy="776415"/>
            <a:chOff x="215900" y="1828800"/>
            <a:chExt cx="9067800" cy="1263615"/>
          </a:xfrm>
        </p:grpSpPr>
        <p:cxnSp>
          <p:nvCxnSpPr>
            <p:cNvPr id="5" name="Straight Connector 4"/>
            <p:cNvCxnSpPr/>
            <p:nvPr/>
          </p:nvCxnSpPr>
          <p:spPr>
            <a:xfrm>
              <a:off x="571500" y="2336800"/>
              <a:ext cx="8712200" cy="0"/>
            </a:xfrm>
            <a:prstGeom prst="line">
              <a:avLst/>
            </a:prstGeom>
            <a:ln w="355600" cap="flat" cmpd="sng" algn="ctr">
              <a:solidFill>
                <a:srgbClr val="FF17FF"/>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5900" y="2222501"/>
              <a:ext cx="1295400" cy="425771"/>
            </a:xfrm>
            <a:prstGeom prst="rect">
              <a:avLst/>
            </a:prstGeom>
            <a:noFill/>
          </p:spPr>
          <p:txBody>
            <a:bodyPr vert="horz" rtlCol="0">
              <a:spAutoFit/>
            </a:bodyPr>
            <a:lstStyle/>
            <a:p>
              <a:r>
                <a:rPr lang="en-US" sz="1100" smtClean="0">
                  <a:solidFill>
                    <a:srgbClr val="000000"/>
                  </a:solidFill>
                  <a:latin typeface="Times New Roman - 15"/>
                </a:rPr>
                <a:t>North Korea</a:t>
              </a:r>
              <a:endParaRPr lang="en-US" sz="1100">
                <a:solidFill>
                  <a:srgbClr val="000000"/>
                </a:solidFill>
                <a:latin typeface="Times New Roman - 15"/>
              </a:endParaRPr>
            </a:p>
          </p:txBody>
        </p:sp>
        <p:sp>
          <p:nvSpPr>
            <p:cNvPr id="7" name="TextBox 6"/>
            <p:cNvSpPr txBox="1"/>
            <p:nvPr/>
          </p:nvSpPr>
          <p:spPr>
            <a:xfrm>
              <a:off x="965200" y="2501900"/>
              <a:ext cx="762000" cy="450816"/>
            </a:xfrm>
            <a:prstGeom prst="rect">
              <a:avLst/>
            </a:prstGeom>
            <a:noFill/>
          </p:spPr>
          <p:txBody>
            <a:bodyPr vert="horz" rtlCol="0">
              <a:spAutoFit/>
            </a:bodyPr>
            <a:lstStyle/>
            <a:p>
              <a:r>
                <a:rPr lang="en-US" sz="1200" smtClean="0">
                  <a:solidFill>
                    <a:srgbClr val="000000"/>
                  </a:solidFill>
                  <a:latin typeface="Times New Roman - 16"/>
                </a:rPr>
                <a:t>Cuba</a:t>
              </a:r>
              <a:endParaRPr lang="en-US" sz="1200">
                <a:solidFill>
                  <a:srgbClr val="000000"/>
                </a:solidFill>
                <a:latin typeface="Times New Roman - 16"/>
              </a:endParaRPr>
            </a:p>
          </p:txBody>
        </p:sp>
        <p:sp>
          <p:nvSpPr>
            <p:cNvPr id="8" name="TextBox 7"/>
            <p:cNvSpPr txBox="1"/>
            <p:nvPr/>
          </p:nvSpPr>
          <p:spPr>
            <a:xfrm>
              <a:off x="2209800" y="1866900"/>
              <a:ext cx="635000" cy="450816"/>
            </a:xfrm>
            <a:prstGeom prst="rect">
              <a:avLst/>
            </a:prstGeom>
            <a:noFill/>
          </p:spPr>
          <p:txBody>
            <a:bodyPr vert="horz" rtlCol="0">
              <a:spAutoFit/>
            </a:bodyPr>
            <a:lstStyle/>
            <a:p>
              <a:r>
                <a:rPr lang="en-US" sz="1200" smtClean="0">
                  <a:solidFill>
                    <a:srgbClr val="000000"/>
                  </a:solidFill>
                  <a:latin typeface="Times New Roman - 16"/>
                </a:rPr>
                <a:t>Iran</a:t>
              </a:r>
              <a:endParaRPr lang="en-US" sz="1200">
                <a:solidFill>
                  <a:srgbClr val="000000"/>
                </a:solidFill>
                <a:latin typeface="Times New Roman - 16"/>
              </a:endParaRPr>
            </a:p>
          </p:txBody>
        </p:sp>
        <p:sp>
          <p:nvSpPr>
            <p:cNvPr id="9" name="TextBox 8"/>
            <p:cNvSpPr txBox="1"/>
            <p:nvPr/>
          </p:nvSpPr>
          <p:spPr>
            <a:xfrm>
              <a:off x="2197100" y="2565400"/>
              <a:ext cx="863600" cy="450816"/>
            </a:xfrm>
            <a:prstGeom prst="rect">
              <a:avLst/>
            </a:prstGeom>
            <a:noFill/>
          </p:spPr>
          <p:txBody>
            <a:bodyPr vert="horz" rtlCol="0">
              <a:spAutoFit/>
            </a:bodyPr>
            <a:lstStyle/>
            <a:p>
              <a:r>
                <a:rPr lang="en-US" sz="1200" smtClean="0">
                  <a:solidFill>
                    <a:srgbClr val="000000"/>
                  </a:solidFill>
                  <a:latin typeface="Times New Roman - 16"/>
                </a:rPr>
                <a:t>Russia</a:t>
              </a:r>
              <a:endParaRPr lang="en-US" sz="1200">
                <a:solidFill>
                  <a:srgbClr val="000000"/>
                </a:solidFill>
                <a:latin typeface="Times New Roman - 16"/>
              </a:endParaRPr>
            </a:p>
          </p:txBody>
        </p:sp>
        <p:sp>
          <p:nvSpPr>
            <p:cNvPr id="10" name="TextBox 9"/>
            <p:cNvSpPr txBox="1"/>
            <p:nvPr/>
          </p:nvSpPr>
          <p:spPr>
            <a:xfrm>
              <a:off x="2451100" y="2184401"/>
              <a:ext cx="787400" cy="450816"/>
            </a:xfrm>
            <a:prstGeom prst="rect">
              <a:avLst/>
            </a:prstGeom>
            <a:noFill/>
          </p:spPr>
          <p:txBody>
            <a:bodyPr vert="horz" rtlCol="0">
              <a:spAutoFit/>
            </a:bodyPr>
            <a:lstStyle/>
            <a:p>
              <a:r>
                <a:rPr lang="en-US" sz="1200" smtClean="0">
                  <a:solidFill>
                    <a:srgbClr val="000000"/>
                  </a:solidFill>
                  <a:latin typeface="Times New Roman - 16"/>
                </a:rPr>
                <a:t>China</a:t>
              </a:r>
              <a:endParaRPr lang="en-US" sz="1200">
                <a:solidFill>
                  <a:srgbClr val="000000"/>
                </a:solidFill>
                <a:latin typeface="Times New Roman - 16"/>
              </a:endParaRPr>
            </a:p>
          </p:txBody>
        </p:sp>
        <p:sp>
          <p:nvSpPr>
            <p:cNvPr id="11" name="TextBox 10"/>
            <p:cNvSpPr txBox="1"/>
            <p:nvPr/>
          </p:nvSpPr>
          <p:spPr>
            <a:xfrm>
              <a:off x="3657600" y="1828800"/>
              <a:ext cx="914400" cy="425770"/>
            </a:xfrm>
            <a:prstGeom prst="rect">
              <a:avLst/>
            </a:prstGeom>
            <a:noFill/>
          </p:spPr>
          <p:txBody>
            <a:bodyPr vert="horz" rtlCol="0">
              <a:spAutoFit/>
            </a:bodyPr>
            <a:lstStyle/>
            <a:p>
              <a:r>
                <a:rPr lang="en-US" sz="1100" smtClean="0">
                  <a:solidFill>
                    <a:srgbClr val="000000"/>
                  </a:solidFill>
                  <a:latin typeface="Times New Roman - 15"/>
                </a:rPr>
                <a:t>Mexico</a:t>
              </a:r>
              <a:endParaRPr lang="en-US" sz="1100">
                <a:solidFill>
                  <a:srgbClr val="000000"/>
                </a:solidFill>
                <a:latin typeface="Times New Roman - 15"/>
              </a:endParaRPr>
            </a:p>
          </p:txBody>
        </p:sp>
        <p:sp>
          <p:nvSpPr>
            <p:cNvPr id="12" name="TextBox 11"/>
            <p:cNvSpPr txBox="1"/>
            <p:nvPr/>
          </p:nvSpPr>
          <p:spPr>
            <a:xfrm>
              <a:off x="4965700" y="1854200"/>
              <a:ext cx="863600" cy="425770"/>
            </a:xfrm>
            <a:prstGeom prst="rect">
              <a:avLst/>
            </a:prstGeom>
            <a:noFill/>
          </p:spPr>
          <p:txBody>
            <a:bodyPr vert="horz" rtlCol="0">
              <a:spAutoFit/>
            </a:bodyPr>
            <a:lstStyle/>
            <a:p>
              <a:r>
                <a:rPr lang="en-US" sz="1100" smtClean="0">
                  <a:solidFill>
                    <a:srgbClr val="000000"/>
                  </a:solidFill>
                  <a:latin typeface="Times New Roman - 15"/>
                </a:rPr>
                <a:t>France</a:t>
              </a:r>
              <a:endParaRPr lang="en-US" sz="1100">
                <a:solidFill>
                  <a:srgbClr val="000000"/>
                </a:solidFill>
                <a:latin typeface="Times New Roman - 15"/>
              </a:endParaRPr>
            </a:p>
          </p:txBody>
        </p:sp>
        <p:sp>
          <p:nvSpPr>
            <p:cNvPr id="13" name="TextBox 12"/>
            <p:cNvSpPr txBox="1"/>
            <p:nvPr/>
          </p:nvSpPr>
          <p:spPr>
            <a:xfrm>
              <a:off x="4064000" y="2209799"/>
              <a:ext cx="1320800" cy="425770"/>
            </a:xfrm>
            <a:prstGeom prst="rect">
              <a:avLst/>
            </a:prstGeom>
            <a:noFill/>
          </p:spPr>
          <p:txBody>
            <a:bodyPr vert="horz" rtlCol="0">
              <a:spAutoFit/>
            </a:bodyPr>
            <a:lstStyle/>
            <a:p>
              <a:r>
                <a:rPr lang="en-US" sz="1100" smtClean="0">
                  <a:solidFill>
                    <a:srgbClr val="000000"/>
                  </a:solidFill>
                  <a:latin typeface="Times New Roman - 15"/>
                </a:rPr>
                <a:t>South Africa</a:t>
              </a:r>
              <a:endParaRPr lang="en-US" sz="1100">
                <a:solidFill>
                  <a:srgbClr val="000000"/>
                </a:solidFill>
                <a:latin typeface="Times New Roman - 15"/>
              </a:endParaRPr>
            </a:p>
          </p:txBody>
        </p:sp>
        <p:sp>
          <p:nvSpPr>
            <p:cNvPr id="14" name="TextBox 13"/>
            <p:cNvSpPr txBox="1"/>
            <p:nvPr/>
          </p:nvSpPr>
          <p:spPr>
            <a:xfrm>
              <a:off x="3733800" y="2603500"/>
              <a:ext cx="863600" cy="425770"/>
            </a:xfrm>
            <a:prstGeom prst="rect">
              <a:avLst/>
            </a:prstGeom>
            <a:noFill/>
          </p:spPr>
          <p:txBody>
            <a:bodyPr vert="horz" rtlCol="0">
              <a:spAutoFit/>
            </a:bodyPr>
            <a:lstStyle/>
            <a:p>
              <a:r>
                <a:rPr lang="en-US" sz="1100" smtClean="0">
                  <a:solidFill>
                    <a:srgbClr val="000000"/>
                  </a:solidFill>
                  <a:latin typeface="Times New Roman - 15"/>
                </a:rPr>
                <a:t>Poland</a:t>
              </a:r>
              <a:endParaRPr lang="en-US" sz="1100">
                <a:solidFill>
                  <a:srgbClr val="000000"/>
                </a:solidFill>
                <a:latin typeface="Times New Roman - 15"/>
              </a:endParaRPr>
            </a:p>
          </p:txBody>
        </p:sp>
        <p:sp>
          <p:nvSpPr>
            <p:cNvPr id="15" name="TextBox 14"/>
            <p:cNvSpPr txBox="1"/>
            <p:nvPr/>
          </p:nvSpPr>
          <p:spPr>
            <a:xfrm>
              <a:off x="4991100" y="2628900"/>
              <a:ext cx="762000" cy="425770"/>
            </a:xfrm>
            <a:prstGeom prst="rect">
              <a:avLst/>
            </a:prstGeom>
            <a:noFill/>
          </p:spPr>
          <p:txBody>
            <a:bodyPr vert="horz" rtlCol="0">
              <a:spAutoFit/>
            </a:bodyPr>
            <a:lstStyle/>
            <a:p>
              <a:r>
                <a:rPr lang="en-US" sz="1100" smtClean="0">
                  <a:solidFill>
                    <a:srgbClr val="000000"/>
                  </a:solidFill>
                  <a:latin typeface="Times New Roman - 15"/>
                </a:rPr>
                <a:t>Japan</a:t>
              </a:r>
              <a:endParaRPr lang="en-US" sz="1100">
                <a:solidFill>
                  <a:srgbClr val="000000"/>
                </a:solidFill>
                <a:latin typeface="Times New Roman - 15"/>
              </a:endParaRPr>
            </a:p>
          </p:txBody>
        </p:sp>
        <p:sp>
          <p:nvSpPr>
            <p:cNvPr id="16" name="TextBox 15"/>
            <p:cNvSpPr txBox="1"/>
            <p:nvPr/>
          </p:nvSpPr>
          <p:spPr>
            <a:xfrm>
              <a:off x="6045200" y="1866900"/>
              <a:ext cx="1600200" cy="450816"/>
            </a:xfrm>
            <a:prstGeom prst="rect">
              <a:avLst/>
            </a:prstGeom>
            <a:noFill/>
          </p:spPr>
          <p:txBody>
            <a:bodyPr vert="horz" rtlCol="0">
              <a:spAutoFit/>
            </a:bodyPr>
            <a:lstStyle/>
            <a:p>
              <a:r>
                <a:rPr lang="en-US" sz="1200" smtClean="0">
                  <a:solidFill>
                    <a:srgbClr val="000000"/>
                  </a:solidFill>
                  <a:latin typeface="Times New Roman - 16"/>
                </a:rPr>
                <a:t>United Kingdom</a:t>
              </a:r>
              <a:endParaRPr lang="en-US" sz="1200">
                <a:solidFill>
                  <a:srgbClr val="000000"/>
                </a:solidFill>
                <a:latin typeface="Times New Roman - 16"/>
              </a:endParaRPr>
            </a:p>
          </p:txBody>
        </p:sp>
        <p:sp>
          <p:nvSpPr>
            <p:cNvPr id="17" name="TextBox 16"/>
            <p:cNvSpPr txBox="1"/>
            <p:nvPr/>
          </p:nvSpPr>
          <p:spPr>
            <a:xfrm>
              <a:off x="6261100" y="2209799"/>
              <a:ext cx="914400" cy="425770"/>
            </a:xfrm>
            <a:prstGeom prst="rect">
              <a:avLst/>
            </a:prstGeom>
            <a:noFill/>
          </p:spPr>
          <p:txBody>
            <a:bodyPr vert="horz" rtlCol="0">
              <a:spAutoFit/>
            </a:bodyPr>
            <a:lstStyle/>
            <a:p>
              <a:r>
                <a:rPr lang="en-US" sz="1100" smtClean="0">
                  <a:solidFill>
                    <a:srgbClr val="000000"/>
                  </a:solidFill>
                  <a:latin typeface="Times New Roman - 15"/>
                </a:rPr>
                <a:t>Canada</a:t>
              </a:r>
              <a:endParaRPr lang="en-US" sz="1100">
                <a:solidFill>
                  <a:srgbClr val="000000"/>
                </a:solidFill>
                <a:latin typeface="Times New Roman - 15"/>
              </a:endParaRPr>
            </a:p>
          </p:txBody>
        </p:sp>
        <p:sp>
          <p:nvSpPr>
            <p:cNvPr id="18" name="TextBox 17"/>
            <p:cNvSpPr txBox="1"/>
            <p:nvPr/>
          </p:nvSpPr>
          <p:spPr>
            <a:xfrm>
              <a:off x="6400800" y="2641599"/>
              <a:ext cx="1371600" cy="450816"/>
            </a:xfrm>
            <a:prstGeom prst="rect">
              <a:avLst/>
            </a:prstGeom>
            <a:noFill/>
          </p:spPr>
          <p:txBody>
            <a:bodyPr vert="horz" rtlCol="0">
              <a:spAutoFit/>
            </a:bodyPr>
            <a:lstStyle/>
            <a:p>
              <a:r>
                <a:rPr lang="en-US" sz="1200" smtClean="0">
                  <a:solidFill>
                    <a:srgbClr val="000000"/>
                  </a:solidFill>
                  <a:latin typeface="Times New Roman - 16"/>
                </a:rPr>
                <a:t>United States</a:t>
              </a:r>
              <a:endParaRPr lang="en-US" sz="1200">
                <a:solidFill>
                  <a:srgbClr val="000000"/>
                </a:solidFill>
                <a:latin typeface="Times New Roman - 16"/>
              </a:endParaRPr>
            </a:p>
          </p:txBody>
        </p:sp>
        <p:sp>
          <p:nvSpPr>
            <p:cNvPr id="19" name="TextBox 18"/>
            <p:cNvSpPr txBox="1"/>
            <p:nvPr/>
          </p:nvSpPr>
          <p:spPr>
            <a:xfrm>
              <a:off x="7823200" y="1892300"/>
              <a:ext cx="1244600" cy="450816"/>
            </a:xfrm>
            <a:prstGeom prst="rect">
              <a:avLst/>
            </a:prstGeom>
            <a:noFill/>
          </p:spPr>
          <p:txBody>
            <a:bodyPr vert="horz" rtlCol="0">
              <a:spAutoFit/>
            </a:bodyPr>
            <a:lstStyle/>
            <a:p>
              <a:r>
                <a:rPr lang="en-US" sz="1200" smtClean="0">
                  <a:solidFill>
                    <a:srgbClr val="000000"/>
                  </a:solidFill>
                  <a:latin typeface="Times New Roman - 16"/>
                </a:rPr>
                <a:t>Hong Kong</a:t>
              </a:r>
              <a:endParaRPr lang="en-US" sz="1200">
                <a:solidFill>
                  <a:srgbClr val="000000"/>
                </a:solidFill>
                <a:latin typeface="Times New Roman - 16"/>
              </a:endParaRPr>
            </a:p>
          </p:txBody>
        </p:sp>
        <p:sp>
          <p:nvSpPr>
            <p:cNvPr id="20" name="TextBox 19"/>
            <p:cNvSpPr txBox="1"/>
            <p:nvPr/>
          </p:nvSpPr>
          <p:spPr>
            <a:xfrm>
              <a:off x="8001000" y="2222500"/>
              <a:ext cx="1117600" cy="450816"/>
            </a:xfrm>
            <a:prstGeom prst="rect">
              <a:avLst/>
            </a:prstGeom>
            <a:noFill/>
          </p:spPr>
          <p:txBody>
            <a:bodyPr vert="horz" rtlCol="0">
              <a:spAutoFit/>
            </a:bodyPr>
            <a:lstStyle/>
            <a:p>
              <a:r>
                <a:rPr lang="en-US" sz="1200" smtClean="0">
                  <a:solidFill>
                    <a:srgbClr val="000000"/>
                  </a:solidFill>
                  <a:latin typeface="Times New Roman - 16"/>
                </a:rPr>
                <a:t>Singapore</a:t>
              </a:r>
              <a:endParaRPr lang="en-US" sz="1200">
                <a:solidFill>
                  <a:srgbClr val="000000"/>
                </a:solidFill>
                <a:latin typeface="Times New Roman - 16"/>
              </a:endParaRPr>
            </a:p>
          </p:txBody>
        </p:sp>
      </p:grpSp>
    </p:spTree>
    <p:extLst>
      <p:ext uri="{BB962C8B-B14F-4D97-AF65-F5344CB8AC3E}">
        <p14:creationId xmlns:p14="http://schemas.microsoft.com/office/powerpoint/2010/main" val="224914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52500" y="1498600"/>
            <a:ext cx="14859000" cy="6555641"/>
          </a:xfrm>
          <a:prstGeom prst="rect">
            <a:avLst/>
          </a:prstGeom>
          <a:noFill/>
        </p:spPr>
        <p:txBody>
          <a:bodyPr vert="horz" wrap="square" rtlCol="0">
            <a:spAutoFit/>
          </a:bodyPr>
          <a:lstStyle/>
          <a:p>
            <a:pPr algn="ctr"/>
            <a:r>
              <a:rPr lang="en-US" sz="3500" b="1" dirty="0" smtClean="0">
                <a:solidFill>
                  <a:srgbClr val="000000"/>
                </a:solidFill>
                <a:latin typeface="Times New Roman - 47"/>
              </a:rPr>
              <a:t>Who consumes goods and services?</a:t>
            </a:r>
          </a:p>
          <a:p>
            <a:pPr algn="ctr"/>
            <a:endParaRPr lang="en-US" sz="3500" b="1" dirty="0" smtClean="0">
              <a:solidFill>
                <a:srgbClr val="000000"/>
              </a:solidFill>
              <a:latin typeface="Times New Roman - 47"/>
            </a:endParaRPr>
          </a:p>
          <a:p>
            <a:pPr algn="ctr"/>
            <a:r>
              <a:rPr lang="en-US" sz="3500" b="1" dirty="0" smtClean="0">
                <a:solidFill>
                  <a:srgbClr val="000000"/>
                </a:solidFill>
                <a:latin typeface="Times New Roman - 47"/>
              </a:rPr>
              <a:t>T</a:t>
            </a:r>
            <a:r>
              <a:rPr lang="en-US" sz="3500" dirty="0" smtClean="0">
                <a:solidFill>
                  <a:srgbClr val="000000"/>
                </a:solidFill>
                <a:latin typeface="Times New Roman - 47"/>
              </a:rPr>
              <a:t>he answer to the question of distribution is determined by how societies choose to </a:t>
            </a:r>
            <a:r>
              <a:rPr lang="en-US" sz="3500" dirty="0" smtClean="0">
                <a:latin typeface="Times New Roman - 47"/>
              </a:rPr>
              <a:t>distribute</a:t>
            </a:r>
            <a:r>
              <a:rPr lang="en-US" sz="3500" dirty="0" smtClean="0">
                <a:solidFill>
                  <a:srgbClr val="000000"/>
                </a:solidFill>
                <a:latin typeface="Times New Roman - 47"/>
              </a:rPr>
              <a:t> income. </a:t>
            </a:r>
          </a:p>
          <a:p>
            <a:pPr algn="ctr"/>
            <a:r>
              <a:rPr lang="en-US" sz="3500" dirty="0" smtClean="0">
                <a:solidFill>
                  <a:srgbClr val="000000"/>
                </a:solidFill>
                <a:latin typeface="Times New Roman - 47"/>
              </a:rPr>
              <a:t> </a:t>
            </a:r>
            <a:r>
              <a:rPr lang="en-US" sz="3500" dirty="0" smtClean="0">
                <a:latin typeface="Times New Roman - 47"/>
              </a:rPr>
              <a:t>Factor payments </a:t>
            </a:r>
            <a:r>
              <a:rPr lang="en-US" sz="3500" dirty="0" smtClean="0">
                <a:solidFill>
                  <a:srgbClr val="000000"/>
                </a:solidFill>
                <a:latin typeface="Times New Roman - 47"/>
              </a:rPr>
              <a:t>are the income people receive for supplying factors of  production - land, labor, capital, or entrepreneurship.  Landowners receive </a:t>
            </a:r>
            <a:r>
              <a:rPr lang="en-US" sz="3500" dirty="0" smtClean="0">
                <a:solidFill>
                  <a:srgbClr val="FF6820"/>
                </a:solidFill>
                <a:latin typeface="Times New Roman - 47"/>
              </a:rPr>
              <a:t>rent</a:t>
            </a:r>
            <a:r>
              <a:rPr lang="en-US" sz="3500" dirty="0" smtClean="0">
                <a:solidFill>
                  <a:srgbClr val="000000"/>
                </a:solidFill>
                <a:latin typeface="Times New Roman - 47"/>
              </a:rPr>
              <a:t>, workers receive wages, and those who lend money to build factories or  buy machinery receive payments called </a:t>
            </a:r>
            <a:r>
              <a:rPr lang="en-US" sz="3500" dirty="0" smtClean="0">
                <a:latin typeface="Times New Roman - 47"/>
              </a:rPr>
              <a:t>interest</a:t>
            </a:r>
            <a:r>
              <a:rPr lang="en-US" sz="3500" dirty="0" smtClean="0">
                <a:solidFill>
                  <a:srgbClr val="000000"/>
                </a:solidFill>
                <a:latin typeface="Times New Roman - 47"/>
              </a:rPr>
              <a:t>.  Entrepreneurs earn profits if their enterprises succeed.</a:t>
            </a:r>
          </a:p>
          <a:p>
            <a:pPr algn="ctr"/>
            <a:endParaRPr lang="en-US" sz="3500" dirty="0">
              <a:solidFill>
                <a:srgbClr val="000000"/>
              </a:solidFill>
              <a:latin typeface="Times New Roman - 47"/>
            </a:endParaRPr>
          </a:p>
          <a:p>
            <a:pPr algn="ctr"/>
            <a:r>
              <a:rPr lang="en-US" sz="3500" dirty="0" smtClean="0">
                <a:solidFill>
                  <a:srgbClr val="000000"/>
                </a:solidFill>
                <a:latin typeface="Times New Roman - 47"/>
              </a:rPr>
              <a:t>Profit=the amount of money a business receives in excess of its expenses.  SO… all $ coming in to business minus expenses = profit</a:t>
            </a:r>
            <a:endParaRPr lang="en-US" sz="3500" dirty="0">
              <a:solidFill>
                <a:srgbClr val="000000"/>
              </a:solidFill>
              <a:latin typeface="Times New Roman - 47"/>
            </a:endParaRPr>
          </a:p>
        </p:txBody>
      </p:sp>
    </p:spTree>
    <p:extLst>
      <p:ext uri="{BB962C8B-B14F-4D97-AF65-F5344CB8AC3E}">
        <p14:creationId xmlns:p14="http://schemas.microsoft.com/office/powerpoint/2010/main" val="236776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39017"/>
            <a:ext cx="16080677" cy="3693319"/>
          </a:xfrm>
          <a:prstGeom prst="rect">
            <a:avLst/>
          </a:prstGeom>
          <a:noFill/>
        </p:spPr>
        <p:txBody>
          <a:bodyPr vert="horz" rtlCol="0">
            <a:spAutoFit/>
          </a:bodyPr>
          <a:lstStyle/>
          <a:p>
            <a:pPr algn="ctr"/>
            <a:r>
              <a:rPr lang="en-US" sz="3600" dirty="0" smtClean="0">
                <a:solidFill>
                  <a:srgbClr val="000000"/>
                </a:solidFill>
                <a:latin typeface="Times New Roman - 48"/>
              </a:rPr>
              <a:t>The question of </a:t>
            </a:r>
            <a:r>
              <a:rPr lang="en-US" sz="3600" dirty="0" smtClean="0">
                <a:solidFill>
                  <a:srgbClr val="FF6820"/>
                </a:solidFill>
                <a:latin typeface="Times New Roman - 48"/>
              </a:rPr>
              <a:t>who</a:t>
            </a:r>
            <a:r>
              <a:rPr lang="en-US" sz="3600" dirty="0" smtClean="0">
                <a:solidFill>
                  <a:srgbClr val="000000"/>
                </a:solidFill>
                <a:latin typeface="Times New Roman - 48"/>
              </a:rPr>
              <a:t> gets to consume which goods and services lies at the very heart of the differences between economic systems today.  Each society  answers the question of distribution based on its unique combination of  </a:t>
            </a:r>
            <a:r>
              <a:rPr lang="en-US" sz="3600" dirty="0" smtClean="0">
                <a:solidFill>
                  <a:srgbClr val="FF6820"/>
                </a:solidFill>
                <a:latin typeface="Times New Roman - 48"/>
              </a:rPr>
              <a:t>social</a:t>
            </a:r>
            <a:r>
              <a:rPr lang="en-US" sz="3600" dirty="0" smtClean="0">
                <a:solidFill>
                  <a:srgbClr val="000000"/>
                </a:solidFill>
                <a:latin typeface="Times New Roman - 48"/>
              </a:rPr>
              <a:t> values and goals.</a:t>
            </a:r>
          </a:p>
          <a:p>
            <a:pPr algn="ctr"/>
            <a:r>
              <a:rPr lang="en-US" sz="3600" dirty="0" smtClean="0">
                <a:solidFill>
                  <a:srgbClr val="000000"/>
                </a:solidFill>
                <a:latin typeface="Times New Roman - 48"/>
              </a:rPr>
              <a:t>Different societies answer the three economic questions based on the  importance they attach to various </a:t>
            </a:r>
            <a:r>
              <a:rPr lang="en-US" sz="5400" dirty="0" smtClean="0">
                <a:solidFill>
                  <a:srgbClr val="000000"/>
                </a:solidFill>
                <a:latin typeface="Times New Roman - 48"/>
              </a:rPr>
              <a:t>economic goals</a:t>
            </a:r>
            <a:r>
              <a:rPr lang="en-US" sz="3600" dirty="0" smtClean="0">
                <a:solidFill>
                  <a:srgbClr val="000000"/>
                </a:solidFill>
                <a:latin typeface="Times New Roman - 48"/>
              </a:rPr>
              <a:t>.</a:t>
            </a:r>
            <a:endParaRPr lang="en-US" sz="3600" dirty="0">
              <a:solidFill>
                <a:srgbClr val="000000"/>
              </a:solidFill>
              <a:latin typeface="Times New Roman - 48"/>
            </a:endParaRPr>
          </a:p>
        </p:txBody>
      </p:sp>
    </p:spTree>
    <p:extLst>
      <p:ext uri="{BB962C8B-B14F-4D97-AF65-F5344CB8AC3E}">
        <p14:creationId xmlns:p14="http://schemas.microsoft.com/office/powerpoint/2010/main" val="80766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8700" y="23410"/>
            <a:ext cx="16246031" cy="5755422"/>
          </a:xfrm>
          <a:prstGeom prst="rect">
            <a:avLst/>
          </a:prstGeom>
          <a:noFill/>
        </p:spPr>
        <p:txBody>
          <a:bodyPr vert="horz" rtlCol="0">
            <a:spAutoFit/>
          </a:bodyPr>
          <a:lstStyle/>
          <a:p>
            <a:r>
              <a:rPr lang="en-US" sz="4400" b="1" dirty="0" smtClean="0">
                <a:solidFill>
                  <a:srgbClr val="000000"/>
                </a:solidFill>
                <a:latin typeface="Times New Roman - 48"/>
              </a:rPr>
              <a:t>Economic Efficiency</a:t>
            </a:r>
          </a:p>
          <a:p>
            <a:pPr algn="ctr"/>
            <a:r>
              <a:rPr lang="en-US" sz="3600" dirty="0" smtClean="0">
                <a:solidFill>
                  <a:srgbClr val="000000"/>
                </a:solidFill>
                <a:latin typeface="Times New Roman - 48"/>
              </a:rPr>
              <a:t>Because resources are always scarce -  that is, they always involve an  opportunity cost - most societies try to </a:t>
            </a:r>
            <a:r>
              <a:rPr lang="en-US" sz="3600" dirty="0" smtClean="0">
                <a:solidFill>
                  <a:srgbClr val="FF6820"/>
                </a:solidFill>
                <a:latin typeface="Times New Roman - 48"/>
              </a:rPr>
              <a:t>maximize</a:t>
            </a:r>
            <a:r>
              <a:rPr lang="en-US" sz="3600" dirty="0" smtClean="0">
                <a:solidFill>
                  <a:srgbClr val="000000"/>
                </a:solidFill>
                <a:latin typeface="Times New Roman - 48"/>
              </a:rPr>
              <a:t> what they can get for the resources they have to work with.  If a  society can accurately assess what to  produce, it increases its economic </a:t>
            </a:r>
            <a:r>
              <a:rPr lang="en-US" sz="3600" dirty="0" smtClean="0">
                <a:solidFill>
                  <a:srgbClr val="FF6820"/>
                </a:solidFill>
                <a:latin typeface="Times New Roman - 48"/>
              </a:rPr>
              <a:t>efficiency</a:t>
            </a:r>
            <a:r>
              <a:rPr lang="en-US" sz="3600" dirty="0" smtClean="0">
                <a:solidFill>
                  <a:srgbClr val="000000"/>
                </a:solidFill>
                <a:latin typeface="Times New Roman - 48"/>
              </a:rPr>
              <a:t>.</a:t>
            </a:r>
          </a:p>
          <a:p>
            <a:pPr algn="ctr"/>
            <a:r>
              <a:rPr lang="en-US" sz="3600" dirty="0" smtClean="0">
                <a:solidFill>
                  <a:srgbClr val="000000"/>
                </a:solidFill>
                <a:latin typeface="Times New Roman - 48"/>
              </a:rPr>
              <a:t>A manufacturer would be wasting  resources producing record albums if  people prefer to buy CDs.  Knowing the best way to produce a product cuts  waste, too.  </a:t>
            </a:r>
          </a:p>
          <a:p>
            <a:pPr algn="ctr"/>
            <a:r>
              <a:rPr lang="en-US" sz="3600" dirty="0" smtClean="0">
                <a:solidFill>
                  <a:srgbClr val="000000"/>
                </a:solidFill>
                <a:latin typeface="Times New Roman - 48"/>
              </a:rPr>
              <a:t>Of course, in the end, products need to reach consumers.  An economy that  can't deliver goods isn't efficient.</a:t>
            </a:r>
            <a:endParaRPr lang="en-US" sz="3600" dirty="0">
              <a:solidFill>
                <a:srgbClr val="000000"/>
              </a:solidFill>
              <a:latin typeface="Times New Roman - 48"/>
            </a:endParaRPr>
          </a:p>
        </p:txBody>
      </p:sp>
    </p:spTree>
    <p:extLst>
      <p:ext uri="{BB962C8B-B14F-4D97-AF65-F5344CB8AC3E}">
        <p14:creationId xmlns:p14="http://schemas.microsoft.com/office/powerpoint/2010/main" val="109876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7362" y="0"/>
            <a:ext cx="15956661" cy="4093428"/>
          </a:xfrm>
          <a:prstGeom prst="rect">
            <a:avLst/>
          </a:prstGeom>
          <a:noFill/>
        </p:spPr>
        <p:txBody>
          <a:bodyPr vert="horz" rtlCol="0">
            <a:spAutoFit/>
          </a:bodyPr>
          <a:lstStyle/>
          <a:p>
            <a:r>
              <a:rPr lang="en-US" sz="4400" b="1" dirty="0" smtClean="0">
                <a:solidFill>
                  <a:srgbClr val="000000"/>
                </a:solidFill>
                <a:latin typeface="Times New Roman - 48"/>
              </a:rPr>
              <a:t>Economic Freedom</a:t>
            </a:r>
          </a:p>
          <a:p>
            <a:pPr algn="ctr"/>
            <a:r>
              <a:rPr lang="en-US" sz="3600" dirty="0" smtClean="0">
                <a:solidFill>
                  <a:srgbClr val="000000"/>
                </a:solidFill>
                <a:latin typeface="Times New Roman - 48"/>
              </a:rPr>
              <a:t>Most of us value the opportunity to  make our own </a:t>
            </a:r>
            <a:r>
              <a:rPr lang="en-US" sz="3600" dirty="0" smtClean="0">
                <a:solidFill>
                  <a:srgbClr val="FF6820"/>
                </a:solidFill>
                <a:latin typeface="Times New Roman - 48"/>
              </a:rPr>
              <a:t>choices</a:t>
            </a:r>
            <a:r>
              <a:rPr lang="en-US" sz="3600" dirty="0" smtClean="0">
                <a:solidFill>
                  <a:srgbClr val="000000"/>
                </a:solidFill>
                <a:latin typeface="Times New Roman - 48"/>
              </a:rPr>
              <a:t>.  How do you feel about laws that keep you from  earning an income?  What about laws  that </a:t>
            </a:r>
            <a:r>
              <a:rPr lang="en-US" sz="3600" dirty="0" smtClean="0">
                <a:solidFill>
                  <a:srgbClr val="FF6820"/>
                </a:solidFill>
                <a:latin typeface="Times New Roman - 48"/>
              </a:rPr>
              <a:t>forbid</a:t>
            </a:r>
            <a:r>
              <a:rPr lang="en-US" sz="3600" dirty="0" smtClean="0">
                <a:solidFill>
                  <a:srgbClr val="000000"/>
                </a:solidFill>
                <a:latin typeface="Times New Roman - 48"/>
              </a:rPr>
              <a:t> you to make certain purchases or possess certain items?  The economic systems of different nations allow different degrees of  economic freedoms.  In general, however, people all over the world face limitations on </a:t>
            </a:r>
            <a:r>
              <a:rPr lang="en-US" sz="3600" dirty="0" smtClean="0">
                <a:solidFill>
                  <a:srgbClr val="FF6820"/>
                </a:solidFill>
                <a:latin typeface="Times New Roman - 48"/>
              </a:rPr>
              <a:t>economic</a:t>
            </a:r>
            <a:r>
              <a:rPr lang="en-US" sz="3600" dirty="0" smtClean="0">
                <a:solidFill>
                  <a:srgbClr val="000000"/>
                </a:solidFill>
                <a:latin typeface="Times New Roman - 48"/>
              </a:rPr>
              <a:t> freedom.</a:t>
            </a:r>
            <a:endParaRPr lang="en-US" sz="3600" dirty="0">
              <a:solidFill>
                <a:srgbClr val="000000"/>
              </a:solidFill>
              <a:latin typeface="Times New Roman - 48"/>
            </a:endParaRPr>
          </a:p>
        </p:txBody>
      </p:sp>
    </p:spTree>
    <p:extLst>
      <p:ext uri="{BB962C8B-B14F-4D97-AF65-F5344CB8AC3E}">
        <p14:creationId xmlns:p14="http://schemas.microsoft.com/office/powerpoint/2010/main" val="2178679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911</Words>
  <Application>Microsoft Office PowerPoint</Application>
  <PresentationFormat>Custom</PresentationFormat>
  <Paragraphs>234</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Times New Roman - 47</vt:lpstr>
      <vt:lpstr>Times New Roman - 18</vt:lpstr>
      <vt:lpstr>Times New Roman - 15</vt:lpstr>
      <vt:lpstr>Times New Roman - 16</vt:lpstr>
      <vt:lpstr>Times New Roman - 23</vt:lpstr>
      <vt:lpstr>Arial</vt:lpstr>
      <vt:lpstr>Calibri</vt:lpstr>
      <vt:lpstr>Times New Roman - 48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35</cp:revision>
  <dcterms:created xsi:type="dcterms:W3CDTF">2014-03-17T15:39:49Z</dcterms:created>
  <dcterms:modified xsi:type="dcterms:W3CDTF">2018-01-31T19:23:02Z</dcterms:modified>
</cp:coreProperties>
</file>